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3" r:id="rId13"/>
    <p:sldId id="267" r:id="rId14"/>
    <p:sldId id="268" r:id="rId15"/>
    <p:sldId id="269" r:id="rId16"/>
    <p:sldId id="270" r:id="rId17"/>
    <p:sldId id="271" r:id="rId18"/>
    <p:sldId id="272"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8"/>
  </p:normalViewPr>
  <p:slideViewPr>
    <p:cSldViewPr snapToGrid="0" snapToObjects="1">
      <p:cViewPr varScale="1">
        <p:scale>
          <a:sx n="105" d="100"/>
          <a:sy n="105" d="100"/>
        </p:scale>
        <p:origin x="84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Tuesday, December 1, 2020</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Tuesday, December 1,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Tuesday, December 1,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Tuesday, December 1, 2020</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Tuesday, December 1,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Tuesday, December 1,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Tuesday, December 1, 2020</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Tuesday, December 1, 2020</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Tuesday, December 1, 2020</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Tuesday, December 1,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Tuesday, December 1,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Tuesday, December 1, 2020</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2</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558AC-8CF3-BC40-A266-05E8E5815FFB}"/>
              </a:ext>
            </a:extLst>
          </p:cNvPr>
          <p:cNvSpPr>
            <a:spLocks noGrp="1"/>
          </p:cNvSpPr>
          <p:nvPr>
            <p:ph type="title"/>
          </p:nvPr>
        </p:nvSpPr>
        <p:spPr>
          <a:xfrm>
            <a:off x="720000" y="619200"/>
            <a:ext cx="10728322" cy="746304"/>
          </a:xfrm>
        </p:spPr>
        <p:txBody>
          <a:bodyPr/>
          <a:lstStyle/>
          <a:p>
            <a:pPr algn="ctr"/>
            <a:r>
              <a:rPr lang="en-US" dirty="0"/>
              <a:t>Chosen by God</a:t>
            </a:r>
          </a:p>
        </p:txBody>
      </p:sp>
      <p:sp>
        <p:nvSpPr>
          <p:cNvPr id="3" name="Content Placeholder 2">
            <a:extLst>
              <a:ext uri="{FF2B5EF4-FFF2-40B4-BE49-F238E27FC236}">
                <a16:creationId xmlns:a16="http://schemas.microsoft.com/office/drawing/2014/main" id="{BC788EB1-88B5-674F-94F3-2979564045D0}"/>
              </a:ext>
            </a:extLst>
          </p:cNvPr>
          <p:cNvSpPr>
            <a:spLocks noGrp="1"/>
          </p:cNvSpPr>
          <p:nvPr>
            <p:ph idx="1"/>
          </p:nvPr>
        </p:nvSpPr>
        <p:spPr>
          <a:xfrm>
            <a:off x="720000" y="1365504"/>
            <a:ext cx="10728325" cy="4403471"/>
          </a:xfrm>
        </p:spPr>
        <p:txBody>
          <a:bodyPr/>
          <a:lstStyle/>
          <a:p>
            <a:r>
              <a:rPr lang="en-US" dirty="0"/>
              <a:t>What is the purpose of this discussion about the Prophet’s lineage?</a:t>
            </a:r>
          </a:p>
          <a:p>
            <a:r>
              <a:rPr lang="en-US" dirty="0"/>
              <a:t>A person’s status in Arabian culture is dictated by the nobility of their birth.</a:t>
            </a:r>
          </a:p>
          <a:p>
            <a:r>
              <a:rPr lang="en-US" dirty="0"/>
              <a:t>God has ensured that His final prophet is of noble birth so that the people of Makkah have no reason to discredit him.</a:t>
            </a:r>
          </a:p>
          <a:p>
            <a:r>
              <a:rPr lang="en-US" dirty="0"/>
              <a:t>Notice that when the Prophet announced his mission, the Arabs insulted him by calling him a “madman”, a “magician” etc., but they never claimed that he came from a lowly family.</a:t>
            </a:r>
          </a:p>
        </p:txBody>
      </p:sp>
    </p:spTree>
    <p:extLst>
      <p:ext uri="{BB962C8B-B14F-4D97-AF65-F5344CB8AC3E}">
        <p14:creationId xmlns:p14="http://schemas.microsoft.com/office/powerpoint/2010/main" val="2617153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33FEB-D6B4-954C-AEC5-ABD2767DBBDD}"/>
              </a:ext>
            </a:extLst>
          </p:cNvPr>
          <p:cNvSpPr>
            <a:spLocks noGrp="1"/>
          </p:cNvSpPr>
          <p:nvPr>
            <p:ph type="title"/>
          </p:nvPr>
        </p:nvSpPr>
        <p:spPr>
          <a:xfrm>
            <a:off x="720000" y="619200"/>
            <a:ext cx="10728322" cy="795072"/>
          </a:xfrm>
        </p:spPr>
        <p:txBody>
          <a:bodyPr/>
          <a:lstStyle/>
          <a:p>
            <a:pPr algn="ctr"/>
            <a:r>
              <a:rPr lang="en-US" dirty="0"/>
              <a:t>From the Progeny of Monotheists</a:t>
            </a:r>
          </a:p>
        </p:txBody>
      </p:sp>
      <p:sp>
        <p:nvSpPr>
          <p:cNvPr id="3" name="Content Placeholder 2">
            <a:extLst>
              <a:ext uri="{FF2B5EF4-FFF2-40B4-BE49-F238E27FC236}">
                <a16:creationId xmlns:a16="http://schemas.microsoft.com/office/drawing/2014/main" id="{538A1041-A3F3-E04E-9F14-4461BFD89354}"/>
              </a:ext>
            </a:extLst>
          </p:cNvPr>
          <p:cNvSpPr>
            <a:spLocks noGrp="1"/>
          </p:cNvSpPr>
          <p:nvPr>
            <p:ph idx="1"/>
          </p:nvPr>
        </p:nvSpPr>
        <p:spPr>
          <a:xfrm>
            <a:off x="720000" y="1414272"/>
            <a:ext cx="10728325" cy="4354703"/>
          </a:xfrm>
        </p:spPr>
        <p:txBody>
          <a:bodyPr/>
          <a:lstStyle/>
          <a:p>
            <a:r>
              <a:rPr lang="en-US" dirty="0"/>
              <a:t>In Shia Islam, we believe that all of the Prophet’s ancestors were monotheists.</a:t>
            </a:r>
          </a:p>
          <a:p>
            <a:r>
              <a:rPr lang="en-US" dirty="0"/>
              <a:t>Of the Prophet’s ancestors, Al-Majlisi writes:</a:t>
            </a:r>
          </a:p>
          <a:p>
            <a:pPr marL="0" indent="0" algn="ctr">
              <a:buNone/>
            </a:pPr>
            <a:r>
              <a:rPr lang="ar-AE" dirty="0"/>
              <a:t>اتفقت الامامية رضوان الله عليهم على أن والدي الرسول وكل أجداده إلى آدم عليه السلام كانوا مسلمين، بل كانوا من الصديقين: إما أنبياء مرسلين، أو أوصياء معصومين، ولعل بعضهم لم يظهر الاسلام لتقية أو لمصلحة دينية.</a:t>
            </a:r>
            <a:endParaRPr lang="en-US" dirty="0"/>
          </a:p>
          <a:p>
            <a:pPr marL="0" indent="0" algn="ctr">
              <a:buNone/>
            </a:pPr>
            <a:r>
              <a:rPr lang="en-US" dirty="0"/>
              <a:t>“There is a consensus among the </a:t>
            </a:r>
            <a:r>
              <a:rPr lang="en-US" dirty="0" err="1"/>
              <a:t>Imamis</a:t>
            </a:r>
            <a:r>
              <a:rPr lang="en-US" dirty="0"/>
              <a:t> that the Prophet’s parents and all of his ancestors going back to Adam were Muslims. In fact, they were </a:t>
            </a:r>
            <a:r>
              <a:rPr lang="en-US" dirty="0" err="1"/>
              <a:t>sideeqeen</a:t>
            </a:r>
            <a:r>
              <a:rPr lang="en-US" dirty="0"/>
              <a:t>. Either prophets sent [by God] or sinless successors [of prophets]. And perhaps some of them (the Prophet’s ancestors) did not reveal their faith due to </a:t>
            </a:r>
            <a:r>
              <a:rPr lang="en-US" dirty="0" err="1"/>
              <a:t>taqiyyah</a:t>
            </a:r>
            <a:r>
              <a:rPr lang="en-US" dirty="0"/>
              <a:t> or some religious benefit.”</a:t>
            </a:r>
          </a:p>
          <a:p>
            <a:pPr marL="0" indent="0" algn="ctr">
              <a:buNone/>
            </a:pPr>
            <a:endParaRPr lang="en-US" dirty="0"/>
          </a:p>
          <a:p>
            <a:pPr marL="0" indent="0">
              <a:buNone/>
            </a:pPr>
            <a:r>
              <a:rPr lang="en-US" sz="1800" dirty="0"/>
              <a:t>Source: Bihar al-Anwar, v. 15, p. 117</a:t>
            </a:r>
          </a:p>
        </p:txBody>
      </p:sp>
    </p:spTree>
    <p:extLst>
      <p:ext uri="{BB962C8B-B14F-4D97-AF65-F5344CB8AC3E}">
        <p14:creationId xmlns:p14="http://schemas.microsoft.com/office/powerpoint/2010/main" val="2665373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C7E78-133C-A349-8C1B-1B5395E6DFDC}"/>
              </a:ext>
            </a:extLst>
          </p:cNvPr>
          <p:cNvSpPr>
            <a:spLocks noGrp="1"/>
          </p:cNvSpPr>
          <p:nvPr>
            <p:ph type="title"/>
          </p:nvPr>
        </p:nvSpPr>
        <p:spPr>
          <a:xfrm>
            <a:off x="720000" y="619200"/>
            <a:ext cx="10728322" cy="648768"/>
          </a:xfrm>
        </p:spPr>
        <p:txBody>
          <a:bodyPr/>
          <a:lstStyle/>
          <a:p>
            <a:pPr algn="ctr"/>
            <a:r>
              <a:rPr lang="en-US" dirty="0"/>
              <a:t>From the Progeny of Monotheists</a:t>
            </a:r>
          </a:p>
        </p:txBody>
      </p:sp>
      <p:sp>
        <p:nvSpPr>
          <p:cNvPr id="3" name="Content Placeholder 2">
            <a:extLst>
              <a:ext uri="{FF2B5EF4-FFF2-40B4-BE49-F238E27FC236}">
                <a16:creationId xmlns:a16="http://schemas.microsoft.com/office/drawing/2014/main" id="{BCE5B182-A47F-DA46-A770-9B994168CA7A}"/>
              </a:ext>
            </a:extLst>
          </p:cNvPr>
          <p:cNvSpPr>
            <a:spLocks noGrp="1"/>
          </p:cNvSpPr>
          <p:nvPr>
            <p:ph idx="1"/>
          </p:nvPr>
        </p:nvSpPr>
        <p:spPr>
          <a:xfrm>
            <a:off x="720000" y="1267968"/>
            <a:ext cx="10728325" cy="4501007"/>
          </a:xfrm>
        </p:spPr>
        <p:txBody>
          <a:bodyPr/>
          <a:lstStyle/>
          <a:p>
            <a:r>
              <a:rPr lang="en-US" dirty="0"/>
              <a:t>It is narrated that Imam al-</a:t>
            </a:r>
            <a:r>
              <a:rPr lang="en-US" dirty="0" err="1"/>
              <a:t>Baqir</a:t>
            </a:r>
            <a:r>
              <a:rPr lang="en-US" dirty="0"/>
              <a:t> and Imam al-Sadiq once said of the Prophet’s noble ancestral line:</a:t>
            </a:r>
          </a:p>
          <a:p>
            <a:pPr marL="0" indent="0" algn="ctr">
              <a:buNone/>
            </a:pPr>
            <a:r>
              <a:rPr lang="ar-LB" dirty="0"/>
              <a:t> </a:t>
            </a:r>
            <a:r>
              <a:rPr lang="ar-SA" dirty="0"/>
              <a:t>لم يزل ينقل من صلب نبي إلى نبي</a:t>
            </a:r>
            <a:r>
              <a:rPr lang="ar-LB" dirty="0"/>
              <a:t>، ولا يجب أن يكونوا أنبياء مبعوثين فلعل أكثرهم كان نبياً لنفسه أو لبيته.</a:t>
            </a:r>
            <a:endParaRPr lang="en-US" dirty="0"/>
          </a:p>
          <a:p>
            <a:pPr marL="0" indent="0" algn="ctr">
              <a:buNone/>
            </a:pPr>
            <a:r>
              <a:rPr lang="en-US" dirty="0"/>
              <a:t>“He (the Prophet) was continually transferred from the loin of one prophet to another. And it is not necessary for all prophets to be sent [to communities]. In fact, most of them (the prophet’s ancestors) were prophets for themselves or for their households.”</a:t>
            </a:r>
          </a:p>
          <a:p>
            <a:endParaRPr lang="en-US" dirty="0"/>
          </a:p>
        </p:txBody>
      </p:sp>
    </p:spTree>
    <p:extLst>
      <p:ext uri="{BB962C8B-B14F-4D97-AF65-F5344CB8AC3E}">
        <p14:creationId xmlns:p14="http://schemas.microsoft.com/office/powerpoint/2010/main" val="362245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F980E-9EE4-1C49-963F-FE3A97B2C03C}"/>
              </a:ext>
            </a:extLst>
          </p:cNvPr>
          <p:cNvSpPr>
            <a:spLocks noGrp="1"/>
          </p:cNvSpPr>
          <p:nvPr>
            <p:ph type="title"/>
          </p:nvPr>
        </p:nvSpPr>
        <p:spPr>
          <a:xfrm>
            <a:off x="720000" y="619200"/>
            <a:ext cx="10728322" cy="685344"/>
          </a:xfrm>
        </p:spPr>
        <p:txBody>
          <a:bodyPr/>
          <a:lstStyle/>
          <a:p>
            <a:pPr algn="ctr"/>
            <a:r>
              <a:rPr lang="en-US" dirty="0"/>
              <a:t>From the Progeny of Monotheists</a:t>
            </a:r>
          </a:p>
        </p:txBody>
      </p:sp>
      <p:sp>
        <p:nvSpPr>
          <p:cNvPr id="3" name="Content Placeholder 2">
            <a:extLst>
              <a:ext uri="{FF2B5EF4-FFF2-40B4-BE49-F238E27FC236}">
                <a16:creationId xmlns:a16="http://schemas.microsoft.com/office/drawing/2014/main" id="{956FA42F-4F1D-1F4C-BADF-062A7308D49F}"/>
              </a:ext>
            </a:extLst>
          </p:cNvPr>
          <p:cNvSpPr>
            <a:spLocks noGrp="1"/>
          </p:cNvSpPr>
          <p:nvPr>
            <p:ph idx="1"/>
          </p:nvPr>
        </p:nvSpPr>
        <p:spPr>
          <a:xfrm>
            <a:off x="720000" y="1219200"/>
            <a:ext cx="10728325" cy="4549775"/>
          </a:xfrm>
        </p:spPr>
        <p:txBody>
          <a:bodyPr/>
          <a:lstStyle/>
          <a:p>
            <a:r>
              <a:rPr lang="en-US" sz="2400" dirty="0"/>
              <a:t>He is Muhammad, son of Abdullah, son of Abdul </a:t>
            </a:r>
            <a:r>
              <a:rPr lang="en-US" sz="2400" dirty="0" err="1"/>
              <a:t>Muttalib</a:t>
            </a:r>
            <a:r>
              <a:rPr lang="en-US" sz="2400" dirty="0"/>
              <a:t>, son of Hashim, son of Abd </a:t>
            </a:r>
            <a:r>
              <a:rPr lang="en-US" sz="2400" dirty="0" err="1"/>
              <a:t>Manaf</a:t>
            </a:r>
            <a:r>
              <a:rPr lang="en-US" sz="2400" dirty="0"/>
              <a:t>, son of </a:t>
            </a:r>
            <a:r>
              <a:rPr lang="en-US" sz="2400" dirty="0" err="1"/>
              <a:t>Qusay</a:t>
            </a:r>
            <a:r>
              <a:rPr lang="en-US" sz="2400" dirty="0"/>
              <a:t>, son of </a:t>
            </a:r>
            <a:r>
              <a:rPr lang="en-US" sz="2400" dirty="0" err="1"/>
              <a:t>Kilab</a:t>
            </a:r>
            <a:r>
              <a:rPr lang="en-US" sz="2400" dirty="0"/>
              <a:t>, son of </a:t>
            </a:r>
            <a:r>
              <a:rPr lang="en-US" sz="2400" dirty="0" err="1"/>
              <a:t>Murrah</a:t>
            </a:r>
            <a:r>
              <a:rPr lang="en-US" sz="2400" dirty="0"/>
              <a:t>, son of </a:t>
            </a:r>
            <a:r>
              <a:rPr lang="en-US" sz="2400" dirty="0" err="1"/>
              <a:t>Ka’ab</a:t>
            </a:r>
            <a:r>
              <a:rPr lang="en-US" sz="2400" dirty="0"/>
              <a:t>, son of </a:t>
            </a:r>
            <a:r>
              <a:rPr lang="en-US" sz="2400" dirty="0" err="1"/>
              <a:t>Lu’ay</a:t>
            </a:r>
            <a:r>
              <a:rPr lang="en-US" sz="2400" dirty="0"/>
              <a:t>, son of Ghalib, son of </a:t>
            </a:r>
            <a:r>
              <a:rPr lang="en-US" sz="2400" dirty="0" err="1"/>
              <a:t>Fihr</a:t>
            </a:r>
            <a:r>
              <a:rPr lang="en-US" sz="2400" dirty="0"/>
              <a:t>, son of Malik, son of </a:t>
            </a:r>
            <a:r>
              <a:rPr lang="en-US" sz="2400" dirty="0" err="1"/>
              <a:t>Nadhr</a:t>
            </a:r>
            <a:r>
              <a:rPr lang="en-US" sz="2400" dirty="0"/>
              <a:t> (Quraysh), son of </a:t>
            </a:r>
            <a:r>
              <a:rPr lang="en-US" sz="2400" dirty="0" err="1"/>
              <a:t>Kinanah</a:t>
            </a:r>
            <a:r>
              <a:rPr lang="en-US" sz="2400" dirty="0"/>
              <a:t>, son of Adnan, son of Ismail.</a:t>
            </a:r>
          </a:p>
          <a:p>
            <a:endParaRPr lang="en-US" dirty="0"/>
          </a:p>
        </p:txBody>
      </p:sp>
    </p:spTree>
    <p:extLst>
      <p:ext uri="{BB962C8B-B14F-4D97-AF65-F5344CB8AC3E}">
        <p14:creationId xmlns:p14="http://schemas.microsoft.com/office/powerpoint/2010/main" val="805413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B0B58-658E-644C-9207-1EC15A19DCB3}"/>
              </a:ext>
            </a:extLst>
          </p:cNvPr>
          <p:cNvSpPr>
            <a:spLocks noGrp="1"/>
          </p:cNvSpPr>
          <p:nvPr>
            <p:ph type="title"/>
          </p:nvPr>
        </p:nvSpPr>
        <p:spPr>
          <a:xfrm>
            <a:off x="720000" y="619200"/>
            <a:ext cx="10728322" cy="697536"/>
          </a:xfrm>
        </p:spPr>
        <p:txBody>
          <a:bodyPr/>
          <a:lstStyle/>
          <a:p>
            <a:pPr algn="ctr"/>
            <a:r>
              <a:rPr lang="en-US" dirty="0"/>
              <a:t>From the Progeny of Monotheists</a:t>
            </a:r>
          </a:p>
        </p:txBody>
      </p:sp>
      <p:sp>
        <p:nvSpPr>
          <p:cNvPr id="3" name="Content Placeholder 2">
            <a:extLst>
              <a:ext uri="{FF2B5EF4-FFF2-40B4-BE49-F238E27FC236}">
                <a16:creationId xmlns:a16="http://schemas.microsoft.com/office/drawing/2014/main" id="{8DD1F43F-E240-FB47-B181-B4FDE72A2746}"/>
              </a:ext>
            </a:extLst>
          </p:cNvPr>
          <p:cNvSpPr>
            <a:spLocks noGrp="1"/>
          </p:cNvSpPr>
          <p:nvPr>
            <p:ph idx="1"/>
          </p:nvPr>
        </p:nvSpPr>
        <p:spPr>
          <a:xfrm>
            <a:off x="720000" y="1316736"/>
            <a:ext cx="10728325" cy="4452239"/>
          </a:xfrm>
        </p:spPr>
        <p:txBody>
          <a:bodyPr/>
          <a:lstStyle/>
          <a:p>
            <a:r>
              <a:rPr lang="en-US" dirty="0"/>
              <a:t>The majority of Sunni scholars maintain that the Prophet’s ancestors were disbelievers and were in fact idol worshippers.</a:t>
            </a:r>
          </a:p>
          <a:p>
            <a:r>
              <a:rPr lang="en-US" dirty="0"/>
              <a:t>Some Sunni scholars have challenged this traditional position:</a:t>
            </a:r>
          </a:p>
          <a:p>
            <a:pPr lvl="1"/>
            <a:r>
              <a:rPr lang="en-US" dirty="0"/>
              <a:t>Al-</a:t>
            </a:r>
            <a:r>
              <a:rPr lang="en-US" dirty="0" err="1"/>
              <a:t>Mas’udi</a:t>
            </a:r>
            <a:endParaRPr lang="en-US" dirty="0"/>
          </a:p>
          <a:p>
            <a:pPr lvl="1"/>
            <a:r>
              <a:rPr lang="en-US" dirty="0"/>
              <a:t>Al-</a:t>
            </a:r>
            <a:r>
              <a:rPr lang="en-US" dirty="0" err="1"/>
              <a:t>Ya’qubi</a:t>
            </a:r>
            <a:endParaRPr lang="en-US" dirty="0"/>
          </a:p>
          <a:p>
            <a:pPr lvl="1"/>
            <a:r>
              <a:rPr lang="en-US" dirty="0"/>
              <a:t>Al-Razi</a:t>
            </a:r>
          </a:p>
          <a:p>
            <a:pPr lvl="1"/>
            <a:r>
              <a:rPr lang="en-US" dirty="0"/>
              <a:t>Al-</a:t>
            </a:r>
            <a:r>
              <a:rPr lang="en-US" dirty="0" err="1"/>
              <a:t>Suyuti</a:t>
            </a:r>
            <a:endParaRPr lang="en-US" dirty="0"/>
          </a:p>
          <a:p>
            <a:endParaRPr lang="en-US" dirty="0"/>
          </a:p>
        </p:txBody>
      </p:sp>
    </p:spTree>
    <p:extLst>
      <p:ext uri="{BB962C8B-B14F-4D97-AF65-F5344CB8AC3E}">
        <p14:creationId xmlns:p14="http://schemas.microsoft.com/office/powerpoint/2010/main" val="3029735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C2E94-109D-DD41-A5CF-26B176C700DF}"/>
              </a:ext>
            </a:extLst>
          </p:cNvPr>
          <p:cNvSpPr>
            <a:spLocks noGrp="1"/>
          </p:cNvSpPr>
          <p:nvPr>
            <p:ph type="title"/>
          </p:nvPr>
        </p:nvSpPr>
        <p:spPr>
          <a:xfrm>
            <a:off x="720000" y="619200"/>
            <a:ext cx="10728322" cy="624384"/>
          </a:xfrm>
        </p:spPr>
        <p:txBody>
          <a:bodyPr/>
          <a:lstStyle/>
          <a:p>
            <a:pPr algn="ctr"/>
            <a:r>
              <a:rPr lang="en-US" dirty="0"/>
              <a:t>From the Progeny of Monotheists</a:t>
            </a:r>
          </a:p>
        </p:txBody>
      </p:sp>
      <p:sp>
        <p:nvSpPr>
          <p:cNvPr id="3" name="Content Placeholder 2">
            <a:extLst>
              <a:ext uri="{FF2B5EF4-FFF2-40B4-BE49-F238E27FC236}">
                <a16:creationId xmlns:a16="http://schemas.microsoft.com/office/drawing/2014/main" id="{C9A832C3-F737-9142-9E8C-91E817523BA0}"/>
              </a:ext>
            </a:extLst>
          </p:cNvPr>
          <p:cNvSpPr>
            <a:spLocks noGrp="1"/>
          </p:cNvSpPr>
          <p:nvPr>
            <p:ph idx="1"/>
          </p:nvPr>
        </p:nvSpPr>
        <p:spPr>
          <a:xfrm>
            <a:off x="720000" y="1146048"/>
            <a:ext cx="10728325" cy="4622927"/>
          </a:xfrm>
        </p:spPr>
        <p:txBody>
          <a:bodyPr/>
          <a:lstStyle/>
          <a:p>
            <a:r>
              <a:rPr lang="en-US" dirty="0"/>
              <a:t>What is the evidence that supports this claim:</a:t>
            </a:r>
          </a:p>
          <a:p>
            <a:r>
              <a:rPr lang="en-US" b="1" dirty="0"/>
              <a:t>1. Narrations that speak of the purity of the origin of his creation:</a:t>
            </a:r>
          </a:p>
          <a:p>
            <a:pPr marL="0" indent="0" algn="ctr">
              <a:buNone/>
            </a:pPr>
            <a:r>
              <a:rPr lang="ar-AE" dirty="0"/>
              <a:t>لم يزل ينقلني الله من أصلاب الطاهرين إلى أرحام المطهرات، حتى أخرجني في عالمكم، ولم يدنسني بدنس الجاهلية</a:t>
            </a:r>
            <a:endParaRPr lang="en-US" dirty="0"/>
          </a:p>
          <a:p>
            <a:pPr marL="0" indent="0" algn="ctr">
              <a:buNone/>
            </a:pPr>
            <a:r>
              <a:rPr lang="en-US" dirty="0"/>
              <a:t>“God continuously transferred me from the loins of the pure to the wombs of pure until I emerged into this world and did not stain me with the stain of ignorance”- The Prophet (s)</a:t>
            </a:r>
          </a:p>
          <a:p>
            <a:pPr marL="0" indent="0" algn="ctr">
              <a:buNone/>
            </a:pPr>
            <a:endParaRPr lang="en-US" dirty="0"/>
          </a:p>
          <a:p>
            <a:r>
              <a:rPr lang="en-US" dirty="0"/>
              <a:t>Sunni scholars, however, understand “purity” to mean that he was not born out of wedlock.</a:t>
            </a:r>
          </a:p>
          <a:p>
            <a:r>
              <a:rPr lang="en-US" dirty="0"/>
              <a:t>Shia scholars find no reason to restrict the absoluteness of the term “pure” in this context especially considering that the worst type of impurity is polytheism. </a:t>
            </a:r>
          </a:p>
        </p:txBody>
      </p:sp>
    </p:spTree>
    <p:extLst>
      <p:ext uri="{BB962C8B-B14F-4D97-AF65-F5344CB8AC3E}">
        <p14:creationId xmlns:p14="http://schemas.microsoft.com/office/powerpoint/2010/main" val="3279384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75C8B-E44D-7748-A6F5-8D25BA58C9D9}"/>
              </a:ext>
            </a:extLst>
          </p:cNvPr>
          <p:cNvSpPr>
            <a:spLocks noGrp="1"/>
          </p:cNvSpPr>
          <p:nvPr>
            <p:ph type="title"/>
          </p:nvPr>
        </p:nvSpPr>
        <p:spPr>
          <a:xfrm>
            <a:off x="720000" y="619200"/>
            <a:ext cx="10728322" cy="673152"/>
          </a:xfrm>
        </p:spPr>
        <p:txBody>
          <a:bodyPr/>
          <a:lstStyle/>
          <a:p>
            <a:pPr algn="ctr"/>
            <a:r>
              <a:rPr lang="en-US" dirty="0"/>
              <a:t>From the Progeny of Monotheists</a:t>
            </a:r>
          </a:p>
        </p:txBody>
      </p:sp>
      <p:sp>
        <p:nvSpPr>
          <p:cNvPr id="3" name="Content Placeholder 2">
            <a:extLst>
              <a:ext uri="{FF2B5EF4-FFF2-40B4-BE49-F238E27FC236}">
                <a16:creationId xmlns:a16="http://schemas.microsoft.com/office/drawing/2014/main" id="{38386A34-7532-9141-87D0-03DC4113EFF6}"/>
              </a:ext>
            </a:extLst>
          </p:cNvPr>
          <p:cNvSpPr>
            <a:spLocks noGrp="1"/>
          </p:cNvSpPr>
          <p:nvPr>
            <p:ph idx="1"/>
          </p:nvPr>
        </p:nvSpPr>
        <p:spPr>
          <a:xfrm>
            <a:off x="720000" y="1292352"/>
            <a:ext cx="10728325" cy="4476623"/>
          </a:xfrm>
        </p:spPr>
        <p:txBody>
          <a:bodyPr/>
          <a:lstStyle/>
          <a:p>
            <a:r>
              <a:rPr lang="en-US" dirty="0"/>
              <a:t>The Quran asserts the impurity of shirk when it says:</a:t>
            </a:r>
          </a:p>
          <a:p>
            <a:pPr marL="0" indent="0" algn="ctr">
              <a:buNone/>
            </a:pPr>
            <a:r>
              <a:rPr lang="ar-AE" b="1" dirty="0"/>
              <a:t>يَا أَيُّهَا الَّذِينَ آمَنُواْ إِنَّمَا الْمُشْرِكُونَ نَجَسٌ</a:t>
            </a:r>
            <a:endParaRPr lang="en-US" b="1" dirty="0"/>
          </a:p>
          <a:p>
            <a:pPr marL="0" indent="0" algn="ctr">
              <a:buNone/>
            </a:pPr>
            <a:r>
              <a:rPr lang="en-US" i="1" dirty="0"/>
              <a:t>”O you who believe! Indeed, the polytheists are impure…” </a:t>
            </a:r>
            <a:r>
              <a:rPr lang="en-US" dirty="0"/>
              <a:t>Quran 9:28</a:t>
            </a:r>
          </a:p>
        </p:txBody>
      </p:sp>
    </p:spTree>
    <p:extLst>
      <p:ext uri="{BB962C8B-B14F-4D97-AF65-F5344CB8AC3E}">
        <p14:creationId xmlns:p14="http://schemas.microsoft.com/office/powerpoint/2010/main" val="3584304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F452A-E915-5E45-9DE5-C2F07751E3BC}"/>
              </a:ext>
            </a:extLst>
          </p:cNvPr>
          <p:cNvSpPr>
            <a:spLocks noGrp="1"/>
          </p:cNvSpPr>
          <p:nvPr>
            <p:ph type="title"/>
          </p:nvPr>
        </p:nvSpPr>
        <p:spPr>
          <a:xfrm>
            <a:off x="720000" y="619200"/>
            <a:ext cx="10728322" cy="648768"/>
          </a:xfrm>
        </p:spPr>
        <p:txBody>
          <a:bodyPr/>
          <a:lstStyle/>
          <a:p>
            <a:pPr algn="ctr"/>
            <a:r>
              <a:rPr lang="en-US" dirty="0"/>
              <a:t>From the Progeny of Monotheists</a:t>
            </a:r>
          </a:p>
        </p:txBody>
      </p:sp>
      <p:sp>
        <p:nvSpPr>
          <p:cNvPr id="3" name="Content Placeholder 2">
            <a:extLst>
              <a:ext uri="{FF2B5EF4-FFF2-40B4-BE49-F238E27FC236}">
                <a16:creationId xmlns:a16="http://schemas.microsoft.com/office/drawing/2014/main" id="{9253F942-D210-2040-8443-85ECAF258290}"/>
              </a:ext>
            </a:extLst>
          </p:cNvPr>
          <p:cNvSpPr>
            <a:spLocks noGrp="1"/>
          </p:cNvSpPr>
          <p:nvPr>
            <p:ph idx="1"/>
          </p:nvPr>
        </p:nvSpPr>
        <p:spPr>
          <a:xfrm>
            <a:off x="720000" y="1267968"/>
            <a:ext cx="10728325" cy="4501007"/>
          </a:xfrm>
        </p:spPr>
        <p:txBody>
          <a:bodyPr/>
          <a:lstStyle/>
          <a:p>
            <a:r>
              <a:rPr lang="en-US" dirty="0"/>
              <a:t>2. Quranic verses:</a:t>
            </a:r>
          </a:p>
          <a:p>
            <a:pPr marL="0" indent="0" algn="ctr">
              <a:buNone/>
            </a:pPr>
            <a:r>
              <a:rPr lang="ar-AE" b="1" dirty="0"/>
              <a:t>الَّذِي يَرَاكَ حِينَ تَقُومُ وَتَقَلُّبَكَ فِي السَّاجِدِينَ</a:t>
            </a:r>
            <a:endParaRPr lang="en-US" b="1" dirty="0"/>
          </a:p>
          <a:p>
            <a:pPr marL="0" indent="0" algn="ctr">
              <a:buNone/>
            </a:pPr>
            <a:r>
              <a:rPr lang="en-CA" i="1" dirty="0"/>
              <a:t>“Who sees you when you arise and your movement among those who prostrate.” </a:t>
            </a:r>
            <a:r>
              <a:rPr lang="en-CA" dirty="0"/>
              <a:t>Quran 26:218-219</a:t>
            </a:r>
          </a:p>
          <a:p>
            <a:pPr marL="0" indent="0" algn="ctr">
              <a:buNone/>
            </a:pPr>
            <a:endParaRPr lang="en-US" b="1" dirty="0"/>
          </a:p>
          <a:p>
            <a:pPr marL="0" indent="0" algn="ctr">
              <a:buNone/>
            </a:pPr>
            <a:r>
              <a:rPr lang="ar-AE" b="1" dirty="0"/>
              <a:t>وَجَعَلَهَا كَلِمَةً بَاقِيَةً فِي عَقِبِهِ</a:t>
            </a:r>
            <a:endParaRPr lang="en-US" b="1" dirty="0"/>
          </a:p>
          <a:p>
            <a:pPr marL="0" indent="0" algn="ctr">
              <a:buNone/>
            </a:pPr>
            <a:r>
              <a:rPr lang="en-CA" dirty="0"/>
              <a:t>“And he made it a word remaining among his descendants…” Quran 43:28</a:t>
            </a:r>
            <a:endParaRPr lang="ar-AE" b="1" dirty="0"/>
          </a:p>
          <a:p>
            <a:pPr marL="0" indent="0" algn="ctr">
              <a:buNone/>
            </a:pPr>
            <a:endParaRPr lang="en-US" dirty="0"/>
          </a:p>
        </p:txBody>
      </p:sp>
    </p:spTree>
    <p:extLst>
      <p:ext uri="{BB962C8B-B14F-4D97-AF65-F5344CB8AC3E}">
        <p14:creationId xmlns:p14="http://schemas.microsoft.com/office/powerpoint/2010/main" val="304208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A97B0-0B48-DA43-B6A7-4506E01E469E}"/>
              </a:ext>
            </a:extLst>
          </p:cNvPr>
          <p:cNvSpPr>
            <a:spLocks noGrp="1"/>
          </p:cNvSpPr>
          <p:nvPr>
            <p:ph type="title"/>
          </p:nvPr>
        </p:nvSpPr>
        <p:spPr>
          <a:xfrm>
            <a:off x="720000" y="619200"/>
            <a:ext cx="10728322" cy="685344"/>
          </a:xfrm>
        </p:spPr>
        <p:txBody>
          <a:bodyPr/>
          <a:lstStyle/>
          <a:p>
            <a:pPr algn="ctr"/>
            <a:r>
              <a:rPr lang="en-US" dirty="0"/>
              <a:t>From the Progeny of Monotheists</a:t>
            </a:r>
          </a:p>
        </p:txBody>
      </p:sp>
      <p:sp>
        <p:nvSpPr>
          <p:cNvPr id="3" name="Content Placeholder 2">
            <a:extLst>
              <a:ext uri="{FF2B5EF4-FFF2-40B4-BE49-F238E27FC236}">
                <a16:creationId xmlns:a16="http://schemas.microsoft.com/office/drawing/2014/main" id="{CE92F335-79CB-024B-9E6A-E745BA44A4B9}"/>
              </a:ext>
            </a:extLst>
          </p:cNvPr>
          <p:cNvSpPr>
            <a:spLocks noGrp="1"/>
          </p:cNvSpPr>
          <p:nvPr>
            <p:ph idx="1"/>
          </p:nvPr>
        </p:nvSpPr>
        <p:spPr>
          <a:xfrm>
            <a:off x="720000" y="1182624"/>
            <a:ext cx="10728325" cy="4586351"/>
          </a:xfrm>
        </p:spPr>
        <p:txBody>
          <a:bodyPr/>
          <a:lstStyle/>
          <a:p>
            <a:r>
              <a:rPr lang="en-US" dirty="0"/>
              <a:t>Some Sunni scholars have offered a counterargument that the Quran describes the father of Abraham as a disbeliever and therefore it is possible for prophets to descend from disbelievers.</a:t>
            </a:r>
          </a:p>
          <a:p>
            <a:pPr marL="0" indent="0" algn="ctr">
              <a:buNone/>
            </a:pPr>
            <a:r>
              <a:rPr lang="ar-AE" b="1" dirty="0"/>
              <a:t>وَمَا كَانَ اسْتِغْفَارُ إِبْرَاهِيمَ لِأَبِيهِ إِلاَّ عَن مَّوْعِدَةٍ وَعَدَهَا إِيَّاهُ فَلَمَّا تَبَيَّنَ لَهُ أَنَّهُ عَدُوٌّ لِلّهِ تَبَرَّأَ مِنْهُ إِنَّ إِبْرَاهِيمَ لأوَّاهٌ حَلِيمٌ</a:t>
            </a:r>
            <a:endParaRPr lang="en-US" b="1" dirty="0"/>
          </a:p>
          <a:p>
            <a:pPr marL="0" indent="0" algn="ctr">
              <a:buNone/>
            </a:pPr>
            <a:r>
              <a:rPr lang="en-CA" i="1" dirty="0"/>
              <a:t>“And the request of forgiveness of Abraham for his father was only because of a promise he had made to him. But when it became apparent to Abraham that his father was an enemy to God , he disassociated himself from him. Indeed was Abraham compassionate and patient.” </a:t>
            </a:r>
            <a:r>
              <a:rPr lang="en-CA" dirty="0"/>
              <a:t>Quran 9:114</a:t>
            </a:r>
            <a:endParaRPr lang="en-US" b="1" dirty="0"/>
          </a:p>
        </p:txBody>
      </p:sp>
    </p:spTree>
    <p:extLst>
      <p:ext uri="{BB962C8B-B14F-4D97-AF65-F5344CB8AC3E}">
        <p14:creationId xmlns:p14="http://schemas.microsoft.com/office/powerpoint/2010/main" val="2164906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8CBB3-8708-6249-938E-D867461BC415}"/>
              </a:ext>
            </a:extLst>
          </p:cNvPr>
          <p:cNvSpPr>
            <a:spLocks noGrp="1"/>
          </p:cNvSpPr>
          <p:nvPr>
            <p:ph type="title"/>
          </p:nvPr>
        </p:nvSpPr>
        <p:spPr>
          <a:xfrm>
            <a:off x="720000" y="619200"/>
            <a:ext cx="10728322" cy="673152"/>
          </a:xfrm>
        </p:spPr>
        <p:txBody>
          <a:bodyPr/>
          <a:lstStyle/>
          <a:p>
            <a:pPr algn="ctr"/>
            <a:r>
              <a:rPr lang="en-US" dirty="0"/>
              <a:t>From the Progeny of Monotheists</a:t>
            </a:r>
          </a:p>
        </p:txBody>
      </p:sp>
      <p:sp>
        <p:nvSpPr>
          <p:cNvPr id="3" name="Content Placeholder 2">
            <a:extLst>
              <a:ext uri="{FF2B5EF4-FFF2-40B4-BE49-F238E27FC236}">
                <a16:creationId xmlns:a16="http://schemas.microsoft.com/office/drawing/2014/main" id="{5495D95E-F208-0E4E-AC9E-A92E195C1F9A}"/>
              </a:ext>
            </a:extLst>
          </p:cNvPr>
          <p:cNvSpPr>
            <a:spLocks noGrp="1"/>
          </p:cNvSpPr>
          <p:nvPr>
            <p:ph idx="1"/>
          </p:nvPr>
        </p:nvSpPr>
        <p:spPr>
          <a:xfrm>
            <a:off x="720000" y="1292352"/>
            <a:ext cx="10728325" cy="4476623"/>
          </a:xfrm>
        </p:spPr>
        <p:txBody>
          <a:bodyPr>
            <a:normAutofit fontScale="92500" lnSpcReduction="20000"/>
          </a:bodyPr>
          <a:lstStyle/>
          <a:p>
            <a:r>
              <a:rPr lang="en-US" dirty="0"/>
              <a:t>Response:</a:t>
            </a:r>
          </a:p>
          <a:p>
            <a:r>
              <a:rPr lang="en-US" dirty="0"/>
              <a:t>1. Azar is not the biological father of Abraham.</a:t>
            </a:r>
          </a:p>
          <a:p>
            <a:r>
              <a:rPr lang="en-US" dirty="0"/>
              <a:t>2. The word </a:t>
            </a:r>
            <a:r>
              <a:rPr lang="ar-AE" dirty="0"/>
              <a:t>والد</a:t>
            </a:r>
            <a:r>
              <a:rPr lang="en-US" dirty="0"/>
              <a:t> is exclusively used for the biological parent whereas the word </a:t>
            </a:r>
            <a:r>
              <a:rPr lang="ar-AE" dirty="0"/>
              <a:t>أب</a:t>
            </a:r>
            <a:r>
              <a:rPr lang="en-US" dirty="0"/>
              <a:t> can be used to refer to other than the biological father. It is often used to refer to a person’s uncle. For example:</a:t>
            </a:r>
          </a:p>
          <a:p>
            <a:pPr marL="0" indent="0" algn="ctr" rtl="1">
              <a:buNone/>
            </a:pPr>
            <a:r>
              <a:rPr lang="ar-AE" b="1" dirty="0"/>
              <a:t>أَمْ كُنتُمْ شُهَدَاء إِذْ حَضَرَ يَعْقُوبَ الْمَوْتُ إِذْ قَالَ لِبَنِيهِ مَا تَعْبُدُونَ مِن بَعْدِي قَالُواْ نَعْبُدُ إِلَـهَكَ وَإِلَـهَ آبَائِكَ إِبْرَاهِيمَ وَإِسْمَاعِيلَ وَإِسْحَقَ إِلَـهًا وَاحِدًا وَنَحْنُ لَهُ مُسْلِمُونَ</a:t>
            </a:r>
            <a:endParaRPr lang="en-US" b="1" dirty="0"/>
          </a:p>
          <a:p>
            <a:pPr marL="0" indent="0" algn="ctr" rtl="1">
              <a:buNone/>
            </a:pPr>
            <a:r>
              <a:rPr lang="en-CA" dirty="0"/>
              <a:t> ”Or were you witnesses when death approached Jacob, when he said to his sons, "What will you worship after me?" They said, "We will worship your God and the God of </a:t>
            </a:r>
            <a:r>
              <a:rPr lang="en-CA" u="sng" dirty="0"/>
              <a:t>your fathers</a:t>
            </a:r>
            <a:r>
              <a:rPr lang="en-CA" dirty="0"/>
              <a:t>, Abraham and Ishmael and Isaac - one God. And we are Muslims [in submission] to Him.” Quran 2:133</a:t>
            </a:r>
            <a:endParaRPr lang="ar-AE" b="1" dirty="0"/>
          </a:p>
          <a:p>
            <a:br>
              <a:rPr lang="ar-AE" dirty="0"/>
            </a:br>
            <a:endParaRPr lang="ar-AE" dirty="0"/>
          </a:p>
          <a:p>
            <a:endParaRPr lang="en-US" dirty="0"/>
          </a:p>
        </p:txBody>
      </p:sp>
    </p:spTree>
    <p:extLst>
      <p:ext uri="{BB962C8B-B14F-4D97-AF65-F5344CB8AC3E}">
        <p14:creationId xmlns:p14="http://schemas.microsoft.com/office/powerpoint/2010/main" val="4055624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DE51D-D7C6-DF4C-8198-9CA9EB130CC4}"/>
              </a:ext>
            </a:extLst>
          </p:cNvPr>
          <p:cNvSpPr>
            <a:spLocks noGrp="1"/>
          </p:cNvSpPr>
          <p:nvPr>
            <p:ph type="title"/>
          </p:nvPr>
        </p:nvSpPr>
        <p:spPr>
          <a:xfrm>
            <a:off x="720000" y="619200"/>
            <a:ext cx="10728322" cy="819456"/>
          </a:xfrm>
        </p:spPr>
        <p:txBody>
          <a:bodyPr/>
          <a:lstStyle/>
          <a:p>
            <a:pPr algn="ctr"/>
            <a:r>
              <a:rPr lang="en-US" dirty="0"/>
              <a:t>The Prophet’s Noble Lineage </a:t>
            </a:r>
          </a:p>
        </p:txBody>
      </p:sp>
      <p:sp>
        <p:nvSpPr>
          <p:cNvPr id="3" name="Content Placeholder 2">
            <a:extLst>
              <a:ext uri="{FF2B5EF4-FFF2-40B4-BE49-F238E27FC236}">
                <a16:creationId xmlns:a16="http://schemas.microsoft.com/office/drawing/2014/main" id="{B1229424-29A2-2A4F-9B80-ABD04C08BC24}"/>
              </a:ext>
            </a:extLst>
          </p:cNvPr>
          <p:cNvSpPr>
            <a:spLocks noGrp="1"/>
          </p:cNvSpPr>
          <p:nvPr>
            <p:ph idx="1"/>
          </p:nvPr>
        </p:nvSpPr>
        <p:spPr>
          <a:xfrm>
            <a:off x="720000" y="1438656"/>
            <a:ext cx="10728325" cy="4330319"/>
          </a:xfrm>
        </p:spPr>
        <p:txBody>
          <a:bodyPr>
            <a:normAutofit fontScale="85000" lnSpcReduction="10000"/>
          </a:bodyPr>
          <a:lstStyle/>
          <a:p>
            <a:r>
              <a:rPr lang="en-US" sz="2600" dirty="0"/>
              <a:t>In order to appreciate who the Prophet was, it’s imperative to shed light on his ancestral tree.</a:t>
            </a:r>
          </a:p>
          <a:p>
            <a:r>
              <a:rPr lang="en-US" sz="2600" dirty="0"/>
              <a:t>Indeed, the Prophet hailed from the most noble ancestors as Imam Ali states:</a:t>
            </a:r>
          </a:p>
          <a:p>
            <a:pPr marL="0" indent="0" algn="ctr">
              <a:buNone/>
            </a:pPr>
            <a:r>
              <a:rPr lang="ar-AE" sz="2600" dirty="0"/>
              <a:t>وَأَشْهَدُ أَنَّ مُحَمَّداً عَبْدُهُ وَرَسُولُهُ، وَسَيِّدُ عِبَادِهِ، كُلَّمَا نَسَخَ اللهُ الْخَلْقَ فِرْقَتَيْنِ جَعَلَهُ فِي خَيْرِهِمَا</a:t>
            </a:r>
            <a:endParaRPr lang="en-US" sz="2600" dirty="0"/>
          </a:p>
          <a:p>
            <a:pPr marL="0" indent="0" algn="ctr">
              <a:buNone/>
            </a:pPr>
            <a:r>
              <a:rPr lang="en-CA" sz="2600" dirty="0"/>
              <a:t>“…and I bear witness that Muhammad is His servant Messenger and the master of His servants. Whenever God divided the line of descent, He put him in the better one…”</a:t>
            </a:r>
          </a:p>
          <a:p>
            <a:pPr marL="0" indent="0" algn="ctr">
              <a:buNone/>
            </a:pPr>
            <a:endParaRPr lang="en-CA" dirty="0"/>
          </a:p>
          <a:p>
            <a:pPr marL="0" indent="0" algn="ctr">
              <a:buNone/>
            </a:pPr>
            <a:endParaRPr lang="en-CA" dirty="0"/>
          </a:p>
          <a:p>
            <a:pPr marL="0" indent="0">
              <a:buNone/>
            </a:pPr>
            <a:r>
              <a:rPr lang="en-CA" sz="1900" dirty="0"/>
              <a:t>Source: </a:t>
            </a:r>
            <a:r>
              <a:rPr lang="en-CA" sz="1900" dirty="0" err="1"/>
              <a:t>Nahjulbalagha</a:t>
            </a:r>
            <a:r>
              <a:rPr lang="en-CA" sz="1900" dirty="0"/>
              <a:t> sermon 214</a:t>
            </a:r>
            <a:endParaRPr lang="en-US" sz="1900" dirty="0"/>
          </a:p>
          <a:p>
            <a:endParaRPr lang="en-US" dirty="0"/>
          </a:p>
          <a:p>
            <a:endParaRPr lang="en-US" dirty="0"/>
          </a:p>
        </p:txBody>
      </p:sp>
    </p:spTree>
    <p:extLst>
      <p:ext uri="{BB962C8B-B14F-4D97-AF65-F5344CB8AC3E}">
        <p14:creationId xmlns:p14="http://schemas.microsoft.com/office/powerpoint/2010/main" val="3042724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F12CA-22F6-BE49-A5F2-B1F9167D6906}"/>
              </a:ext>
            </a:extLst>
          </p:cNvPr>
          <p:cNvSpPr>
            <a:spLocks noGrp="1"/>
          </p:cNvSpPr>
          <p:nvPr>
            <p:ph type="title"/>
          </p:nvPr>
        </p:nvSpPr>
        <p:spPr>
          <a:xfrm>
            <a:off x="720000" y="619200"/>
            <a:ext cx="10728322" cy="685344"/>
          </a:xfrm>
        </p:spPr>
        <p:txBody>
          <a:bodyPr/>
          <a:lstStyle/>
          <a:p>
            <a:pPr algn="ctr"/>
            <a:r>
              <a:rPr lang="en-US" dirty="0"/>
              <a:t>From the Progeny of Monotheists</a:t>
            </a:r>
          </a:p>
        </p:txBody>
      </p:sp>
      <p:sp>
        <p:nvSpPr>
          <p:cNvPr id="3" name="Content Placeholder 2">
            <a:extLst>
              <a:ext uri="{FF2B5EF4-FFF2-40B4-BE49-F238E27FC236}">
                <a16:creationId xmlns:a16="http://schemas.microsoft.com/office/drawing/2014/main" id="{1FC4B5ED-B139-FA42-A012-8031435A68B7}"/>
              </a:ext>
            </a:extLst>
          </p:cNvPr>
          <p:cNvSpPr>
            <a:spLocks noGrp="1"/>
          </p:cNvSpPr>
          <p:nvPr>
            <p:ph idx="1"/>
          </p:nvPr>
        </p:nvSpPr>
        <p:spPr>
          <a:xfrm>
            <a:off x="720000" y="1194816"/>
            <a:ext cx="10728325" cy="4574159"/>
          </a:xfrm>
        </p:spPr>
        <p:txBody>
          <a:bodyPr/>
          <a:lstStyle/>
          <a:p>
            <a:r>
              <a:rPr lang="en-US" dirty="0"/>
              <a:t>3. Abraham prays for his biological parents:</a:t>
            </a:r>
          </a:p>
          <a:p>
            <a:pPr marL="0" indent="0" algn="ctr">
              <a:buNone/>
            </a:pPr>
            <a:r>
              <a:rPr lang="ar-AE" dirty="0"/>
              <a:t>الْحَمْدُ لِلّهِ الَّذِي وَهَبَ لِي عَلَى الْكِبَرِ إِسْمَاعِيلَ وَإِسْحَقَ إِنَّ رَبِّي لَسَمِيعُ الدُّعَاء رَبِّ اجْعَلْنِي مُقِيمَ الصَّلاَةِ وَمِن ذُرِّيَّتِي رَبَّنَا وَتَقَبَّلْ دُعَاء رَبَّنَا اغْفِرْ لِي وَلِوَالِدَيَّ وَلِلْمُؤْمِنِينَ يَوْمَ يَقُومُ الْحِسَابُ</a:t>
            </a:r>
            <a:endParaRPr lang="en-US" dirty="0"/>
          </a:p>
          <a:p>
            <a:pPr marL="0" indent="0" algn="ctr">
              <a:buNone/>
            </a:pPr>
            <a:r>
              <a:rPr lang="en-CA" dirty="0"/>
              <a:t>Praise to God , who has granted to me in old age Ismail and Isaac. Indeed, my Lord is the Hearer of supplication. My Lord, make me an establisher of prayer, and [many] from my descendants. Our Lord, and accept my supplication. Our Lord, forgive me and </a:t>
            </a:r>
            <a:r>
              <a:rPr lang="en-CA" u="sng" dirty="0"/>
              <a:t>my parents </a:t>
            </a:r>
            <a:r>
              <a:rPr lang="en-CA" dirty="0"/>
              <a:t>and the believers the Day the account is established."</a:t>
            </a:r>
            <a:endParaRPr lang="en-US" dirty="0"/>
          </a:p>
        </p:txBody>
      </p:sp>
    </p:spTree>
    <p:extLst>
      <p:ext uri="{BB962C8B-B14F-4D97-AF65-F5344CB8AC3E}">
        <p14:creationId xmlns:p14="http://schemas.microsoft.com/office/powerpoint/2010/main" val="26943962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28785-D9E4-3C45-866B-55FEB4BFE5BC}"/>
              </a:ext>
            </a:extLst>
          </p:cNvPr>
          <p:cNvSpPr>
            <a:spLocks noGrp="1"/>
          </p:cNvSpPr>
          <p:nvPr>
            <p:ph type="title"/>
          </p:nvPr>
        </p:nvSpPr>
        <p:spPr>
          <a:xfrm>
            <a:off x="720000" y="619200"/>
            <a:ext cx="10728322" cy="673152"/>
          </a:xfrm>
        </p:spPr>
        <p:txBody>
          <a:bodyPr/>
          <a:lstStyle/>
          <a:p>
            <a:pPr algn="ctr"/>
            <a:r>
              <a:rPr lang="en-US" dirty="0"/>
              <a:t>From the Progeny of Monotheists</a:t>
            </a:r>
          </a:p>
        </p:txBody>
      </p:sp>
      <p:sp>
        <p:nvSpPr>
          <p:cNvPr id="3" name="Content Placeholder 2">
            <a:extLst>
              <a:ext uri="{FF2B5EF4-FFF2-40B4-BE49-F238E27FC236}">
                <a16:creationId xmlns:a16="http://schemas.microsoft.com/office/drawing/2014/main" id="{F94C0757-E98D-AE41-87FE-4A0C1C7A8832}"/>
              </a:ext>
            </a:extLst>
          </p:cNvPr>
          <p:cNvSpPr>
            <a:spLocks noGrp="1"/>
          </p:cNvSpPr>
          <p:nvPr>
            <p:ph idx="1"/>
          </p:nvPr>
        </p:nvSpPr>
        <p:spPr>
          <a:xfrm>
            <a:off x="720000" y="1292352"/>
            <a:ext cx="10728325" cy="4476623"/>
          </a:xfrm>
        </p:spPr>
        <p:txBody>
          <a:bodyPr/>
          <a:lstStyle/>
          <a:p>
            <a:r>
              <a:rPr lang="en-US" dirty="0"/>
              <a:t>Why this insistence that the Prophet’s parents and forefathers are disbelievers?</a:t>
            </a:r>
          </a:p>
          <a:p>
            <a:r>
              <a:rPr lang="en-US" dirty="0"/>
              <a:t>Many of these narrations were fabricated to diminish the stature of the Prophet and his </a:t>
            </a:r>
            <a:r>
              <a:rPr lang="en-US" dirty="0" err="1"/>
              <a:t>Ahlul</a:t>
            </a:r>
            <a:r>
              <a:rPr lang="en-US" dirty="0"/>
              <a:t> Bayt.</a:t>
            </a:r>
          </a:p>
          <a:p>
            <a:r>
              <a:rPr lang="en-US" dirty="0"/>
              <a:t>The jealousy and enmity towards Imam Ali drove the Umayyads to disparage his forefathers in an attempt to strip him of any semblance of a noble lineage. </a:t>
            </a:r>
          </a:p>
        </p:txBody>
      </p:sp>
    </p:spTree>
    <p:extLst>
      <p:ext uri="{BB962C8B-B14F-4D97-AF65-F5344CB8AC3E}">
        <p14:creationId xmlns:p14="http://schemas.microsoft.com/office/powerpoint/2010/main" val="2359372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7CDF1-43C9-3846-B21E-66908830BCD3}"/>
              </a:ext>
            </a:extLst>
          </p:cNvPr>
          <p:cNvSpPr>
            <a:spLocks noGrp="1"/>
          </p:cNvSpPr>
          <p:nvPr>
            <p:ph type="title"/>
          </p:nvPr>
        </p:nvSpPr>
        <p:spPr>
          <a:xfrm>
            <a:off x="720000" y="619200"/>
            <a:ext cx="10728322" cy="648768"/>
          </a:xfrm>
        </p:spPr>
        <p:txBody>
          <a:bodyPr/>
          <a:lstStyle/>
          <a:p>
            <a:pPr algn="ctr"/>
            <a:r>
              <a:rPr lang="en-US" dirty="0" err="1"/>
              <a:t>Qusay</a:t>
            </a:r>
            <a:endParaRPr lang="en-US" dirty="0"/>
          </a:p>
        </p:txBody>
      </p:sp>
      <p:sp>
        <p:nvSpPr>
          <p:cNvPr id="3" name="Content Placeholder 2">
            <a:extLst>
              <a:ext uri="{FF2B5EF4-FFF2-40B4-BE49-F238E27FC236}">
                <a16:creationId xmlns:a16="http://schemas.microsoft.com/office/drawing/2014/main" id="{92ABB747-89AD-D44F-8C89-572A9306BB0B}"/>
              </a:ext>
            </a:extLst>
          </p:cNvPr>
          <p:cNvSpPr>
            <a:spLocks noGrp="1"/>
          </p:cNvSpPr>
          <p:nvPr>
            <p:ph idx="1"/>
          </p:nvPr>
        </p:nvSpPr>
        <p:spPr>
          <a:xfrm>
            <a:off x="720000" y="1267968"/>
            <a:ext cx="10728325" cy="4501007"/>
          </a:xfrm>
        </p:spPr>
        <p:txBody>
          <a:bodyPr/>
          <a:lstStyle/>
          <a:p>
            <a:r>
              <a:rPr lang="en-US" dirty="0" err="1"/>
              <a:t>Qusay</a:t>
            </a:r>
            <a:r>
              <a:rPr lang="en-US" dirty="0"/>
              <a:t> was the great great grandfather of the Prophet.</a:t>
            </a:r>
          </a:p>
          <a:p>
            <a:r>
              <a:rPr lang="en-US" dirty="0"/>
              <a:t>He rebuilt the Ka’ba and construct a roof on it.</a:t>
            </a:r>
          </a:p>
          <a:p>
            <a:r>
              <a:rPr lang="en-US" dirty="0"/>
              <a:t>He established </a:t>
            </a:r>
            <a:r>
              <a:rPr lang="ar-AE" dirty="0"/>
              <a:t>دار الندوة</a:t>
            </a:r>
            <a:r>
              <a:rPr lang="en-US" dirty="0"/>
              <a:t> which is basically an assembly room near mount Safa facing the Ka’ba. Think of this as an ancient parliament where people were given an opportunity to voice their opinions and present grievances. </a:t>
            </a:r>
          </a:p>
          <a:p>
            <a:r>
              <a:rPr lang="en-US" dirty="0"/>
              <a:t>There was no Zamzam well at this time so he suggested to Quraysh that free food and water be given to religious pilgrims. </a:t>
            </a:r>
          </a:p>
          <a:p>
            <a:endParaRPr lang="en-US" dirty="0"/>
          </a:p>
          <a:p>
            <a:endParaRPr lang="en-US" dirty="0"/>
          </a:p>
        </p:txBody>
      </p:sp>
    </p:spTree>
    <p:extLst>
      <p:ext uri="{BB962C8B-B14F-4D97-AF65-F5344CB8AC3E}">
        <p14:creationId xmlns:p14="http://schemas.microsoft.com/office/powerpoint/2010/main" val="13669948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08FFB-5F00-A14E-B9D4-DD686983B827}"/>
              </a:ext>
            </a:extLst>
          </p:cNvPr>
          <p:cNvSpPr>
            <a:spLocks noGrp="1"/>
          </p:cNvSpPr>
          <p:nvPr>
            <p:ph type="title"/>
          </p:nvPr>
        </p:nvSpPr>
        <p:spPr>
          <a:xfrm>
            <a:off x="720000" y="619200"/>
            <a:ext cx="10728322" cy="624384"/>
          </a:xfrm>
        </p:spPr>
        <p:txBody>
          <a:bodyPr/>
          <a:lstStyle/>
          <a:p>
            <a:pPr algn="ctr"/>
            <a:r>
              <a:rPr lang="en-US" dirty="0"/>
              <a:t>Hashim</a:t>
            </a:r>
          </a:p>
        </p:txBody>
      </p:sp>
      <p:sp>
        <p:nvSpPr>
          <p:cNvPr id="3" name="Content Placeholder 2">
            <a:extLst>
              <a:ext uri="{FF2B5EF4-FFF2-40B4-BE49-F238E27FC236}">
                <a16:creationId xmlns:a16="http://schemas.microsoft.com/office/drawing/2014/main" id="{AD9686BD-169A-1D49-93CF-69394161BE38}"/>
              </a:ext>
            </a:extLst>
          </p:cNvPr>
          <p:cNvSpPr>
            <a:spLocks noGrp="1"/>
          </p:cNvSpPr>
          <p:nvPr>
            <p:ph idx="1"/>
          </p:nvPr>
        </p:nvSpPr>
        <p:spPr>
          <a:xfrm>
            <a:off x="720000" y="1243584"/>
            <a:ext cx="10728325" cy="4525391"/>
          </a:xfrm>
        </p:spPr>
        <p:txBody>
          <a:bodyPr/>
          <a:lstStyle/>
          <a:p>
            <a:r>
              <a:rPr lang="en-US" dirty="0"/>
              <a:t>Hashim was the Prophet’s great grandfather.</a:t>
            </a:r>
          </a:p>
          <a:p>
            <a:r>
              <a:rPr lang="en-US" dirty="0"/>
              <a:t>His real name was ‘Amr and he was given the title “Hashim” which means “The Breaker of Bread”.  Historians write:</a:t>
            </a:r>
          </a:p>
          <a:p>
            <a:pPr marL="0" indent="0" algn="ctr">
              <a:buNone/>
            </a:pPr>
            <a:r>
              <a:rPr lang="ar-AE" dirty="0"/>
              <a:t>وإنما سمى هاشما لهشمه الثريد للحاج</a:t>
            </a:r>
            <a:endParaRPr lang="en-US" dirty="0"/>
          </a:p>
          <a:p>
            <a:pPr marL="0" indent="0" algn="ctr">
              <a:buNone/>
            </a:pPr>
            <a:r>
              <a:rPr lang="ar-AE" dirty="0"/>
              <a:t> </a:t>
            </a:r>
            <a:r>
              <a:rPr lang="en-US" dirty="0"/>
              <a:t>“He was called Hashim because he used to break bread and pour stew over it for the pilgrims. </a:t>
            </a:r>
          </a:p>
        </p:txBody>
      </p:sp>
    </p:spTree>
    <p:extLst>
      <p:ext uri="{BB962C8B-B14F-4D97-AF65-F5344CB8AC3E}">
        <p14:creationId xmlns:p14="http://schemas.microsoft.com/office/powerpoint/2010/main" val="39202486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B6BC4-3D18-0C4A-BB0B-01D2CDEFCB1B}"/>
              </a:ext>
            </a:extLst>
          </p:cNvPr>
          <p:cNvSpPr>
            <a:spLocks noGrp="1"/>
          </p:cNvSpPr>
          <p:nvPr>
            <p:ph type="title"/>
          </p:nvPr>
        </p:nvSpPr>
        <p:spPr>
          <a:xfrm>
            <a:off x="720000" y="619200"/>
            <a:ext cx="10728322" cy="624384"/>
          </a:xfrm>
        </p:spPr>
        <p:txBody>
          <a:bodyPr/>
          <a:lstStyle/>
          <a:p>
            <a:pPr algn="ctr"/>
            <a:r>
              <a:rPr lang="en-US" dirty="0"/>
              <a:t>Hashim</a:t>
            </a:r>
          </a:p>
        </p:txBody>
      </p:sp>
      <p:sp>
        <p:nvSpPr>
          <p:cNvPr id="3" name="Content Placeholder 2">
            <a:extLst>
              <a:ext uri="{FF2B5EF4-FFF2-40B4-BE49-F238E27FC236}">
                <a16:creationId xmlns:a16="http://schemas.microsoft.com/office/drawing/2014/main" id="{B0C121B4-20C8-0B4D-AEEA-3C5E577A4E69}"/>
              </a:ext>
            </a:extLst>
          </p:cNvPr>
          <p:cNvSpPr>
            <a:spLocks noGrp="1"/>
          </p:cNvSpPr>
          <p:nvPr>
            <p:ph idx="1"/>
          </p:nvPr>
        </p:nvSpPr>
        <p:spPr>
          <a:xfrm>
            <a:off x="720000" y="1243584"/>
            <a:ext cx="10728325" cy="4525391"/>
          </a:xfrm>
        </p:spPr>
        <p:txBody>
          <a:bodyPr/>
          <a:lstStyle/>
          <a:p>
            <a:r>
              <a:rPr lang="en-US" dirty="0"/>
              <a:t>After witnessing the mass poverty in Makkah, he decides to do something to strengthen the economy of Makkah.</a:t>
            </a:r>
          </a:p>
          <a:p>
            <a:r>
              <a:rPr lang="en-US" dirty="0"/>
              <a:t>He figured that due to the pilgrimage, there is already a solid customer base. The only thing that remains is to sell goods to them.</a:t>
            </a:r>
          </a:p>
          <a:p>
            <a:r>
              <a:rPr lang="en-US" dirty="0"/>
              <a:t>He establishes two annual trading expeditions. </a:t>
            </a:r>
          </a:p>
          <a:p>
            <a:r>
              <a:rPr lang="en-US" dirty="0"/>
              <a:t>He builds the infrastructure for the trading expedition to Syria (procure Persian and Roman goods) in the summer and the trading expedition to Yemen (procure Indian spices </a:t>
            </a:r>
            <a:r>
              <a:rPr lang="en-US" dirty="0" err="1"/>
              <a:t>etc</a:t>
            </a:r>
            <a:r>
              <a:rPr lang="en-US" dirty="0"/>
              <a:t>) in the winter.</a:t>
            </a:r>
          </a:p>
          <a:p>
            <a:r>
              <a:rPr lang="en-US" dirty="0"/>
              <a:t>It is no exaggeration to say that Hashim saved the Arabs from starvation. </a:t>
            </a:r>
          </a:p>
          <a:p>
            <a:endParaRPr lang="en-US" dirty="0"/>
          </a:p>
        </p:txBody>
      </p:sp>
    </p:spTree>
    <p:extLst>
      <p:ext uri="{BB962C8B-B14F-4D97-AF65-F5344CB8AC3E}">
        <p14:creationId xmlns:p14="http://schemas.microsoft.com/office/powerpoint/2010/main" val="30307002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3F3E5-6737-C142-BFBE-4E9572A8B5E9}"/>
              </a:ext>
            </a:extLst>
          </p:cNvPr>
          <p:cNvSpPr>
            <a:spLocks noGrp="1"/>
          </p:cNvSpPr>
          <p:nvPr>
            <p:ph type="title"/>
          </p:nvPr>
        </p:nvSpPr>
        <p:spPr>
          <a:xfrm>
            <a:off x="720000" y="619200"/>
            <a:ext cx="10728322" cy="636576"/>
          </a:xfrm>
        </p:spPr>
        <p:txBody>
          <a:bodyPr/>
          <a:lstStyle/>
          <a:p>
            <a:pPr algn="ctr"/>
            <a:r>
              <a:rPr lang="en-US" dirty="0"/>
              <a:t>Hashim</a:t>
            </a:r>
          </a:p>
        </p:txBody>
      </p:sp>
      <p:sp>
        <p:nvSpPr>
          <p:cNvPr id="3" name="Content Placeholder 2">
            <a:extLst>
              <a:ext uri="{FF2B5EF4-FFF2-40B4-BE49-F238E27FC236}">
                <a16:creationId xmlns:a16="http://schemas.microsoft.com/office/drawing/2014/main" id="{FB3D7548-0444-234F-9C66-49EEAB824E59}"/>
              </a:ext>
            </a:extLst>
          </p:cNvPr>
          <p:cNvSpPr>
            <a:spLocks noGrp="1"/>
          </p:cNvSpPr>
          <p:nvPr>
            <p:ph idx="1"/>
          </p:nvPr>
        </p:nvSpPr>
        <p:spPr>
          <a:xfrm>
            <a:off x="720000" y="1255776"/>
            <a:ext cx="10728325" cy="4513199"/>
          </a:xfrm>
        </p:spPr>
        <p:txBody>
          <a:bodyPr/>
          <a:lstStyle/>
          <a:p>
            <a:r>
              <a:rPr lang="en-US" dirty="0"/>
              <a:t>He became the wealthiest man in Arabia and used to single handedly feed all of the pilgrims with his personal income.</a:t>
            </a:r>
          </a:p>
          <a:p>
            <a:r>
              <a:rPr lang="en-US" dirty="0"/>
              <a:t>Hashim had a brother named of Abd Shams. </a:t>
            </a:r>
          </a:p>
          <a:p>
            <a:r>
              <a:rPr lang="en-US" dirty="0"/>
              <a:t>Abd Shams had a son, or an adopted son named </a:t>
            </a:r>
            <a:r>
              <a:rPr lang="en-US" dirty="0" err="1"/>
              <a:t>Umayyah</a:t>
            </a:r>
            <a:r>
              <a:rPr lang="en-US" dirty="0"/>
              <a:t>.</a:t>
            </a:r>
          </a:p>
          <a:p>
            <a:r>
              <a:rPr lang="en-US" dirty="0"/>
              <a:t>Abd Shams became deeply jealous of the wealth and fame of Hashim.</a:t>
            </a:r>
          </a:p>
          <a:p>
            <a:r>
              <a:rPr lang="en-US" dirty="0"/>
              <a:t>This is where the animosity between Bani Hashim and Bani </a:t>
            </a:r>
            <a:r>
              <a:rPr lang="en-US" dirty="0" err="1"/>
              <a:t>Umayyah</a:t>
            </a:r>
            <a:r>
              <a:rPr lang="en-US" dirty="0"/>
              <a:t> began.</a:t>
            </a:r>
          </a:p>
          <a:p>
            <a:r>
              <a:rPr lang="en-US" dirty="0"/>
              <a:t>Hashim had multiple wives. One of them was from Yathrib.</a:t>
            </a:r>
          </a:p>
          <a:p>
            <a:r>
              <a:rPr lang="en-US" dirty="0"/>
              <a:t>They have a child named “</a:t>
            </a:r>
            <a:r>
              <a:rPr lang="en-US" dirty="0" err="1"/>
              <a:t>Shayba</a:t>
            </a:r>
            <a:r>
              <a:rPr lang="en-US" dirty="0"/>
              <a:t>” which is the actual name of Abdul </a:t>
            </a:r>
            <a:r>
              <a:rPr lang="en-US" dirty="0" err="1"/>
              <a:t>Muttalib</a:t>
            </a:r>
            <a:r>
              <a:rPr lang="en-US"/>
              <a:t>.</a:t>
            </a:r>
            <a:endParaRPr lang="en-US" dirty="0"/>
          </a:p>
          <a:p>
            <a:endParaRPr lang="en-US" dirty="0"/>
          </a:p>
          <a:p>
            <a:endParaRPr lang="en-US" dirty="0"/>
          </a:p>
        </p:txBody>
      </p:sp>
    </p:spTree>
    <p:extLst>
      <p:ext uri="{BB962C8B-B14F-4D97-AF65-F5344CB8AC3E}">
        <p14:creationId xmlns:p14="http://schemas.microsoft.com/office/powerpoint/2010/main" val="2808921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9B8D8-94EC-8940-AFD3-93C52DA70727}"/>
              </a:ext>
            </a:extLst>
          </p:cNvPr>
          <p:cNvSpPr>
            <a:spLocks noGrp="1"/>
          </p:cNvSpPr>
          <p:nvPr>
            <p:ph type="title"/>
          </p:nvPr>
        </p:nvSpPr>
        <p:spPr>
          <a:xfrm>
            <a:off x="720000" y="619200"/>
            <a:ext cx="10728322" cy="856032"/>
          </a:xfrm>
        </p:spPr>
        <p:txBody>
          <a:bodyPr/>
          <a:lstStyle/>
          <a:p>
            <a:pPr algn="ctr"/>
            <a:r>
              <a:rPr lang="en-US" dirty="0"/>
              <a:t>The First Arabs</a:t>
            </a:r>
          </a:p>
        </p:txBody>
      </p:sp>
      <p:sp>
        <p:nvSpPr>
          <p:cNvPr id="3" name="Content Placeholder 2">
            <a:extLst>
              <a:ext uri="{FF2B5EF4-FFF2-40B4-BE49-F238E27FC236}">
                <a16:creationId xmlns:a16="http://schemas.microsoft.com/office/drawing/2014/main" id="{44E6200F-A00D-F44F-A86A-C2322CF98134}"/>
              </a:ext>
            </a:extLst>
          </p:cNvPr>
          <p:cNvSpPr>
            <a:spLocks noGrp="1"/>
          </p:cNvSpPr>
          <p:nvPr>
            <p:ph idx="1"/>
          </p:nvPr>
        </p:nvSpPr>
        <p:spPr>
          <a:xfrm>
            <a:off x="720000" y="1267968"/>
            <a:ext cx="10728325" cy="4501007"/>
          </a:xfrm>
        </p:spPr>
        <p:txBody>
          <a:bodyPr/>
          <a:lstStyle/>
          <a:p>
            <a:r>
              <a:rPr lang="en-US" sz="2400" dirty="0"/>
              <a:t>Arabs can be classified into three distinct categories:</a:t>
            </a:r>
          </a:p>
          <a:p>
            <a:pPr lvl="1"/>
            <a:r>
              <a:rPr lang="en-US" sz="2400" dirty="0"/>
              <a:t>1. The Perished Arabs</a:t>
            </a:r>
          </a:p>
          <a:p>
            <a:pPr lvl="1"/>
            <a:r>
              <a:rPr lang="en-US" sz="2400" dirty="0"/>
              <a:t>2. The Pure Arabs</a:t>
            </a:r>
          </a:p>
          <a:p>
            <a:pPr lvl="1"/>
            <a:r>
              <a:rPr lang="en-US" sz="2400" dirty="0"/>
              <a:t>3. The Arabized Arabs</a:t>
            </a:r>
          </a:p>
          <a:p>
            <a:pPr lvl="1"/>
            <a:endParaRPr lang="en-US" dirty="0"/>
          </a:p>
          <a:p>
            <a:r>
              <a:rPr lang="en-US" sz="2400" dirty="0"/>
              <a:t>All three groups are mentioned in the Quran and play a significant role in Islamic history</a:t>
            </a:r>
          </a:p>
        </p:txBody>
      </p:sp>
    </p:spTree>
    <p:extLst>
      <p:ext uri="{BB962C8B-B14F-4D97-AF65-F5344CB8AC3E}">
        <p14:creationId xmlns:p14="http://schemas.microsoft.com/office/powerpoint/2010/main" val="2405723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2BDA7-38A2-6D47-9F05-575252071A0D}"/>
              </a:ext>
            </a:extLst>
          </p:cNvPr>
          <p:cNvSpPr>
            <a:spLocks noGrp="1"/>
          </p:cNvSpPr>
          <p:nvPr>
            <p:ph type="title"/>
          </p:nvPr>
        </p:nvSpPr>
        <p:spPr>
          <a:xfrm>
            <a:off x="720000" y="619200"/>
            <a:ext cx="10728322" cy="636576"/>
          </a:xfrm>
        </p:spPr>
        <p:txBody>
          <a:bodyPr/>
          <a:lstStyle/>
          <a:p>
            <a:pPr algn="ctr"/>
            <a:r>
              <a:rPr lang="en-US" dirty="0"/>
              <a:t>The Perished Arabs</a:t>
            </a:r>
          </a:p>
        </p:txBody>
      </p:sp>
      <p:sp>
        <p:nvSpPr>
          <p:cNvPr id="3" name="Content Placeholder 2">
            <a:extLst>
              <a:ext uri="{FF2B5EF4-FFF2-40B4-BE49-F238E27FC236}">
                <a16:creationId xmlns:a16="http://schemas.microsoft.com/office/drawing/2014/main" id="{EF680850-2B1B-C646-8421-661DAC9B08E3}"/>
              </a:ext>
            </a:extLst>
          </p:cNvPr>
          <p:cNvSpPr>
            <a:spLocks noGrp="1"/>
          </p:cNvSpPr>
          <p:nvPr>
            <p:ph idx="1"/>
          </p:nvPr>
        </p:nvSpPr>
        <p:spPr>
          <a:xfrm>
            <a:off x="720000" y="1255776"/>
            <a:ext cx="10728325" cy="4513199"/>
          </a:xfrm>
        </p:spPr>
        <p:txBody>
          <a:bodyPr/>
          <a:lstStyle/>
          <a:p>
            <a:r>
              <a:rPr lang="en-US" dirty="0"/>
              <a:t>The Perished Arabs </a:t>
            </a:r>
            <a:r>
              <a:rPr lang="ar-AE" dirty="0"/>
              <a:t>العرب البائدة</a:t>
            </a:r>
            <a:r>
              <a:rPr lang="en-US" dirty="0"/>
              <a:t> are considered descendants of Noah. They include the ancient tribes of ‘Ad and Thamud, which the Quran refers to in several verses.</a:t>
            </a:r>
          </a:p>
          <a:p>
            <a:r>
              <a:rPr lang="en-US" dirty="0"/>
              <a:t>Surat </a:t>
            </a:r>
            <a:r>
              <a:rPr lang="en-US" dirty="0" err="1"/>
              <a:t>Fussilat</a:t>
            </a:r>
            <a:r>
              <a:rPr lang="en-US" dirty="0"/>
              <a:t> verses 15-18 describe how both tribes perished for rejecting their messengers.</a:t>
            </a:r>
          </a:p>
          <a:p>
            <a:r>
              <a:rPr lang="en-US" dirty="0"/>
              <a:t>The extinct tribes of ‘Ad and Thamud are an integral part of early Arabian history. </a:t>
            </a:r>
          </a:p>
          <a:p>
            <a:r>
              <a:rPr lang="en-US" dirty="0"/>
              <a:t>The ‘Ad settled in the area between current-day Yemen and Oman. According to the Quran, they were destroyed be a fierce wind after ignoring the warnings of Prophet Hud.</a:t>
            </a:r>
          </a:p>
          <a:p>
            <a:r>
              <a:rPr lang="en-US" dirty="0"/>
              <a:t>The Thamud succeeded ‘Ad and inhabited an area further north. The Thamud are commonly mentioned as a people who were destroyed for ignoring the fate of their predecessors (‘Ad) and the warnings of their own prophet, Salih.</a:t>
            </a:r>
          </a:p>
          <a:p>
            <a:endParaRPr lang="en-US" dirty="0"/>
          </a:p>
          <a:p>
            <a:endParaRPr lang="en-US" dirty="0"/>
          </a:p>
        </p:txBody>
      </p:sp>
    </p:spTree>
    <p:extLst>
      <p:ext uri="{BB962C8B-B14F-4D97-AF65-F5344CB8AC3E}">
        <p14:creationId xmlns:p14="http://schemas.microsoft.com/office/powerpoint/2010/main" val="3910016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A303A-7B41-8346-9167-8CB525D27FA3}"/>
              </a:ext>
            </a:extLst>
          </p:cNvPr>
          <p:cNvSpPr>
            <a:spLocks noGrp="1"/>
          </p:cNvSpPr>
          <p:nvPr>
            <p:ph type="title"/>
          </p:nvPr>
        </p:nvSpPr>
        <p:spPr>
          <a:xfrm>
            <a:off x="720000" y="619200"/>
            <a:ext cx="10728322" cy="697536"/>
          </a:xfrm>
        </p:spPr>
        <p:txBody>
          <a:bodyPr/>
          <a:lstStyle/>
          <a:p>
            <a:pPr algn="ctr"/>
            <a:r>
              <a:rPr lang="en-US" dirty="0"/>
              <a:t>The Pure Arabs</a:t>
            </a:r>
          </a:p>
        </p:txBody>
      </p:sp>
      <p:sp>
        <p:nvSpPr>
          <p:cNvPr id="3" name="Content Placeholder 2">
            <a:extLst>
              <a:ext uri="{FF2B5EF4-FFF2-40B4-BE49-F238E27FC236}">
                <a16:creationId xmlns:a16="http://schemas.microsoft.com/office/drawing/2014/main" id="{C9FFCDF9-3EFC-C34B-9CD2-1F978AEBEE28}"/>
              </a:ext>
            </a:extLst>
          </p:cNvPr>
          <p:cNvSpPr>
            <a:spLocks noGrp="1"/>
          </p:cNvSpPr>
          <p:nvPr>
            <p:ph idx="1"/>
          </p:nvPr>
        </p:nvSpPr>
        <p:spPr>
          <a:xfrm>
            <a:off x="720000" y="1316736"/>
            <a:ext cx="10728325" cy="4452239"/>
          </a:xfrm>
        </p:spPr>
        <p:txBody>
          <a:bodyPr/>
          <a:lstStyle/>
          <a:p>
            <a:r>
              <a:rPr lang="en-US" dirty="0"/>
              <a:t>The Pure Arabs (also known as the </a:t>
            </a:r>
            <a:r>
              <a:rPr lang="en-US" dirty="0" err="1"/>
              <a:t>Qahtanian</a:t>
            </a:r>
            <a:r>
              <a:rPr lang="en-US" dirty="0"/>
              <a:t> Arabs) settled in Yemen and founded the empire of Sheba (Saba’) as far back as 2500 BCE.</a:t>
            </a:r>
          </a:p>
          <a:p>
            <a:r>
              <a:rPr lang="en-US" dirty="0"/>
              <a:t>The queen who ruled over the empire is specifically mentioned in Surat al-</a:t>
            </a:r>
            <a:r>
              <a:rPr lang="en-US" dirty="0" err="1"/>
              <a:t>Naml</a:t>
            </a:r>
            <a:r>
              <a:rPr lang="en-US" dirty="0"/>
              <a:t>, when Prophet Solomon’s messenger returned to his court to describe the Arabs of Yemen:</a:t>
            </a:r>
          </a:p>
          <a:p>
            <a:pPr marL="0" indent="0" algn="ctr">
              <a:buNone/>
            </a:pPr>
            <a:r>
              <a:rPr lang="ar-AE" b="1" dirty="0"/>
              <a:t>وَجِئْتُكَ مِن سَبَإٍ بِنَبَإٍ يَقِينٍ إِنِّي وَجَدتُّ امْرَأَةً تَمْلِكُهُمْ وَأُوتِيَتْ مِن كُلِّ شَيْءٍ وَلَهَا عَرْشٌ عَظِيمٌ وَجَدتُّهَا وَقَوْمَهَا يَسْجُدُونَ لِلشَّمْسِ مِن دُونِ اللَّهِ</a:t>
            </a:r>
            <a:endParaRPr lang="en-US" b="1" dirty="0"/>
          </a:p>
          <a:p>
            <a:pPr marL="0" indent="0" algn="ctr">
              <a:buNone/>
            </a:pPr>
            <a:r>
              <a:rPr lang="en-US" i="1" dirty="0"/>
              <a:t>“...I’ve just come back from (the land of) Sheba, and I have an accurate report. I found a woman there who was ruling over them with every necessary resource of authority, and she also had a magnificent throne. I found her and her people worshipping the sun in place of God…” </a:t>
            </a:r>
            <a:r>
              <a:rPr lang="en-US" dirty="0"/>
              <a:t>Quran 27:22-24</a:t>
            </a:r>
          </a:p>
        </p:txBody>
      </p:sp>
    </p:spTree>
    <p:extLst>
      <p:ext uri="{BB962C8B-B14F-4D97-AF65-F5344CB8AC3E}">
        <p14:creationId xmlns:p14="http://schemas.microsoft.com/office/powerpoint/2010/main" val="2326812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CCFE9-887C-D941-BA7B-51C93D5C483D}"/>
              </a:ext>
            </a:extLst>
          </p:cNvPr>
          <p:cNvSpPr>
            <a:spLocks noGrp="1"/>
          </p:cNvSpPr>
          <p:nvPr>
            <p:ph type="title"/>
          </p:nvPr>
        </p:nvSpPr>
        <p:spPr>
          <a:xfrm>
            <a:off x="720000" y="619200"/>
            <a:ext cx="10728322" cy="734112"/>
          </a:xfrm>
        </p:spPr>
        <p:txBody>
          <a:bodyPr/>
          <a:lstStyle/>
          <a:p>
            <a:pPr algn="ctr"/>
            <a:r>
              <a:rPr lang="en-US" dirty="0"/>
              <a:t>The Pure Arabs</a:t>
            </a:r>
          </a:p>
        </p:txBody>
      </p:sp>
      <p:sp>
        <p:nvSpPr>
          <p:cNvPr id="3" name="Content Placeholder 2">
            <a:extLst>
              <a:ext uri="{FF2B5EF4-FFF2-40B4-BE49-F238E27FC236}">
                <a16:creationId xmlns:a16="http://schemas.microsoft.com/office/drawing/2014/main" id="{522BC939-B479-944B-A043-0431831E9422}"/>
              </a:ext>
            </a:extLst>
          </p:cNvPr>
          <p:cNvSpPr>
            <a:spLocks noGrp="1"/>
          </p:cNvSpPr>
          <p:nvPr>
            <p:ph idx="1"/>
          </p:nvPr>
        </p:nvSpPr>
        <p:spPr>
          <a:xfrm>
            <a:off x="720000" y="1133856"/>
            <a:ext cx="10728325" cy="4635119"/>
          </a:xfrm>
        </p:spPr>
        <p:txBody>
          <a:bodyPr/>
          <a:lstStyle/>
          <a:p>
            <a:r>
              <a:rPr lang="en-US" dirty="0"/>
              <a:t>Pure Arabs are known as “Qahtani”.</a:t>
            </a:r>
          </a:p>
          <a:p>
            <a:r>
              <a:rPr lang="en-US" dirty="0"/>
              <a:t>Who was </a:t>
            </a:r>
            <a:r>
              <a:rPr lang="en-US" dirty="0" err="1"/>
              <a:t>Qahtan</a:t>
            </a:r>
            <a:r>
              <a:rPr lang="en-US" dirty="0"/>
              <a:t>?</a:t>
            </a:r>
          </a:p>
          <a:p>
            <a:r>
              <a:rPr lang="en-US" dirty="0"/>
              <a:t>He was a man who lived sometime between the period of Noah and Abraham and has a son named </a:t>
            </a:r>
            <a:r>
              <a:rPr lang="en-US" dirty="0" err="1"/>
              <a:t>Ya’rub</a:t>
            </a:r>
            <a:r>
              <a:rPr lang="en-US" dirty="0"/>
              <a:t>. </a:t>
            </a:r>
          </a:p>
          <a:p>
            <a:r>
              <a:rPr lang="en-US" dirty="0"/>
              <a:t>The Arabs before Abraham descended from </a:t>
            </a:r>
            <a:r>
              <a:rPr lang="en-US" dirty="0" err="1"/>
              <a:t>Ya’rub</a:t>
            </a:r>
            <a:r>
              <a:rPr lang="en-US" dirty="0"/>
              <a:t>.</a:t>
            </a:r>
          </a:p>
          <a:p>
            <a:r>
              <a:rPr lang="en-US" dirty="0"/>
              <a:t>Over the next few centuries, the empire deteriorated until the descendants of Sheba split into two competing tribes: </a:t>
            </a:r>
            <a:r>
              <a:rPr lang="en-US" dirty="0" err="1"/>
              <a:t>Himyar</a:t>
            </a:r>
            <a:r>
              <a:rPr lang="en-US" dirty="0"/>
              <a:t> and </a:t>
            </a:r>
            <a:r>
              <a:rPr lang="en-US" dirty="0" err="1"/>
              <a:t>Kahlan</a:t>
            </a:r>
            <a:r>
              <a:rPr lang="en-US" dirty="0"/>
              <a:t>. The </a:t>
            </a:r>
            <a:r>
              <a:rPr lang="en-US" dirty="0" err="1"/>
              <a:t>Himyar</a:t>
            </a:r>
            <a:r>
              <a:rPr lang="en-US" dirty="0"/>
              <a:t> stayed in Yemen, while the </a:t>
            </a:r>
            <a:r>
              <a:rPr lang="en-US" dirty="0" err="1"/>
              <a:t>Kahlan</a:t>
            </a:r>
            <a:r>
              <a:rPr lang="en-US" dirty="0"/>
              <a:t> spread north and settled throughout the peninsula.</a:t>
            </a:r>
          </a:p>
          <a:p>
            <a:r>
              <a:rPr lang="en-US" dirty="0"/>
              <a:t>The tribes of </a:t>
            </a:r>
            <a:r>
              <a:rPr lang="en-US" dirty="0" err="1"/>
              <a:t>Aus</a:t>
            </a:r>
            <a:r>
              <a:rPr lang="en-US" dirty="0"/>
              <a:t> and </a:t>
            </a:r>
            <a:r>
              <a:rPr lang="en-US" dirty="0" err="1"/>
              <a:t>Khazraj</a:t>
            </a:r>
            <a:r>
              <a:rPr lang="en-US" dirty="0"/>
              <a:t> which later settle in </a:t>
            </a:r>
            <a:r>
              <a:rPr lang="en-US" dirty="0" err="1"/>
              <a:t>Yathrub</a:t>
            </a:r>
            <a:r>
              <a:rPr lang="en-US" dirty="0"/>
              <a:t> are part of this group.</a:t>
            </a:r>
          </a:p>
          <a:p>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150909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3ADE3-A0D6-2F4E-90AF-9E6E85AF3E1B}"/>
              </a:ext>
            </a:extLst>
          </p:cNvPr>
          <p:cNvSpPr>
            <a:spLocks noGrp="1"/>
          </p:cNvSpPr>
          <p:nvPr>
            <p:ph type="title"/>
          </p:nvPr>
        </p:nvSpPr>
        <p:spPr>
          <a:xfrm>
            <a:off x="720000" y="619200"/>
            <a:ext cx="10728322" cy="563424"/>
          </a:xfrm>
        </p:spPr>
        <p:txBody>
          <a:bodyPr/>
          <a:lstStyle/>
          <a:p>
            <a:pPr algn="ctr"/>
            <a:r>
              <a:rPr lang="en-US" dirty="0"/>
              <a:t>The Arabized Arabs</a:t>
            </a:r>
          </a:p>
        </p:txBody>
      </p:sp>
      <p:sp>
        <p:nvSpPr>
          <p:cNvPr id="3" name="Content Placeholder 2">
            <a:extLst>
              <a:ext uri="{FF2B5EF4-FFF2-40B4-BE49-F238E27FC236}">
                <a16:creationId xmlns:a16="http://schemas.microsoft.com/office/drawing/2014/main" id="{DBC4D354-587D-2B4F-AAE1-E5D274C094DC}"/>
              </a:ext>
            </a:extLst>
          </p:cNvPr>
          <p:cNvSpPr>
            <a:spLocks noGrp="1"/>
          </p:cNvSpPr>
          <p:nvPr>
            <p:ph idx="1"/>
          </p:nvPr>
        </p:nvSpPr>
        <p:spPr>
          <a:xfrm>
            <a:off x="720000" y="1280160"/>
            <a:ext cx="10728325" cy="4488815"/>
          </a:xfrm>
        </p:spPr>
        <p:txBody>
          <a:bodyPr/>
          <a:lstStyle/>
          <a:p>
            <a:r>
              <a:rPr lang="en-US" dirty="0"/>
              <a:t>They Arabized Arabs are considered the direct descendants of Ismail and are known as the “</a:t>
            </a:r>
            <a:r>
              <a:rPr lang="en-US" dirty="0" err="1"/>
              <a:t>Adnani</a:t>
            </a:r>
            <a:r>
              <a:rPr lang="en-US" dirty="0"/>
              <a:t>” Arabs.</a:t>
            </a:r>
          </a:p>
          <a:p>
            <a:r>
              <a:rPr lang="en-US" dirty="0"/>
              <a:t>Their story begins with Ismail’s father, Abraham and the founding of Makkah.</a:t>
            </a:r>
          </a:p>
          <a:p>
            <a:r>
              <a:rPr lang="en-US" dirty="0"/>
              <a:t>After Abraham was blessed with his first son, he was instructed by God to take Hajar and his infant son from Palestine to Makkah:</a:t>
            </a:r>
          </a:p>
          <a:p>
            <a:pPr marL="0" indent="0" algn="ctr">
              <a:buNone/>
            </a:pPr>
            <a:r>
              <a:rPr lang="ar-AE" b="1" dirty="0"/>
              <a:t>رَّبَّنَا إِنِّي أَسْكَنتُ مِن ذُرِّيَّتِي بِوَادٍ غَيْرِ ذِي زَرْعٍ عِندَ بَيْتِكَ الْمُحَرَّمِ رَبَّنَا لِيُقِيمُواْ الصَّلاَةَ فَاجْعَلْ أَفْئِدَةً مِّنَ النَّاسِ تَهْوِي إِلَيْهِمْ وَارْزُقْهُم مِّنَ الثَّمَرَاتِ لَعَلَّهُمْ يَشْكُرُونَ</a:t>
            </a:r>
            <a:r>
              <a:rPr lang="en-US" b="1" dirty="0"/>
              <a:t>“</a:t>
            </a:r>
          </a:p>
          <a:p>
            <a:pPr marL="0" indent="0" algn="ctr">
              <a:buNone/>
            </a:pPr>
            <a:r>
              <a:rPr lang="en-US" i="1" dirty="0"/>
              <a:t>Our Lord, I’ve settled some of my descendants in this barren valley next to Your Sacred House so they can, our Lord, establish prayer. So make some people sympathetic towards them, and supply them with fruits so they can learn to be thankful.” </a:t>
            </a:r>
            <a:r>
              <a:rPr lang="en-US" dirty="0"/>
              <a:t>Quran 14:37 </a:t>
            </a:r>
          </a:p>
          <a:p>
            <a:endParaRPr lang="en-US" dirty="0"/>
          </a:p>
        </p:txBody>
      </p:sp>
    </p:spTree>
    <p:extLst>
      <p:ext uri="{BB962C8B-B14F-4D97-AF65-F5344CB8AC3E}">
        <p14:creationId xmlns:p14="http://schemas.microsoft.com/office/powerpoint/2010/main" val="79629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BFA27-3951-9949-BDAD-04CE98D82660}"/>
              </a:ext>
            </a:extLst>
          </p:cNvPr>
          <p:cNvSpPr>
            <a:spLocks noGrp="1"/>
          </p:cNvSpPr>
          <p:nvPr>
            <p:ph type="title"/>
          </p:nvPr>
        </p:nvSpPr>
        <p:spPr>
          <a:xfrm>
            <a:off x="720000" y="619200"/>
            <a:ext cx="10728322" cy="685344"/>
          </a:xfrm>
        </p:spPr>
        <p:txBody>
          <a:bodyPr/>
          <a:lstStyle/>
          <a:p>
            <a:pPr algn="ctr"/>
            <a:r>
              <a:rPr lang="en-US" dirty="0"/>
              <a:t>The Arabized Arabs</a:t>
            </a:r>
          </a:p>
        </p:txBody>
      </p:sp>
      <p:sp>
        <p:nvSpPr>
          <p:cNvPr id="3" name="Content Placeholder 2">
            <a:extLst>
              <a:ext uri="{FF2B5EF4-FFF2-40B4-BE49-F238E27FC236}">
                <a16:creationId xmlns:a16="http://schemas.microsoft.com/office/drawing/2014/main" id="{FC7D412E-133C-F143-AE1E-3EDCDFFED7A2}"/>
              </a:ext>
            </a:extLst>
          </p:cNvPr>
          <p:cNvSpPr>
            <a:spLocks noGrp="1"/>
          </p:cNvSpPr>
          <p:nvPr>
            <p:ph idx="1"/>
          </p:nvPr>
        </p:nvSpPr>
        <p:spPr>
          <a:xfrm>
            <a:off x="720000" y="1304544"/>
            <a:ext cx="10728325" cy="4464431"/>
          </a:xfrm>
        </p:spPr>
        <p:txBody>
          <a:bodyPr/>
          <a:lstStyle/>
          <a:p>
            <a:r>
              <a:rPr lang="en-US" dirty="0"/>
              <a:t>Hajar and Ismail settle and make a life for themselves in Makkah.</a:t>
            </a:r>
          </a:p>
          <a:p>
            <a:r>
              <a:rPr lang="en-US" dirty="0"/>
              <a:t>The tribe of </a:t>
            </a:r>
            <a:r>
              <a:rPr lang="en-US" dirty="0" err="1"/>
              <a:t>Jurhum</a:t>
            </a:r>
            <a:r>
              <a:rPr lang="en-US" dirty="0"/>
              <a:t> (Pure Arabs) pass through the region.</a:t>
            </a:r>
          </a:p>
          <a:p>
            <a:r>
              <a:rPr lang="en-US" dirty="0"/>
              <a:t>Ismail marries a woman from the tribe of </a:t>
            </a:r>
            <a:r>
              <a:rPr lang="en-US" dirty="0" err="1"/>
              <a:t>Jurhum</a:t>
            </a:r>
            <a:r>
              <a:rPr lang="en-US" dirty="0"/>
              <a:t>.</a:t>
            </a:r>
          </a:p>
          <a:p>
            <a:r>
              <a:rPr lang="en-US" dirty="0"/>
              <a:t>According to some historians, Adnan was the 6</a:t>
            </a:r>
            <a:r>
              <a:rPr lang="en-US" baseline="30000" dirty="0"/>
              <a:t>th</a:t>
            </a:r>
            <a:r>
              <a:rPr lang="en-US" dirty="0"/>
              <a:t> descendant of Ismail and became the namesake of the “</a:t>
            </a:r>
            <a:r>
              <a:rPr lang="en-US" dirty="0" err="1"/>
              <a:t>Adnanian</a:t>
            </a:r>
            <a:r>
              <a:rPr lang="en-US" dirty="0"/>
              <a:t> Arabs”, who remained in the central Arabian Peninsula.</a:t>
            </a:r>
          </a:p>
          <a:p>
            <a:r>
              <a:rPr lang="en-US" dirty="0"/>
              <a:t>The tribes of </a:t>
            </a:r>
            <a:r>
              <a:rPr lang="en-US" dirty="0" err="1"/>
              <a:t>Hawazin,Thaqif</a:t>
            </a:r>
            <a:r>
              <a:rPr lang="en-US" dirty="0"/>
              <a:t>, and Quraysh are all </a:t>
            </a:r>
            <a:r>
              <a:rPr lang="en-US" dirty="0" err="1"/>
              <a:t>Adnanian</a:t>
            </a:r>
            <a:r>
              <a:rPr lang="en-US" dirty="0"/>
              <a:t> Arabs.</a:t>
            </a:r>
          </a:p>
        </p:txBody>
      </p:sp>
    </p:spTree>
    <p:extLst>
      <p:ext uri="{BB962C8B-B14F-4D97-AF65-F5344CB8AC3E}">
        <p14:creationId xmlns:p14="http://schemas.microsoft.com/office/powerpoint/2010/main" val="3405326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93EE0-278C-2246-885F-A6A080B94B64}"/>
              </a:ext>
            </a:extLst>
          </p:cNvPr>
          <p:cNvSpPr>
            <a:spLocks noGrp="1"/>
          </p:cNvSpPr>
          <p:nvPr>
            <p:ph type="title"/>
          </p:nvPr>
        </p:nvSpPr>
        <p:spPr>
          <a:xfrm>
            <a:off x="720000" y="619200"/>
            <a:ext cx="10728322" cy="697536"/>
          </a:xfrm>
        </p:spPr>
        <p:txBody>
          <a:bodyPr/>
          <a:lstStyle/>
          <a:p>
            <a:pPr algn="ctr"/>
            <a:r>
              <a:rPr lang="en-US" dirty="0"/>
              <a:t>Chosen by God</a:t>
            </a:r>
          </a:p>
        </p:txBody>
      </p:sp>
      <p:sp>
        <p:nvSpPr>
          <p:cNvPr id="3" name="Content Placeholder 2">
            <a:extLst>
              <a:ext uri="{FF2B5EF4-FFF2-40B4-BE49-F238E27FC236}">
                <a16:creationId xmlns:a16="http://schemas.microsoft.com/office/drawing/2014/main" id="{FC4AA792-C1AF-3649-A7C8-14D3FE93A58E}"/>
              </a:ext>
            </a:extLst>
          </p:cNvPr>
          <p:cNvSpPr>
            <a:spLocks noGrp="1"/>
          </p:cNvSpPr>
          <p:nvPr>
            <p:ph idx="1"/>
          </p:nvPr>
        </p:nvSpPr>
        <p:spPr>
          <a:xfrm>
            <a:off x="720000" y="1316736"/>
            <a:ext cx="10728325" cy="4452239"/>
          </a:xfrm>
        </p:spPr>
        <p:txBody>
          <a:bodyPr/>
          <a:lstStyle/>
          <a:p>
            <a:r>
              <a:rPr lang="en-US" dirty="0"/>
              <a:t>In a narration which is recorded in Sunni and Shia hadith sources, the Prophet said:</a:t>
            </a:r>
          </a:p>
          <a:p>
            <a:pPr marL="0" indent="0" algn="ctr">
              <a:buNone/>
            </a:pPr>
            <a:r>
              <a:rPr lang="ar-AE" dirty="0"/>
              <a:t>إن الله اصطفى إسماعيل من ولد إبراهيم، واصطفى كنانة من بني إسماعيل، واصطفى قريشا من بني كنانة، واصطفى هاشما من قريش، واصطفاني من هاشم</a:t>
            </a:r>
            <a:endParaRPr lang="en-US" dirty="0"/>
          </a:p>
          <a:p>
            <a:pPr marL="0" indent="0" algn="ctr">
              <a:buNone/>
            </a:pPr>
            <a:r>
              <a:rPr lang="en-US" dirty="0"/>
              <a:t>“Verily God chose Ismail from the children of Abraham. And He chose </a:t>
            </a:r>
            <a:r>
              <a:rPr lang="en-US" dirty="0" err="1"/>
              <a:t>Kinanah</a:t>
            </a:r>
            <a:r>
              <a:rPr lang="en-US" dirty="0"/>
              <a:t> from the children of Ismail. And He chose Quraysh from the children of </a:t>
            </a:r>
            <a:r>
              <a:rPr lang="en-US" dirty="0" err="1"/>
              <a:t>Kinanah</a:t>
            </a:r>
            <a:r>
              <a:rPr lang="en-US" dirty="0"/>
              <a:t>. And He chose Hashim from the children of Quraysh. And He chose me from Hashim.”</a:t>
            </a:r>
          </a:p>
          <a:p>
            <a:pPr marL="0" indent="0" algn="ctr">
              <a:buNone/>
            </a:pPr>
            <a:endParaRPr lang="en-US" dirty="0"/>
          </a:p>
          <a:p>
            <a:pPr marL="0" indent="0" algn="ctr">
              <a:buNone/>
            </a:pPr>
            <a:endParaRPr lang="en-US" dirty="0"/>
          </a:p>
          <a:p>
            <a:r>
              <a:rPr lang="en-US" sz="1800" dirty="0"/>
              <a:t>Source: </a:t>
            </a:r>
            <a:r>
              <a:rPr lang="en-US" sz="1800" dirty="0" err="1"/>
              <a:t>Amali</a:t>
            </a:r>
            <a:r>
              <a:rPr lang="en-US" sz="1800" dirty="0"/>
              <a:t> al-</a:t>
            </a:r>
            <a:r>
              <a:rPr lang="en-US" sz="1800" dirty="0" err="1"/>
              <a:t>Mufid</a:t>
            </a:r>
            <a:r>
              <a:rPr lang="en-US" sz="1800" dirty="0"/>
              <a:t>, Sahih Muslim</a:t>
            </a:r>
          </a:p>
        </p:txBody>
      </p:sp>
    </p:spTree>
    <p:extLst>
      <p:ext uri="{BB962C8B-B14F-4D97-AF65-F5344CB8AC3E}">
        <p14:creationId xmlns:p14="http://schemas.microsoft.com/office/powerpoint/2010/main" val="1595103241"/>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514</TotalTime>
  <Words>2333</Words>
  <Application>Microsoft Macintosh PowerPoint</Application>
  <PresentationFormat>Widescreen</PresentationFormat>
  <Paragraphs>143</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Avenir Next LT Pro</vt:lpstr>
      <vt:lpstr>Sagona Book</vt:lpstr>
      <vt:lpstr>The Hand Extrablack</vt:lpstr>
      <vt:lpstr>BlobVTI</vt:lpstr>
      <vt:lpstr>The Life of Prophet Muhammad</vt:lpstr>
      <vt:lpstr>The Prophet’s Noble Lineage </vt:lpstr>
      <vt:lpstr>The First Arabs</vt:lpstr>
      <vt:lpstr>The Perished Arabs</vt:lpstr>
      <vt:lpstr>The Pure Arabs</vt:lpstr>
      <vt:lpstr>The Pure Arabs</vt:lpstr>
      <vt:lpstr>The Arabized Arabs</vt:lpstr>
      <vt:lpstr>The Arabized Arabs</vt:lpstr>
      <vt:lpstr>Chosen by God</vt:lpstr>
      <vt:lpstr>Chosen by God</vt:lpstr>
      <vt:lpstr>From the Progeny of Monotheists</vt:lpstr>
      <vt:lpstr>From the Progeny of Monotheists</vt:lpstr>
      <vt:lpstr>From the Progeny of Monotheists</vt:lpstr>
      <vt:lpstr>From the Progeny of Monotheists</vt:lpstr>
      <vt:lpstr>From the Progeny of Monotheists</vt:lpstr>
      <vt:lpstr>From the Progeny of Monotheists</vt:lpstr>
      <vt:lpstr>From the Progeny of Monotheists</vt:lpstr>
      <vt:lpstr>From the Progeny of Monotheists</vt:lpstr>
      <vt:lpstr>From the Progeny of Monotheists</vt:lpstr>
      <vt:lpstr>From the Progeny of Monotheists</vt:lpstr>
      <vt:lpstr>From the Progeny of Monotheists</vt:lpstr>
      <vt:lpstr>Qusay</vt:lpstr>
      <vt:lpstr>Hashim</vt:lpstr>
      <vt:lpstr>Hashim</vt:lpstr>
      <vt:lpstr>Hashim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118</cp:revision>
  <dcterms:created xsi:type="dcterms:W3CDTF">2020-11-25T07:02:27Z</dcterms:created>
  <dcterms:modified xsi:type="dcterms:W3CDTF">2020-12-02T09:47:31Z</dcterms:modified>
</cp:coreProperties>
</file>