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21"/>
    <p:restoredTop sz="94696"/>
  </p:normalViewPr>
  <p:slideViewPr>
    <p:cSldViewPr snapToGrid="0" snapToObjects="1">
      <p:cViewPr varScale="1">
        <p:scale>
          <a:sx n="105" d="100"/>
          <a:sy n="105" d="100"/>
        </p:scale>
        <p:origin x="80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16,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16,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16,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16,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16,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16,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16, 2020</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16, 2020</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16, 2020</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16,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16,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16, 2020</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a:t>Lesson 4</a:t>
            </a:r>
            <a:endParaRPr lang="en-US" dirty="0"/>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2E0D6-40C7-1F48-AA7D-04CA239B65F9}"/>
              </a:ext>
            </a:extLst>
          </p:cNvPr>
          <p:cNvSpPr>
            <a:spLocks noGrp="1"/>
          </p:cNvSpPr>
          <p:nvPr>
            <p:ph type="title"/>
          </p:nvPr>
        </p:nvSpPr>
        <p:spPr>
          <a:xfrm>
            <a:off x="720000" y="619200"/>
            <a:ext cx="10728322" cy="600000"/>
          </a:xfrm>
        </p:spPr>
        <p:txBody>
          <a:bodyPr/>
          <a:lstStyle/>
          <a:p>
            <a:pPr algn="ctr"/>
            <a:r>
              <a:rPr lang="en-US" dirty="0"/>
              <a:t>Abdul </a:t>
            </a:r>
            <a:r>
              <a:rPr lang="en-US" dirty="0" err="1"/>
              <a:t>Muttalib</a:t>
            </a:r>
            <a:r>
              <a:rPr lang="en-US" dirty="0"/>
              <a:t> and Abraha</a:t>
            </a:r>
          </a:p>
        </p:txBody>
      </p:sp>
      <p:sp>
        <p:nvSpPr>
          <p:cNvPr id="3" name="Content Placeholder 2">
            <a:extLst>
              <a:ext uri="{FF2B5EF4-FFF2-40B4-BE49-F238E27FC236}">
                <a16:creationId xmlns:a16="http://schemas.microsoft.com/office/drawing/2014/main" id="{75D76415-496E-E74D-AD70-1530BB2A87E8}"/>
              </a:ext>
            </a:extLst>
          </p:cNvPr>
          <p:cNvSpPr>
            <a:spLocks noGrp="1"/>
          </p:cNvSpPr>
          <p:nvPr>
            <p:ph idx="1"/>
          </p:nvPr>
        </p:nvSpPr>
        <p:spPr>
          <a:xfrm>
            <a:off x="720000" y="1219200"/>
            <a:ext cx="10728325" cy="4549775"/>
          </a:xfrm>
        </p:spPr>
        <p:txBody>
          <a:bodyPr>
            <a:normAutofit/>
          </a:bodyPr>
          <a:lstStyle/>
          <a:p>
            <a:r>
              <a:rPr lang="en-US" dirty="0"/>
              <a:t>Abdul </a:t>
            </a:r>
            <a:r>
              <a:rPr lang="en-US" dirty="0" err="1"/>
              <a:t>Muttalib</a:t>
            </a:r>
            <a:r>
              <a:rPr lang="en-US" dirty="0"/>
              <a:t> famously replies:</a:t>
            </a:r>
          </a:p>
          <a:p>
            <a:pPr marL="0" indent="0" algn="ctr">
              <a:buNone/>
            </a:pPr>
            <a:r>
              <a:rPr lang="ar-AE" b="1" dirty="0"/>
              <a:t>فقال له عبد المطلب: لست برب البيت الذي قصدت لهدمه، وأنا رب سرحي الذي أخذه أصحابك، فجئت أسألك فيما أنا ربه، وللبيت رب هو أمنع له من الخلق كلهم، وأولى به منهم.</a:t>
            </a:r>
            <a:endParaRPr lang="en-US" b="1" dirty="0"/>
          </a:p>
          <a:p>
            <a:pPr marL="0" indent="0" algn="ctr">
              <a:buNone/>
            </a:pPr>
            <a:r>
              <a:rPr lang="en-CA" i="1" dirty="0"/>
              <a:t>“I am not the lord of that House, which you wish to destroy. I am only the lord of those</a:t>
            </a:r>
            <a:br>
              <a:rPr lang="en-CA" i="1" dirty="0"/>
            </a:br>
            <a:r>
              <a:rPr lang="en-CA" i="1" dirty="0"/>
              <a:t>camels that your soldiers have seized. I have come to ask after what is mine. The House</a:t>
            </a:r>
            <a:br>
              <a:rPr lang="en-CA" i="1" dirty="0"/>
            </a:br>
            <a:r>
              <a:rPr lang="en-CA" i="1" dirty="0"/>
              <a:t>has a lord who is more able to defend it than all of creation combined.”</a:t>
            </a:r>
          </a:p>
          <a:p>
            <a:pPr marL="0" indent="0" algn="ctr">
              <a:buNone/>
            </a:pPr>
            <a:endParaRPr lang="en-CA" i="1" dirty="0"/>
          </a:p>
          <a:p>
            <a:pPr marL="0" indent="0" algn="ctr">
              <a:buNone/>
            </a:pPr>
            <a:endParaRPr lang="en-CA" i="1" dirty="0"/>
          </a:p>
          <a:p>
            <a:pPr marL="0" indent="0">
              <a:buNone/>
            </a:pPr>
            <a:r>
              <a:rPr lang="en-CA" sz="1800" i="1" dirty="0"/>
              <a:t>Source: </a:t>
            </a:r>
            <a:r>
              <a:rPr lang="en-CA" sz="1800" i="1" dirty="0" err="1"/>
              <a:t>Amali</a:t>
            </a:r>
            <a:r>
              <a:rPr lang="en-CA" sz="1800" i="1" dirty="0"/>
              <a:t> Al-</a:t>
            </a:r>
            <a:r>
              <a:rPr lang="en-CA" sz="1800" i="1" dirty="0" err="1"/>
              <a:t>Tusi</a:t>
            </a:r>
            <a:r>
              <a:rPr lang="en-CA" sz="1800" i="1" dirty="0"/>
              <a:t>, p. 81</a:t>
            </a:r>
            <a:endParaRPr lang="en-CA" sz="1800" dirty="0"/>
          </a:p>
        </p:txBody>
      </p:sp>
    </p:spTree>
    <p:extLst>
      <p:ext uri="{BB962C8B-B14F-4D97-AF65-F5344CB8AC3E}">
        <p14:creationId xmlns:p14="http://schemas.microsoft.com/office/powerpoint/2010/main" val="3007843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2A3FC-F3C0-C245-AFAF-B5D5BC8B0433}"/>
              </a:ext>
            </a:extLst>
          </p:cNvPr>
          <p:cNvSpPr>
            <a:spLocks noGrp="1"/>
          </p:cNvSpPr>
          <p:nvPr>
            <p:ph type="title"/>
          </p:nvPr>
        </p:nvSpPr>
        <p:spPr>
          <a:xfrm>
            <a:off x="720000" y="619200"/>
            <a:ext cx="10728322" cy="636576"/>
          </a:xfrm>
        </p:spPr>
        <p:txBody>
          <a:bodyPr/>
          <a:lstStyle/>
          <a:p>
            <a:pPr algn="ctr"/>
            <a:r>
              <a:rPr lang="en-US" dirty="0"/>
              <a:t>Abraha Invades</a:t>
            </a:r>
          </a:p>
        </p:txBody>
      </p:sp>
      <p:sp>
        <p:nvSpPr>
          <p:cNvPr id="3" name="Content Placeholder 2">
            <a:extLst>
              <a:ext uri="{FF2B5EF4-FFF2-40B4-BE49-F238E27FC236}">
                <a16:creationId xmlns:a16="http://schemas.microsoft.com/office/drawing/2014/main" id="{7EF6700F-8D32-914B-A43E-273E727B84D3}"/>
              </a:ext>
            </a:extLst>
          </p:cNvPr>
          <p:cNvSpPr>
            <a:spLocks noGrp="1"/>
          </p:cNvSpPr>
          <p:nvPr>
            <p:ph idx="1"/>
          </p:nvPr>
        </p:nvSpPr>
        <p:spPr>
          <a:xfrm>
            <a:off x="720000" y="1255776"/>
            <a:ext cx="10728325" cy="4513199"/>
          </a:xfrm>
        </p:spPr>
        <p:txBody>
          <a:bodyPr/>
          <a:lstStyle/>
          <a:p>
            <a:r>
              <a:rPr lang="en-US" dirty="0"/>
              <a:t>Abraha’s army resumed its march to Makkah.</a:t>
            </a:r>
          </a:p>
          <a:p>
            <a:pPr marL="0" indent="0" algn="ctr">
              <a:buNone/>
            </a:pPr>
            <a:r>
              <a:rPr lang="ar-AE" b="1" dirty="0"/>
              <a:t>فقال عبد المطلب لغلمانه: ادعوا لي ابني، فجئ بالعباس، فقال: ليس هذا أريد، ادعوا لي ابني، فجئ بأبي طالب، فقال: ليس هذا أريد، ادعوا لي ابني، فجئ بعبد الله أبي النبي (صلى الله عليه وآله)، فلما أقبل إليه قال: اذهب يا بني حتى تصعد أبا قبيس، ثم اضرب ببصرك ناحية البحر، فانظر أي شئ يجئ من هناك وخبرني به.</a:t>
            </a:r>
            <a:endParaRPr lang="en-US" b="1" dirty="0"/>
          </a:p>
          <a:p>
            <a:pPr marL="0" indent="0" algn="ctr">
              <a:buNone/>
            </a:pPr>
            <a:r>
              <a:rPr lang="en-US" dirty="0"/>
              <a:t>Abdul </a:t>
            </a:r>
            <a:r>
              <a:rPr lang="en-US" dirty="0" err="1"/>
              <a:t>Muttalib</a:t>
            </a:r>
            <a:r>
              <a:rPr lang="en-US" dirty="0"/>
              <a:t> says to his servants: ”Bring my son to me”. The brought Abbas but Abdul </a:t>
            </a:r>
            <a:r>
              <a:rPr lang="en-US" dirty="0" err="1"/>
              <a:t>Muttalib</a:t>
            </a:r>
            <a:r>
              <a:rPr lang="en-US" dirty="0"/>
              <a:t> said: “Not him”. They then brought Abu Talib and again he said that was not the son he wanted. They then brought Abdullah to him. Abdul </a:t>
            </a:r>
            <a:r>
              <a:rPr lang="en-US" dirty="0" err="1"/>
              <a:t>Muttalib</a:t>
            </a:r>
            <a:r>
              <a:rPr lang="en-US" dirty="0"/>
              <a:t> said: O my dear son, climb the mount of Abu </a:t>
            </a:r>
            <a:r>
              <a:rPr lang="en-US" dirty="0" err="1"/>
              <a:t>Qubays</a:t>
            </a:r>
            <a:r>
              <a:rPr lang="en-US" dirty="0"/>
              <a:t> and look in the direction of the sea and see what comes from there and [come back] and inform me.”</a:t>
            </a:r>
          </a:p>
        </p:txBody>
      </p:sp>
    </p:spTree>
    <p:extLst>
      <p:ext uri="{BB962C8B-B14F-4D97-AF65-F5344CB8AC3E}">
        <p14:creationId xmlns:p14="http://schemas.microsoft.com/office/powerpoint/2010/main" val="1841161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E69B1-A285-F546-B497-7B8AD78A8EA4}"/>
              </a:ext>
            </a:extLst>
          </p:cNvPr>
          <p:cNvSpPr>
            <a:spLocks noGrp="1"/>
          </p:cNvSpPr>
          <p:nvPr>
            <p:ph type="title"/>
          </p:nvPr>
        </p:nvSpPr>
        <p:spPr>
          <a:xfrm>
            <a:off x="720000" y="619200"/>
            <a:ext cx="10728322" cy="673152"/>
          </a:xfrm>
        </p:spPr>
        <p:txBody>
          <a:bodyPr/>
          <a:lstStyle/>
          <a:p>
            <a:pPr algn="ctr"/>
            <a:r>
              <a:rPr lang="en-US" dirty="0"/>
              <a:t>Abraha Invades</a:t>
            </a:r>
          </a:p>
        </p:txBody>
      </p:sp>
      <p:sp>
        <p:nvSpPr>
          <p:cNvPr id="3" name="Content Placeholder 2">
            <a:extLst>
              <a:ext uri="{FF2B5EF4-FFF2-40B4-BE49-F238E27FC236}">
                <a16:creationId xmlns:a16="http://schemas.microsoft.com/office/drawing/2014/main" id="{B71CD241-E92F-A74A-BD08-0B0C5227666E}"/>
              </a:ext>
            </a:extLst>
          </p:cNvPr>
          <p:cNvSpPr>
            <a:spLocks noGrp="1"/>
          </p:cNvSpPr>
          <p:nvPr>
            <p:ph idx="1"/>
          </p:nvPr>
        </p:nvSpPr>
        <p:spPr>
          <a:xfrm>
            <a:off x="720000" y="1292352"/>
            <a:ext cx="10728325" cy="4476623"/>
          </a:xfrm>
        </p:spPr>
        <p:txBody>
          <a:bodyPr/>
          <a:lstStyle/>
          <a:p>
            <a:pPr marL="0" indent="0" algn="ctr">
              <a:buNone/>
            </a:pPr>
            <a:r>
              <a:rPr lang="ar-AE" b="1" dirty="0"/>
              <a:t>فصعد عبد الله أبا قبيس، فما لبث أن جاء طير أبابيل مثل السيل والليل، فسقط على أبي قبيس، ثم صار إلى البيت فطاف به سبعا، ثم صار إلى الصفا والمروة فطاف بهما سبعا، فجاء عبد الله إلى أبيه فأخبره الخبر</a:t>
            </a:r>
            <a:endParaRPr lang="en-US" b="1" dirty="0"/>
          </a:p>
          <a:p>
            <a:pPr marL="0" indent="0" algn="ctr">
              <a:buNone/>
            </a:pPr>
            <a:r>
              <a:rPr lang="en-US" dirty="0"/>
              <a:t>“When Abdullah climbed Mount </a:t>
            </a:r>
            <a:r>
              <a:rPr lang="en-US" dirty="0" err="1"/>
              <a:t>Qubays</a:t>
            </a:r>
            <a:r>
              <a:rPr lang="en-US" dirty="0"/>
              <a:t>, he saw birds approaching that looked like a black sea in the sky… He then descended [from the mountain] and performed seven circuits around the Ka’ba, seven circuits between Safa and </a:t>
            </a:r>
            <a:r>
              <a:rPr lang="en-US" dirty="0" err="1"/>
              <a:t>Marwa</a:t>
            </a:r>
            <a:r>
              <a:rPr lang="en-US" dirty="0"/>
              <a:t>, and  went to his father and informed him of what he saw.”</a:t>
            </a:r>
          </a:p>
          <a:p>
            <a:pPr marL="0" indent="0" algn="ctr">
              <a:buNone/>
            </a:pPr>
            <a:endParaRPr lang="en-US" dirty="0"/>
          </a:p>
        </p:txBody>
      </p:sp>
    </p:spTree>
    <p:extLst>
      <p:ext uri="{BB962C8B-B14F-4D97-AF65-F5344CB8AC3E}">
        <p14:creationId xmlns:p14="http://schemas.microsoft.com/office/powerpoint/2010/main" val="3674877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98435-79FB-4345-AB8C-DC95F24CF7B7}"/>
              </a:ext>
            </a:extLst>
          </p:cNvPr>
          <p:cNvSpPr>
            <a:spLocks noGrp="1"/>
          </p:cNvSpPr>
          <p:nvPr>
            <p:ph type="title"/>
          </p:nvPr>
        </p:nvSpPr>
        <p:spPr>
          <a:xfrm>
            <a:off x="720000" y="619200"/>
            <a:ext cx="10728322" cy="721920"/>
          </a:xfrm>
        </p:spPr>
        <p:txBody>
          <a:bodyPr/>
          <a:lstStyle/>
          <a:p>
            <a:pPr algn="ctr"/>
            <a:r>
              <a:rPr lang="en-US" dirty="0"/>
              <a:t>Punishment from the Heavens</a:t>
            </a:r>
          </a:p>
        </p:txBody>
      </p:sp>
      <p:sp>
        <p:nvSpPr>
          <p:cNvPr id="3" name="Content Placeholder 2">
            <a:extLst>
              <a:ext uri="{FF2B5EF4-FFF2-40B4-BE49-F238E27FC236}">
                <a16:creationId xmlns:a16="http://schemas.microsoft.com/office/drawing/2014/main" id="{5997D875-C6D9-4F43-9E10-B04F2317AF36}"/>
              </a:ext>
            </a:extLst>
          </p:cNvPr>
          <p:cNvSpPr>
            <a:spLocks noGrp="1"/>
          </p:cNvSpPr>
          <p:nvPr>
            <p:ph idx="1"/>
          </p:nvPr>
        </p:nvSpPr>
        <p:spPr>
          <a:xfrm>
            <a:off x="720000" y="1341120"/>
            <a:ext cx="10728325" cy="4427855"/>
          </a:xfrm>
        </p:spPr>
        <p:txBody>
          <a:bodyPr>
            <a:normAutofit/>
          </a:bodyPr>
          <a:lstStyle/>
          <a:p>
            <a:r>
              <a:rPr lang="en-US" dirty="0"/>
              <a:t>As the army of Abraha approached the Ka’ba, the sky turned ominously dark and the lead elephant refused to go further.</a:t>
            </a:r>
          </a:p>
          <a:p>
            <a:r>
              <a:rPr lang="en-US" i="1" dirty="0"/>
              <a:t>“Suddenly it was too late: the western sky grew black, and a strange sound was heard; its volume increased as a great wave of darkness swept over upon them from the direction of the sea, and the air above their heads, as high as they could see, was full of birds. Survivors said they flew with the flight like that of swifts, and each bird had three pebbles the size of dried peas, one in its beak and one between the claws of each foot. They swooped to and </a:t>
            </a:r>
            <a:r>
              <a:rPr lang="en-US" i="1" dirty="0" err="1"/>
              <a:t>fro</a:t>
            </a:r>
            <a:r>
              <a:rPr lang="en-US" i="1" dirty="0"/>
              <a:t> over the ranks, pelting as they swooped, and pebbles were so hard and launched with such velocity that they pierced even the coats of mail.”</a:t>
            </a:r>
          </a:p>
          <a:p>
            <a:endParaRPr lang="en-US" dirty="0"/>
          </a:p>
          <a:p>
            <a:r>
              <a:rPr lang="en-US" dirty="0"/>
              <a:t>Source: “</a:t>
            </a:r>
            <a:r>
              <a:rPr lang="en-CA" dirty="0"/>
              <a:t>Muhammad: His Life Based on the Earliest Sources” by Martin Lings</a:t>
            </a:r>
          </a:p>
          <a:p>
            <a:endParaRPr lang="en-US" dirty="0"/>
          </a:p>
        </p:txBody>
      </p:sp>
    </p:spTree>
    <p:extLst>
      <p:ext uri="{BB962C8B-B14F-4D97-AF65-F5344CB8AC3E}">
        <p14:creationId xmlns:p14="http://schemas.microsoft.com/office/powerpoint/2010/main" val="3890390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5367-CDA8-0040-B4BE-DD342FA00163}"/>
              </a:ext>
            </a:extLst>
          </p:cNvPr>
          <p:cNvSpPr>
            <a:spLocks noGrp="1"/>
          </p:cNvSpPr>
          <p:nvPr>
            <p:ph type="title"/>
          </p:nvPr>
        </p:nvSpPr>
        <p:spPr>
          <a:xfrm>
            <a:off x="720000" y="619200"/>
            <a:ext cx="10728322" cy="685344"/>
          </a:xfrm>
        </p:spPr>
        <p:txBody>
          <a:bodyPr/>
          <a:lstStyle/>
          <a:p>
            <a:pPr algn="ctr"/>
            <a:r>
              <a:rPr lang="en-US" dirty="0"/>
              <a:t>Surat al-Feel</a:t>
            </a:r>
          </a:p>
        </p:txBody>
      </p:sp>
      <p:sp>
        <p:nvSpPr>
          <p:cNvPr id="3" name="Content Placeholder 2">
            <a:extLst>
              <a:ext uri="{FF2B5EF4-FFF2-40B4-BE49-F238E27FC236}">
                <a16:creationId xmlns:a16="http://schemas.microsoft.com/office/drawing/2014/main" id="{440D2CAC-ADEE-9446-B75F-05B04F35CBFE}"/>
              </a:ext>
            </a:extLst>
          </p:cNvPr>
          <p:cNvSpPr>
            <a:spLocks noGrp="1"/>
          </p:cNvSpPr>
          <p:nvPr>
            <p:ph idx="1"/>
          </p:nvPr>
        </p:nvSpPr>
        <p:spPr>
          <a:xfrm>
            <a:off x="720000" y="1304544"/>
            <a:ext cx="10728325" cy="4464431"/>
          </a:xfrm>
        </p:spPr>
        <p:txBody>
          <a:bodyPr>
            <a:normAutofit/>
          </a:bodyPr>
          <a:lstStyle/>
          <a:p>
            <a:pPr marL="0" indent="0" algn="ctr">
              <a:buNone/>
            </a:pPr>
            <a:r>
              <a:rPr lang="ar-AE" b="1" dirty="0"/>
              <a:t>أَلَمْ تَرَ كَيْفَ فَعَلَ رَبُّكَ بِأَصْحَابِ الْفِيلِ أَلَمْ يَجْعَلْ كَيْدَهُمْ فِي تَضْلِيلٍ وَأَرْسَلَ عَلَيْهِمْ طَيْرًا أَبَابِيلَ تَرْمِيهِم بِحِجَارَةٍ مِّن سِجِّيلٍ فَجَعَلَهُمْ كَعَصْفٍ مَّأْكُولٍ</a:t>
            </a:r>
            <a:endParaRPr lang="en-US" b="1" dirty="0"/>
          </a:p>
          <a:p>
            <a:pPr marL="0" indent="0" algn="ctr">
              <a:buNone/>
            </a:pPr>
            <a:endParaRPr lang="en-US" b="1" dirty="0"/>
          </a:p>
          <a:p>
            <a:pPr marL="0" indent="0" algn="ctr">
              <a:buNone/>
            </a:pPr>
            <a:r>
              <a:rPr lang="en-CA" i="1" dirty="0"/>
              <a:t>“Do you not see how your Lord dealt with the elephant riders? Did he not make their machinations come to naught? And did he not send down upon them flocks of birds, which pelted them with sandstone pebbles? He thereby turned them into chewed straw. “ </a:t>
            </a:r>
            <a:br>
              <a:rPr lang="en-CA" i="1" dirty="0"/>
            </a:br>
            <a:endParaRPr lang="en-CA" i="1" dirty="0"/>
          </a:p>
          <a:p>
            <a:pPr marL="0" indent="0" algn="ctr">
              <a:buNone/>
            </a:pPr>
            <a:endParaRPr lang="ar-AE" b="1" dirty="0"/>
          </a:p>
          <a:p>
            <a:pPr marL="0" indent="0" algn="ctr">
              <a:buNone/>
            </a:pPr>
            <a:endParaRPr lang="en-US" dirty="0"/>
          </a:p>
        </p:txBody>
      </p:sp>
    </p:spTree>
    <p:extLst>
      <p:ext uri="{BB962C8B-B14F-4D97-AF65-F5344CB8AC3E}">
        <p14:creationId xmlns:p14="http://schemas.microsoft.com/office/powerpoint/2010/main" val="2454456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386DF-A45B-794B-B99E-1968ED449BE2}"/>
              </a:ext>
            </a:extLst>
          </p:cNvPr>
          <p:cNvSpPr>
            <a:spLocks noGrp="1"/>
          </p:cNvSpPr>
          <p:nvPr>
            <p:ph type="title"/>
          </p:nvPr>
        </p:nvSpPr>
        <p:spPr>
          <a:xfrm>
            <a:off x="720000" y="619200"/>
            <a:ext cx="10728322" cy="807264"/>
          </a:xfrm>
        </p:spPr>
        <p:txBody>
          <a:bodyPr/>
          <a:lstStyle/>
          <a:p>
            <a:pPr algn="ctr"/>
            <a:r>
              <a:rPr lang="en-US" dirty="0"/>
              <a:t>The Significance of  the Story</a:t>
            </a:r>
          </a:p>
        </p:txBody>
      </p:sp>
      <p:sp>
        <p:nvSpPr>
          <p:cNvPr id="3" name="Content Placeholder 2">
            <a:extLst>
              <a:ext uri="{FF2B5EF4-FFF2-40B4-BE49-F238E27FC236}">
                <a16:creationId xmlns:a16="http://schemas.microsoft.com/office/drawing/2014/main" id="{FFEA3ABA-D5DF-8F46-88A6-70E4EBF57BD8}"/>
              </a:ext>
            </a:extLst>
          </p:cNvPr>
          <p:cNvSpPr>
            <a:spLocks noGrp="1"/>
          </p:cNvSpPr>
          <p:nvPr>
            <p:ph idx="1"/>
          </p:nvPr>
        </p:nvSpPr>
        <p:spPr>
          <a:xfrm>
            <a:off x="720000" y="1706880"/>
            <a:ext cx="10728325" cy="4062095"/>
          </a:xfrm>
        </p:spPr>
        <p:txBody>
          <a:bodyPr/>
          <a:lstStyle/>
          <a:p>
            <a:r>
              <a:rPr lang="en-US" dirty="0"/>
              <a:t>This is one of those historical events that was so widely transmitted that it leaves no doubt that it actually occurred.</a:t>
            </a:r>
          </a:p>
          <a:p>
            <a:r>
              <a:rPr lang="en-US" dirty="0"/>
              <a:t>There were many Arabs living during the period of revelation who were eye-witnesses to the destruction of the army of Abraha.</a:t>
            </a:r>
          </a:p>
          <a:p>
            <a:r>
              <a:rPr lang="en-US" dirty="0"/>
              <a:t>Not a single critic of the Quran among the Arabs ever claimed that this story was a lie.</a:t>
            </a:r>
          </a:p>
          <a:p>
            <a:r>
              <a:rPr lang="en-US" dirty="0"/>
              <a:t>The Year of the Elephant was an extremely significant year for the Arabs.</a:t>
            </a:r>
          </a:p>
          <a:p>
            <a:r>
              <a:rPr lang="en-US" dirty="0"/>
              <a:t>After this incident  Quraysh were called ”the people of God’ by other Arab tribes.</a:t>
            </a:r>
          </a:p>
          <a:p>
            <a:endParaRPr lang="en-US" dirty="0"/>
          </a:p>
        </p:txBody>
      </p:sp>
    </p:spTree>
    <p:extLst>
      <p:ext uri="{BB962C8B-B14F-4D97-AF65-F5344CB8AC3E}">
        <p14:creationId xmlns:p14="http://schemas.microsoft.com/office/powerpoint/2010/main" val="1105048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81217-5350-0F4E-BC58-C28BFE605F1A}"/>
              </a:ext>
            </a:extLst>
          </p:cNvPr>
          <p:cNvSpPr>
            <a:spLocks noGrp="1"/>
          </p:cNvSpPr>
          <p:nvPr>
            <p:ph type="title"/>
          </p:nvPr>
        </p:nvSpPr>
        <p:spPr>
          <a:xfrm>
            <a:off x="720000" y="619200"/>
            <a:ext cx="10728322" cy="758496"/>
          </a:xfrm>
        </p:spPr>
        <p:txBody>
          <a:bodyPr/>
          <a:lstStyle/>
          <a:p>
            <a:pPr algn="ctr"/>
            <a:r>
              <a:rPr lang="en-US" dirty="0"/>
              <a:t>The Invasion of Makkah</a:t>
            </a:r>
          </a:p>
        </p:txBody>
      </p:sp>
      <p:sp>
        <p:nvSpPr>
          <p:cNvPr id="3" name="Content Placeholder 2">
            <a:extLst>
              <a:ext uri="{FF2B5EF4-FFF2-40B4-BE49-F238E27FC236}">
                <a16:creationId xmlns:a16="http://schemas.microsoft.com/office/drawing/2014/main" id="{AA3C8884-49CD-3E42-B3E7-AD4A2BD1EB12}"/>
              </a:ext>
            </a:extLst>
          </p:cNvPr>
          <p:cNvSpPr>
            <a:spLocks noGrp="1"/>
          </p:cNvSpPr>
          <p:nvPr>
            <p:ph idx="1"/>
          </p:nvPr>
        </p:nvSpPr>
        <p:spPr>
          <a:xfrm>
            <a:off x="720000" y="1377696"/>
            <a:ext cx="10728325" cy="4391279"/>
          </a:xfrm>
        </p:spPr>
        <p:txBody>
          <a:bodyPr/>
          <a:lstStyle/>
          <a:p>
            <a:r>
              <a:rPr lang="en-US" dirty="0"/>
              <a:t>In our last session, we highlighted three of the most important events in the life of Abdul </a:t>
            </a:r>
            <a:r>
              <a:rPr lang="en-US" dirty="0" err="1"/>
              <a:t>Muttalib</a:t>
            </a:r>
            <a:r>
              <a:rPr lang="en-US" dirty="0"/>
              <a:t>:</a:t>
            </a:r>
          </a:p>
          <a:p>
            <a:pPr lvl="1"/>
            <a:r>
              <a:rPr lang="en-CA" dirty="0"/>
              <a:t>1. The rediscovery of Zamzam</a:t>
            </a:r>
          </a:p>
          <a:p>
            <a:pPr lvl="1"/>
            <a:r>
              <a:rPr lang="en-CA" dirty="0"/>
              <a:t>2. The oath to sacrifice one of his sons</a:t>
            </a:r>
          </a:p>
          <a:p>
            <a:pPr lvl="1"/>
            <a:r>
              <a:rPr lang="en-CA" dirty="0"/>
              <a:t>3. The invasion of Makkah by the army of Abraha</a:t>
            </a:r>
          </a:p>
          <a:p>
            <a:pPr lvl="1"/>
            <a:endParaRPr lang="en-CA" dirty="0"/>
          </a:p>
          <a:p>
            <a:r>
              <a:rPr lang="en-CA" dirty="0"/>
              <a:t>We covered the first two and in this session, we will examine the events leading up to the invasion of Makkah by the army of Abraha which later become known as “The Year of the Elephant.”</a:t>
            </a:r>
          </a:p>
          <a:p>
            <a:pPr lvl="1"/>
            <a:endParaRPr lang="en-CA" dirty="0"/>
          </a:p>
          <a:p>
            <a:pPr marL="0" indent="0">
              <a:buNone/>
            </a:pPr>
            <a:endParaRPr lang="en-CA" dirty="0"/>
          </a:p>
          <a:p>
            <a:pPr lvl="1"/>
            <a:endParaRPr lang="en-US" dirty="0"/>
          </a:p>
        </p:txBody>
      </p:sp>
    </p:spTree>
    <p:extLst>
      <p:ext uri="{BB962C8B-B14F-4D97-AF65-F5344CB8AC3E}">
        <p14:creationId xmlns:p14="http://schemas.microsoft.com/office/powerpoint/2010/main" val="1997620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544B9-B439-0E44-96D6-AFDD1977D260}"/>
              </a:ext>
            </a:extLst>
          </p:cNvPr>
          <p:cNvSpPr>
            <a:spLocks noGrp="1"/>
          </p:cNvSpPr>
          <p:nvPr>
            <p:ph type="title"/>
          </p:nvPr>
        </p:nvSpPr>
        <p:spPr>
          <a:xfrm>
            <a:off x="720000" y="619200"/>
            <a:ext cx="10728322" cy="575616"/>
          </a:xfrm>
        </p:spPr>
        <p:txBody>
          <a:bodyPr/>
          <a:lstStyle/>
          <a:p>
            <a:pPr algn="ctr"/>
            <a:r>
              <a:rPr lang="en-US" dirty="0"/>
              <a:t>The Religious History of Yemen</a:t>
            </a:r>
          </a:p>
        </p:txBody>
      </p:sp>
      <p:sp>
        <p:nvSpPr>
          <p:cNvPr id="3" name="Content Placeholder 2">
            <a:extLst>
              <a:ext uri="{FF2B5EF4-FFF2-40B4-BE49-F238E27FC236}">
                <a16:creationId xmlns:a16="http://schemas.microsoft.com/office/drawing/2014/main" id="{44ED92F0-99CC-5648-932C-F148A2B1D831}"/>
              </a:ext>
            </a:extLst>
          </p:cNvPr>
          <p:cNvSpPr>
            <a:spLocks noGrp="1"/>
          </p:cNvSpPr>
          <p:nvPr>
            <p:ph idx="1"/>
          </p:nvPr>
        </p:nvSpPr>
        <p:spPr>
          <a:xfrm>
            <a:off x="720000" y="1316736"/>
            <a:ext cx="10728325" cy="4452239"/>
          </a:xfrm>
        </p:spPr>
        <p:txBody>
          <a:bodyPr/>
          <a:lstStyle/>
          <a:p>
            <a:r>
              <a:rPr lang="en-US" dirty="0"/>
              <a:t>In order to fully understand the circumstances surrounding the invasion of Makkah, we need to examine the religious/political history of Yemen.</a:t>
            </a:r>
          </a:p>
          <a:p>
            <a:r>
              <a:rPr lang="en-US" dirty="0"/>
              <a:t>Christianity appeared in Yemen in 340 CE when Roman forces conquered the area and helped Abyssinian Christian missionaries settle in Najran.</a:t>
            </a:r>
          </a:p>
          <a:p>
            <a:r>
              <a:rPr lang="en-US" dirty="0"/>
              <a:t>The Abyssinians remained in control of Yemen for 38 years until the local Himyarite Arabs regained their independence.</a:t>
            </a:r>
          </a:p>
          <a:p>
            <a:r>
              <a:rPr lang="en-US" dirty="0"/>
              <a:t>Later, in the fifth century, many of the Himyarite kings turned to Judaism and converted a number of subjects to their faith</a:t>
            </a:r>
          </a:p>
        </p:txBody>
      </p:sp>
    </p:spTree>
    <p:extLst>
      <p:ext uri="{BB962C8B-B14F-4D97-AF65-F5344CB8AC3E}">
        <p14:creationId xmlns:p14="http://schemas.microsoft.com/office/powerpoint/2010/main" val="173404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18323-2398-A346-A88E-383FE2326794}"/>
              </a:ext>
            </a:extLst>
          </p:cNvPr>
          <p:cNvSpPr>
            <a:spLocks noGrp="1"/>
          </p:cNvSpPr>
          <p:nvPr>
            <p:ph type="title"/>
          </p:nvPr>
        </p:nvSpPr>
        <p:spPr>
          <a:xfrm>
            <a:off x="720000" y="619200"/>
            <a:ext cx="10728322" cy="648768"/>
          </a:xfrm>
        </p:spPr>
        <p:txBody>
          <a:bodyPr/>
          <a:lstStyle/>
          <a:p>
            <a:pPr algn="ctr"/>
            <a:r>
              <a:rPr lang="en-US" dirty="0"/>
              <a:t>The Religious History of Yemen</a:t>
            </a:r>
          </a:p>
        </p:txBody>
      </p:sp>
      <p:sp>
        <p:nvSpPr>
          <p:cNvPr id="3" name="Content Placeholder 2">
            <a:extLst>
              <a:ext uri="{FF2B5EF4-FFF2-40B4-BE49-F238E27FC236}">
                <a16:creationId xmlns:a16="http://schemas.microsoft.com/office/drawing/2014/main" id="{5A92A615-5511-EB47-99FB-BCC82028FCE3}"/>
              </a:ext>
            </a:extLst>
          </p:cNvPr>
          <p:cNvSpPr>
            <a:spLocks noGrp="1"/>
          </p:cNvSpPr>
          <p:nvPr>
            <p:ph idx="1"/>
          </p:nvPr>
        </p:nvSpPr>
        <p:spPr>
          <a:xfrm>
            <a:off x="720000" y="1267968"/>
            <a:ext cx="10728325" cy="4501007"/>
          </a:xfrm>
        </p:spPr>
        <p:txBody>
          <a:bodyPr>
            <a:normAutofit fontScale="92500" lnSpcReduction="20000"/>
          </a:bodyPr>
          <a:lstStyle/>
          <a:p>
            <a:r>
              <a:rPr lang="en-US" dirty="0"/>
              <a:t>In 523 CE, the Yemeni king Yusuf </a:t>
            </a:r>
            <a:r>
              <a:rPr lang="en-US" dirty="0" err="1"/>
              <a:t>Dhu</a:t>
            </a:r>
            <a:r>
              <a:rPr lang="en-US" dirty="0"/>
              <a:t> </a:t>
            </a:r>
            <a:r>
              <a:rPr lang="en-US" dirty="0" err="1"/>
              <a:t>Nawas</a:t>
            </a:r>
            <a:r>
              <a:rPr lang="en-US" dirty="0"/>
              <a:t> attempted to force Christians in Najran to convert to Judaism.</a:t>
            </a:r>
          </a:p>
          <a:p>
            <a:r>
              <a:rPr lang="en-US" dirty="0"/>
              <a:t>When they refused, entire communities were exterminated. Tens of thousands of faithful Christians were thrown into a ditch of fire- a massacre that scholars believe is referenced in Surat al-</a:t>
            </a:r>
            <a:r>
              <a:rPr lang="en-US" dirty="0" err="1"/>
              <a:t>Buruj</a:t>
            </a:r>
            <a:r>
              <a:rPr lang="en-US" dirty="0"/>
              <a:t>.</a:t>
            </a:r>
          </a:p>
          <a:p>
            <a:pPr marL="0" indent="0" algn="ctr">
              <a:buNone/>
            </a:pPr>
            <a:r>
              <a:rPr lang="ar-AE" b="1" dirty="0"/>
              <a:t>قُتِلَ أَصْحَابُ الْأُخْدُودِ النَّارِ ذَاتِ الْوَقُودِ إِذْ هُمْ عَلَيْهَا قُعُودٌ وَهُمْ عَلَى مَا يَفْعَلُونَ بِالْمُؤْمِنِينَ شُهُودٌ وَمَا نَقَمُوا مِنْهُمْ إِلَّا أَن يُؤْمِنُوا بِاللَّهِ الْعَزِيزِ الْحَمِيدِ</a:t>
            </a:r>
            <a:endParaRPr lang="en-US" b="1" dirty="0"/>
          </a:p>
          <a:p>
            <a:pPr marL="0" indent="0" algn="ctr">
              <a:buNone/>
            </a:pPr>
            <a:r>
              <a:rPr lang="en-CA" dirty="0"/>
              <a:t>“Cursed were the companions of the trench. [Containing] the fire full of fuel. When they were sitting near it. And they, to what they were doing against the believers, were witnesses. They had nothing against them, except that they believed in God, the All-Mighty, Worthy of all Praise!” Quran 85:4-8</a:t>
            </a:r>
          </a:p>
          <a:p>
            <a:pPr marL="0" indent="0">
              <a:buNone/>
            </a:pPr>
            <a:br>
              <a:rPr lang="en-CA" dirty="0"/>
            </a:br>
            <a:endParaRPr lang="ar-AE" b="1" dirty="0"/>
          </a:p>
          <a:p>
            <a:pPr marL="0" indent="0" algn="ctr">
              <a:buNone/>
            </a:pPr>
            <a:endParaRPr lang="en-US" dirty="0"/>
          </a:p>
        </p:txBody>
      </p:sp>
    </p:spTree>
    <p:extLst>
      <p:ext uri="{BB962C8B-B14F-4D97-AF65-F5344CB8AC3E}">
        <p14:creationId xmlns:p14="http://schemas.microsoft.com/office/powerpoint/2010/main" val="1205666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D2018-1D12-5A4A-808C-654B356E6714}"/>
              </a:ext>
            </a:extLst>
          </p:cNvPr>
          <p:cNvSpPr>
            <a:spLocks noGrp="1"/>
          </p:cNvSpPr>
          <p:nvPr>
            <p:ph type="title"/>
          </p:nvPr>
        </p:nvSpPr>
        <p:spPr>
          <a:xfrm>
            <a:off x="720000" y="619200"/>
            <a:ext cx="10728322" cy="660960"/>
          </a:xfrm>
        </p:spPr>
        <p:txBody>
          <a:bodyPr/>
          <a:lstStyle/>
          <a:p>
            <a:pPr algn="ctr"/>
            <a:r>
              <a:rPr lang="en-US" dirty="0"/>
              <a:t>Prelude to War</a:t>
            </a:r>
          </a:p>
        </p:txBody>
      </p:sp>
      <p:sp>
        <p:nvSpPr>
          <p:cNvPr id="3" name="Content Placeholder 2">
            <a:extLst>
              <a:ext uri="{FF2B5EF4-FFF2-40B4-BE49-F238E27FC236}">
                <a16:creationId xmlns:a16="http://schemas.microsoft.com/office/drawing/2014/main" id="{B376FE8B-3A0B-154B-B341-9834899B7E9A}"/>
              </a:ext>
            </a:extLst>
          </p:cNvPr>
          <p:cNvSpPr>
            <a:spLocks noGrp="1"/>
          </p:cNvSpPr>
          <p:nvPr>
            <p:ph idx="1"/>
          </p:nvPr>
        </p:nvSpPr>
        <p:spPr>
          <a:xfrm>
            <a:off x="720000" y="1280160"/>
            <a:ext cx="10728325" cy="4488815"/>
          </a:xfrm>
        </p:spPr>
        <p:txBody>
          <a:bodyPr/>
          <a:lstStyle/>
          <a:p>
            <a:r>
              <a:rPr lang="en-US" dirty="0"/>
              <a:t>Backed by Roman forces, Christian Abyssinians reconquered Yemen two years after the brutal massacre.</a:t>
            </a:r>
          </a:p>
          <a:p>
            <a:r>
              <a:rPr lang="en-US" dirty="0"/>
              <a:t>In the aftermath, Abraha, an Abyssinian general, who had fought against the </a:t>
            </a:r>
            <a:r>
              <a:rPr lang="en-US" dirty="0" err="1"/>
              <a:t>Himyarites</a:t>
            </a:r>
            <a:r>
              <a:rPr lang="en-US" dirty="0"/>
              <a:t>, quickly maneuvered into the role of governor of Yemen.</a:t>
            </a:r>
          </a:p>
          <a:p>
            <a:r>
              <a:rPr lang="en-US" dirty="0"/>
              <a:t>Shortly, after Abraha assumed control, he erected a grand cathedral in Sana’a.</a:t>
            </a:r>
          </a:p>
          <a:p>
            <a:r>
              <a:rPr lang="en-US" dirty="0"/>
              <a:t>His ambitious plan to lure pilgrims away from Makkah did not sit well with some Arabs, and a man from from Bani </a:t>
            </a:r>
            <a:r>
              <a:rPr lang="en-US" dirty="0" err="1"/>
              <a:t>Kinanah</a:t>
            </a:r>
            <a:r>
              <a:rPr lang="en-US" dirty="0"/>
              <a:t> (just south of Makkah) traveled to Sana’a and defiled Abraha’s cathedral.</a:t>
            </a:r>
          </a:p>
          <a:p>
            <a:r>
              <a:rPr lang="en-US" dirty="0"/>
              <a:t>In response, the Abyssinian general swiftly assembled 60,000 soldiers and several elephants, and set out to destroy the Ka’ba in Makkah.</a:t>
            </a:r>
          </a:p>
        </p:txBody>
      </p:sp>
    </p:spTree>
    <p:extLst>
      <p:ext uri="{BB962C8B-B14F-4D97-AF65-F5344CB8AC3E}">
        <p14:creationId xmlns:p14="http://schemas.microsoft.com/office/powerpoint/2010/main" val="3147119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219A5-6524-B24D-BC7A-A04DE29C389F}"/>
              </a:ext>
            </a:extLst>
          </p:cNvPr>
          <p:cNvSpPr>
            <a:spLocks noGrp="1"/>
          </p:cNvSpPr>
          <p:nvPr>
            <p:ph type="title"/>
          </p:nvPr>
        </p:nvSpPr>
        <p:spPr>
          <a:xfrm>
            <a:off x="720000" y="619200"/>
            <a:ext cx="10728322" cy="721920"/>
          </a:xfrm>
        </p:spPr>
        <p:txBody>
          <a:bodyPr/>
          <a:lstStyle/>
          <a:p>
            <a:pPr algn="ctr"/>
            <a:r>
              <a:rPr lang="en-US" dirty="0"/>
              <a:t>Prelude to War</a:t>
            </a:r>
          </a:p>
        </p:txBody>
      </p:sp>
      <p:sp>
        <p:nvSpPr>
          <p:cNvPr id="3" name="Content Placeholder 2">
            <a:extLst>
              <a:ext uri="{FF2B5EF4-FFF2-40B4-BE49-F238E27FC236}">
                <a16:creationId xmlns:a16="http://schemas.microsoft.com/office/drawing/2014/main" id="{8955BADF-FDC6-7943-B448-DB7A920CC1A6}"/>
              </a:ext>
            </a:extLst>
          </p:cNvPr>
          <p:cNvSpPr>
            <a:spLocks noGrp="1"/>
          </p:cNvSpPr>
          <p:nvPr>
            <p:ph idx="1"/>
          </p:nvPr>
        </p:nvSpPr>
        <p:spPr>
          <a:xfrm>
            <a:off x="720000" y="1255776"/>
            <a:ext cx="10728325" cy="4513199"/>
          </a:xfrm>
        </p:spPr>
        <p:txBody>
          <a:bodyPr/>
          <a:lstStyle/>
          <a:p>
            <a:r>
              <a:rPr lang="en-US" dirty="0"/>
              <a:t>It’s important to note that Abraha’s true motivation for destroying the Ka’ba was economic and not religious.</a:t>
            </a:r>
          </a:p>
          <a:p>
            <a:r>
              <a:rPr lang="en-US" dirty="0"/>
              <a:t>Politicians have always used religion to mask their worldly ambitions.</a:t>
            </a:r>
          </a:p>
          <a:p>
            <a:r>
              <a:rPr lang="en-US" dirty="0"/>
              <a:t>Abraha’s army first stopped at </a:t>
            </a:r>
            <a:r>
              <a:rPr lang="en-US" dirty="0" err="1"/>
              <a:t>Ta’if</a:t>
            </a:r>
            <a:r>
              <a:rPr lang="en-US" dirty="0"/>
              <a:t>. The </a:t>
            </a:r>
            <a:r>
              <a:rPr lang="en-US" dirty="0" err="1"/>
              <a:t>Thaqif</a:t>
            </a:r>
            <a:r>
              <a:rPr lang="en-US" dirty="0"/>
              <a:t> feared that they had been misidentified as the Quraysh and quickly redirected Abraha toward Makkah.</a:t>
            </a:r>
          </a:p>
          <a:p>
            <a:r>
              <a:rPr lang="en-US" dirty="0"/>
              <a:t>The army stopped about 2 miles outside of Makkah and plundered the area and stole 200 camels.</a:t>
            </a:r>
          </a:p>
          <a:p>
            <a:r>
              <a:rPr lang="en-US" dirty="0"/>
              <a:t>Before invading the actual sanctuary of Makkah, Abraha asked to meet with the chief of Quraysh.</a:t>
            </a:r>
          </a:p>
        </p:txBody>
      </p:sp>
    </p:spTree>
    <p:extLst>
      <p:ext uri="{BB962C8B-B14F-4D97-AF65-F5344CB8AC3E}">
        <p14:creationId xmlns:p14="http://schemas.microsoft.com/office/powerpoint/2010/main" val="2944545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11F24-E290-3F4E-B95D-8DF3BC769163}"/>
              </a:ext>
            </a:extLst>
          </p:cNvPr>
          <p:cNvSpPr>
            <a:spLocks noGrp="1"/>
          </p:cNvSpPr>
          <p:nvPr>
            <p:ph type="title"/>
          </p:nvPr>
        </p:nvSpPr>
        <p:spPr>
          <a:xfrm>
            <a:off x="720000" y="619200"/>
            <a:ext cx="10728322" cy="831648"/>
          </a:xfrm>
        </p:spPr>
        <p:txBody>
          <a:bodyPr/>
          <a:lstStyle/>
          <a:p>
            <a:pPr algn="ctr"/>
            <a:r>
              <a:rPr lang="en-US" dirty="0"/>
              <a:t>Abdul </a:t>
            </a:r>
            <a:r>
              <a:rPr lang="en-US" dirty="0" err="1"/>
              <a:t>Muttalib</a:t>
            </a:r>
            <a:r>
              <a:rPr lang="en-US" dirty="0"/>
              <a:t> and Abraha</a:t>
            </a:r>
          </a:p>
        </p:txBody>
      </p:sp>
      <p:sp>
        <p:nvSpPr>
          <p:cNvPr id="3" name="Content Placeholder 2">
            <a:extLst>
              <a:ext uri="{FF2B5EF4-FFF2-40B4-BE49-F238E27FC236}">
                <a16:creationId xmlns:a16="http://schemas.microsoft.com/office/drawing/2014/main" id="{51AC2D73-BEB8-C046-99D0-57591020B8F3}"/>
              </a:ext>
            </a:extLst>
          </p:cNvPr>
          <p:cNvSpPr>
            <a:spLocks noGrp="1"/>
          </p:cNvSpPr>
          <p:nvPr>
            <p:ph idx="1"/>
          </p:nvPr>
        </p:nvSpPr>
        <p:spPr>
          <a:xfrm>
            <a:off x="720000" y="1316736"/>
            <a:ext cx="10728325" cy="4452239"/>
          </a:xfrm>
        </p:spPr>
        <p:txBody>
          <a:bodyPr/>
          <a:lstStyle/>
          <a:p>
            <a:r>
              <a:rPr lang="en-US" dirty="0"/>
              <a:t>When Abraha meets Abdul </a:t>
            </a:r>
            <a:r>
              <a:rPr lang="en-US" dirty="0" err="1"/>
              <a:t>Muttalib</a:t>
            </a:r>
            <a:r>
              <a:rPr lang="en-US" dirty="0"/>
              <a:t>, he was so impressed that he said:</a:t>
            </a:r>
          </a:p>
          <a:p>
            <a:pPr marL="0" indent="0" algn="ctr">
              <a:buNone/>
            </a:pPr>
            <a:endParaRPr lang="en-CA" i="1" dirty="0"/>
          </a:p>
          <a:p>
            <a:pPr marL="0" indent="0" algn="ctr">
              <a:buNone/>
            </a:pPr>
            <a:r>
              <a:rPr lang="en-CA" i="1" dirty="0"/>
              <a:t>“You are more impressive than a king in your honor and comportment. You must be the</a:t>
            </a:r>
            <a:br>
              <a:rPr lang="en-CA" i="1" dirty="0"/>
            </a:br>
            <a:r>
              <a:rPr lang="en-CA" i="1" dirty="0"/>
              <a:t>leader of your people.” Then he asked, “Why have you come? I have heard of your</a:t>
            </a:r>
            <a:br>
              <a:rPr lang="en-CA" i="1" dirty="0"/>
            </a:br>
            <a:r>
              <a:rPr lang="en-CA" i="1" dirty="0"/>
              <a:t>magnanimity, honor, and virtue, and I have witnessed your comportment, your beauty,</a:t>
            </a:r>
            <a:br>
              <a:rPr lang="en-CA" i="1" dirty="0"/>
            </a:br>
            <a:r>
              <a:rPr lang="en-CA" i="1" dirty="0"/>
              <a:t>and your honor, so I am compelled to consider your request. So ask me what you will.”</a:t>
            </a:r>
          </a:p>
          <a:p>
            <a:pPr marL="0" indent="0" algn="ctr">
              <a:buNone/>
            </a:pPr>
            <a:endParaRPr lang="en-CA" i="1" dirty="0"/>
          </a:p>
          <a:p>
            <a:pPr marL="0" indent="0" algn="ctr">
              <a:buNone/>
            </a:pPr>
            <a:endParaRPr lang="en-CA" i="1" dirty="0"/>
          </a:p>
          <a:p>
            <a:pPr marL="0" indent="0">
              <a:buNone/>
            </a:pPr>
            <a:r>
              <a:rPr lang="en-CA" sz="1800" i="1" dirty="0"/>
              <a:t>Source: </a:t>
            </a:r>
            <a:r>
              <a:rPr lang="en-CA" sz="1800" i="1" dirty="0" err="1"/>
              <a:t>Amali</a:t>
            </a:r>
            <a:r>
              <a:rPr lang="en-CA" sz="1800" i="1" dirty="0"/>
              <a:t> Al-</a:t>
            </a:r>
            <a:r>
              <a:rPr lang="en-CA" sz="1800" i="1" dirty="0" err="1"/>
              <a:t>Tusi</a:t>
            </a:r>
            <a:r>
              <a:rPr lang="en-CA" sz="1800" i="1" dirty="0"/>
              <a:t>, p. 80</a:t>
            </a:r>
            <a:br>
              <a:rPr lang="en-CA" sz="1800" i="1" dirty="0"/>
            </a:br>
            <a:endParaRPr lang="en-CA" sz="1800" dirty="0"/>
          </a:p>
          <a:p>
            <a:pPr marL="0" indent="0" algn="ctr">
              <a:buNone/>
            </a:pPr>
            <a:endParaRPr lang="en-US" dirty="0"/>
          </a:p>
        </p:txBody>
      </p:sp>
    </p:spTree>
    <p:extLst>
      <p:ext uri="{BB962C8B-B14F-4D97-AF65-F5344CB8AC3E}">
        <p14:creationId xmlns:p14="http://schemas.microsoft.com/office/powerpoint/2010/main" val="3772715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270B3-D98E-2B4C-89B6-F7665E150206}"/>
              </a:ext>
            </a:extLst>
          </p:cNvPr>
          <p:cNvSpPr>
            <a:spLocks noGrp="1"/>
          </p:cNvSpPr>
          <p:nvPr>
            <p:ph type="title"/>
          </p:nvPr>
        </p:nvSpPr>
        <p:spPr>
          <a:xfrm>
            <a:off x="720000" y="619200"/>
            <a:ext cx="10728322" cy="600000"/>
          </a:xfrm>
        </p:spPr>
        <p:txBody>
          <a:bodyPr/>
          <a:lstStyle/>
          <a:p>
            <a:pPr algn="ctr"/>
            <a:r>
              <a:rPr lang="en-US" dirty="0"/>
              <a:t>Abdul </a:t>
            </a:r>
            <a:r>
              <a:rPr lang="en-US" dirty="0" err="1"/>
              <a:t>Muttalib</a:t>
            </a:r>
            <a:r>
              <a:rPr lang="en-US" dirty="0"/>
              <a:t> and Abraha</a:t>
            </a:r>
          </a:p>
        </p:txBody>
      </p:sp>
      <p:sp>
        <p:nvSpPr>
          <p:cNvPr id="3" name="Content Placeholder 2">
            <a:extLst>
              <a:ext uri="{FF2B5EF4-FFF2-40B4-BE49-F238E27FC236}">
                <a16:creationId xmlns:a16="http://schemas.microsoft.com/office/drawing/2014/main" id="{5AF1B019-2109-B043-8D9D-90D1262BF9E0}"/>
              </a:ext>
            </a:extLst>
          </p:cNvPr>
          <p:cNvSpPr>
            <a:spLocks noGrp="1"/>
          </p:cNvSpPr>
          <p:nvPr>
            <p:ph idx="1"/>
          </p:nvPr>
        </p:nvSpPr>
        <p:spPr>
          <a:xfrm>
            <a:off x="720000" y="1341120"/>
            <a:ext cx="10728325" cy="4427855"/>
          </a:xfrm>
        </p:spPr>
        <p:txBody>
          <a:bodyPr/>
          <a:lstStyle/>
          <a:p>
            <a:pPr marL="0" indent="0" algn="ctr">
              <a:buNone/>
            </a:pPr>
            <a:r>
              <a:rPr lang="ar-AE" b="1" dirty="0"/>
              <a:t>فقال له عبد المطلب: إن أصحابك غدوا على سرح لي فذهبوا به فمرهم برده علي.</a:t>
            </a:r>
            <a:endParaRPr lang="en-US" b="1" dirty="0"/>
          </a:p>
          <a:p>
            <a:pPr marL="0" indent="0" algn="ctr">
              <a:buNone/>
            </a:pPr>
            <a:endParaRPr lang="en-US" b="1" dirty="0"/>
          </a:p>
          <a:p>
            <a:pPr marL="0" indent="0" algn="ctr">
              <a:buNone/>
            </a:pPr>
            <a:r>
              <a:rPr lang="en-US" dirty="0"/>
              <a:t>Abdul </a:t>
            </a:r>
            <a:r>
              <a:rPr lang="en-US" dirty="0" err="1"/>
              <a:t>Muttalib</a:t>
            </a:r>
            <a:r>
              <a:rPr lang="en-US" dirty="0"/>
              <a:t> said: “Your army confiscated my camels. Order them to give them back to me.”</a:t>
            </a:r>
          </a:p>
          <a:p>
            <a:endParaRPr lang="ar-AE" dirty="0"/>
          </a:p>
          <a:p>
            <a:pPr algn="ctr"/>
            <a:endParaRPr lang="en-US" dirty="0"/>
          </a:p>
        </p:txBody>
      </p:sp>
    </p:spTree>
    <p:extLst>
      <p:ext uri="{BB962C8B-B14F-4D97-AF65-F5344CB8AC3E}">
        <p14:creationId xmlns:p14="http://schemas.microsoft.com/office/powerpoint/2010/main" val="242924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81C97-25B5-4445-86EA-CBC7FB94312A}"/>
              </a:ext>
            </a:extLst>
          </p:cNvPr>
          <p:cNvSpPr>
            <a:spLocks noGrp="1"/>
          </p:cNvSpPr>
          <p:nvPr>
            <p:ph type="title"/>
          </p:nvPr>
        </p:nvSpPr>
        <p:spPr>
          <a:xfrm>
            <a:off x="720000" y="619200"/>
            <a:ext cx="10728322" cy="636576"/>
          </a:xfrm>
        </p:spPr>
        <p:txBody>
          <a:bodyPr/>
          <a:lstStyle/>
          <a:p>
            <a:pPr algn="ctr"/>
            <a:r>
              <a:rPr lang="en-US" dirty="0"/>
              <a:t>Abdul </a:t>
            </a:r>
            <a:r>
              <a:rPr lang="en-US" dirty="0" err="1"/>
              <a:t>Muttalib</a:t>
            </a:r>
            <a:r>
              <a:rPr lang="en-US" dirty="0"/>
              <a:t> and Abraha</a:t>
            </a:r>
          </a:p>
        </p:txBody>
      </p:sp>
      <p:sp>
        <p:nvSpPr>
          <p:cNvPr id="3" name="Content Placeholder 2">
            <a:extLst>
              <a:ext uri="{FF2B5EF4-FFF2-40B4-BE49-F238E27FC236}">
                <a16:creationId xmlns:a16="http://schemas.microsoft.com/office/drawing/2014/main" id="{2A311FE7-17AB-C340-8797-13A2D329CF27}"/>
              </a:ext>
            </a:extLst>
          </p:cNvPr>
          <p:cNvSpPr>
            <a:spLocks noGrp="1"/>
          </p:cNvSpPr>
          <p:nvPr>
            <p:ph idx="1"/>
          </p:nvPr>
        </p:nvSpPr>
        <p:spPr>
          <a:xfrm>
            <a:off x="720000" y="1255776"/>
            <a:ext cx="10728325" cy="4983024"/>
          </a:xfrm>
        </p:spPr>
        <p:txBody>
          <a:bodyPr/>
          <a:lstStyle/>
          <a:p>
            <a:pPr marL="0" indent="0" algn="ctr">
              <a:buNone/>
            </a:pPr>
            <a:r>
              <a:rPr lang="ar-AE" b="1" dirty="0"/>
              <a:t>فتغيظ الحبشي من ذلك وقال لعبد المطلب: لقد سقطت من عيني، جئتني تسألني في سرحك وأنا قد جئت لهدم شرفك وشرف قومك، ومكرمتكم التي تتميزون بها من كل جيل، وهو البيت الذي يحج إليه من كل صقع في الأرض، فتركت مسألتي في ذلك وسألتني في سرحك!</a:t>
            </a:r>
            <a:endParaRPr lang="en-US" b="1" dirty="0"/>
          </a:p>
          <a:p>
            <a:r>
              <a:rPr lang="en-CA" dirty="0"/>
              <a:t>When he realizes that </a:t>
            </a:r>
            <a:r>
              <a:rPr lang="en-CA" dirty="0" err="1"/>
              <a:t>ʿAbd</a:t>
            </a:r>
            <a:r>
              <a:rPr lang="en-CA" dirty="0"/>
              <a:t> </a:t>
            </a:r>
            <a:r>
              <a:rPr lang="en-CA" dirty="0" err="1"/>
              <a:t>al-Muṭṭalib</a:t>
            </a:r>
            <a:r>
              <a:rPr lang="en-CA" dirty="0"/>
              <a:t> only wants his camels back he is disappointed. He says: </a:t>
            </a:r>
          </a:p>
          <a:p>
            <a:pPr marL="0" indent="0" algn="ctr">
              <a:buNone/>
            </a:pPr>
            <a:r>
              <a:rPr lang="en-CA" i="1" dirty="0"/>
              <a:t>“You have fallen in my gaze! You came to me to ask about your camels when I have come to destroy the source of your honor and the honor of your people through which you are distinguished from all other people, this </a:t>
            </a:r>
            <a:r>
              <a:rPr lang="en-CA" i="1" dirty="0" err="1"/>
              <a:t>Kaʿbah</a:t>
            </a:r>
            <a:r>
              <a:rPr lang="en-CA" i="1" dirty="0"/>
              <a:t> to which people from all over the earth come for pilgrimage. But you have overlooked that and asked me about your camels?” </a:t>
            </a:r>
          </a:p>
          <a:p>
            <a:pPr marL="0" indent="0">
              <a:buNone/>
            </a:pPr>
            <a:r>
              <a:rPr lang="en-CA" sz="1800" i="1" dirty="0"/>
              <a:t>Source: </a:t>
            </a:r>
            <a:r>
              <a:rPr lang="en-CA" sz="1800" i="1" dirty="0" err="1"/>
              <a:t>Amali</a:t>
            </a:r>
            <a:r>
              <a:rPr lang="en-CA" sz="1800" i="1" dirty="0"/>
              <a:t> Al-</a:t>
            </a:r>
            <a:r>
              <a:rPr lang="en-CA" sz="1800" i="1" dirty="0" err="1"/>
              <a:t>Tusi</a:t>
            </a:r>
            <a:r>
              <a:rPr lang="en-CA" sz="1800" i="1" dirty="0"/>
              <a:t>, p. 81</a:t>
            </a:r>
            <a:endParaRPr lang="en-CA" sz="1800" dirty="0"/>
          </a:p>
          <a:p>
            <a:pPr marL="0" indent="0" algn="ctr">
              <a:buNone/>
            </a:pPr>
            <a:endParaRPr lang="en-CA" dirty="0"/>
          </a:p>
          <a:p>
            <a:endParaRPr lang="en-US" b="1" dirty="0"/>
          </a:p>
        </p:txBody>
      </p:sp>
    </p:spTree>
    <p:extLst>
      <p:ext uri="{BB962C8B-B14F-4D97-AF65-F5344CB8AC3E}">
        <p14:creationId xmlns:p14="http://schemas.microsoft.com/office/powerpoint/2010/main" val="323237729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701</TotalTime>
  <Words>1595</Words>
  <Application>Microsoft Macintosh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Avenir Next LT Pro</vt:lpstr>
      <vt:lpstr>Sagona Book</vt:lpstr>
      <vt:lpstr>The Hand Extrablack</vt:lpstr>
      <vt:lpstr>BlobVTI</vt:lpstr>
      <vt:lpstr>The Life of Prophet Muhammad</vt:lpstr>
      <vt:lpstr>The Invasion of Makkah</vt:lpstr>
      <vt:lpstr>The Religious History of Yemen</vt:lpstr>
      <vt:lpstr>The Religious History of Yemen</vt:lpstr>
      <vt:lpstr>Prelude to War</vt:lpstr>
      <vt:lpstr>Prelude to War</vt:lpstr>
      <vt:lpstr>Abdul Muttalib and Abraha</vt:lpstr>
      <vt:lpstr>Abdul Muttalib and Abraha</vt:lpstr>
      <vt:lpstr>Abdul Muttalib and Abraha</vt:lpstr>
      <vt:lpstr>Abdul Muttalib and Abraha</vt:lpstr>
      <vt:lpstr>Abraha Invades</vt:lpstr>
      <vt:lpstr>Abraha Invades</vt:lpstr>
      <vt:lpstr>Punishment from the Heavens</vt:lpstr>
      <vt:lpstr>Surat al-Feel</vt:lpstr>
      <vt:lpstr>The Significance of  the 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148</cp:revision>
  <dcterms:created xsi:type="dcterms:W3CDTF">2020-11-25T07:02:27Z</dcterms:created>
  <dcterms:modified xsi:type="dcterms:W3CDTF">2020-12-17T02:30:25Z</dcterms:modified>
</cp:coreProperties>
</file>