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30,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30,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30,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30,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30,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30,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30,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30,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30,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30,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30,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30,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A3F8-72DD-DD40-A2C4-55ABB3F05882}"/>
              </a:ext>
            </a:extLst>
          </p:cNvPr>
          <p:cNvSpPr>
            <a:spLocks noGrp="1"/>
          </p:cNvSpPr>
          <p:nvPr>
            <p:ph type="title"/>
          </p:nvPr>
        </p:nvSpPr>
        <p:spPr>
          <a:xfrm>
            <a:off x="720000" y="619200"/>
            <a:ext cx="10728322" cy="636576"/>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8D9BC892-698B-984F-A745-228B96C96713}"/>
              </a:ext>
            </a:extLst>
          </p:cNvPr>
          <p:cNvSpPr>
            <a:spLocks noGrp="1"/>
          </p:cNvSpPr>
          <p:nvPr>
            <p:ph idx="1"/>
          </p:nvPr>
        </p:nvSpPr>
        <p:spPr>
          <a:xfrm>
            <a:off x="720000" y="1255776"/>
            <a:ext cx="10728325" cy="4513199"/>
          </a:xfrm>
        </p:spPr>
        <p:txBody>
          <a:bodyPr/>
          <a:lstStyle/>
          <a:p>
            <a:r>
              <a:rPr lang="en-CA" sz="2400" dirty="0"/>
              <a:t>We now know the </a:t>
            </a:r>
            <a:r>
              <a:rPr lang="en-CA" sz="2400" dirty="0" err="1"/>
              <a:t>Ayyām</a:t>
            </a:r>
            <a:r>
              <a:rPr lang="en-CA" sz="2400" dirty="0"/>
              <a:t> </a:t>
            </a:r>
            <a:r>
              <a:rPr lang="en-CA" sz="2400" dirty="0" err="1"/>
              <a:t>al-Tashrīq</a:t>
            </a:r>
            <a:r>
              <a:rPr lang="en-CA" sz="2400" dirty="0"/>
              <a:t> to be the 13th, 14th, and 15th of </a:t>
            </a:r>
            <a:r>
              <a:rPr lang="en-CA" sz="2400" dirty="0" err="1"/>
              <a:t>Dhu</a:t>
            </a:r>
            <a:r>
              <a:rPr lang="en-CA" sz="2400" dirty="0"/>
              <a:t>̄  </a:t>
            </a:r>
            <a:r>
              <a:rPr lang="en-CA" sz="2400" dirty="0" err="1"/>
              <a:t>al-Ḥijjah</a:t>
            </a:r>
            <a:r>
              <a:rPr lang="en-CA" sz="2400" dirty="0"/>
              <a:t> (the 12th month)</a:t>
            </a:r>
          </a:p>
          <a:p>
            <a:r>
              <a:rPr lang="en-CA" sz="2400" dirty="0"/>
              <a:t>If he was born in </a:t>
            </a:r>
            <a:r>
              <a:rPr lang="en-CA" sz="2400" dirty="0" err="1"/>
              <a:t>Rabīʿ</a:t>
            </a:r>
            <a:r>
              <a:rPr lang="en-CA" sz="2400" dirty="0"/>
              <a:t> al-</a:t>
            </a:r>
            <a:r>
              <a:rPr lang="en-CA" sz="2400" dirty="0" err="1"/>
              <a:t>Awwal</a:t>
            </a:r>
            <a:r>
              <a:rPr lang="en-CA" sz="2400" dirty="0"/>
              <a:t> (the 3rd month), that means he was born after a gestation of 3 or 15 months.</a:t>
            </a:r>
            <a:endParaRPr lang="en-CA" dirty="0"/>
          </a:p>
          <a:p>
            <a:r>
              <a:rPr lang="en-CA" sz="2400" dirty="0"/>
              <a:t>How do we resolve this problem?</a:t>
            </a:r>
            <a:br>
              <a:rPr lang="en-CA" sz="2400" dirty="0"/>
            </a:br>
            <a:endParaRPr lang="en-CA" sz="2400" dirty="0"/>
          </a:p>
          <a:p>
            <a:endParaRPr lang="en-US" dirty="0"/>
          </a:p>
        </p:txBody>
      </p:sp>
    </p:spTree>
    <p:extLst>
      <p:ext uri="{BB962C8B-B14F-4D97-AF65-F5344CB8AC3E}">
        <p14:creationId xmlns:p14="http://schemas.microsoft.com/office/powerpoint/2010/main" val="38624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23CDC-ABFB-7349-AE5D-0B644EDB2E2D}"/>
              </a:ext>
            </a:extLst>
          </p:cNvPr>
          <p:cNvSpPr>
            <a:spLocks noGrp="1"/>
          </p:cNvSpPr>
          <p:nvPr>
            <p:ph type="title"/>
          </p:nvPr>
        </p:nvSpPr>
        <p:spPr>
          <a:xfrm>
            <a:off x="720000" y="619200"/>
            <a:ext cx="10728322" cy="636576"/>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3ADD9D42-D6E5-4546-A823-39A6CD5278CA}"/>
              </a:ext>
            </a:extLst>
          </p:cNvPr>
          <p:cNvSpPr>
            <a:spLocks noGrp="1"/>
          </p:cNvSpPr>
          <p:nvPr>
            <p:ph idx="1"/>
          </p:nvPr>
        </p:nvSpPr>
        <p:spPr>
          <a:xfrm>
            <a:off x="720000" y="1255776"/>
            <a:ext cx="10728325" cy="4513199"/>
          </a:xfrm>
        </p:spPr>
        <p:txBody>
          <a:bodyPr/>
          <a:lstStyle/>
          <a:p>
            <a:r>
              <a:rPr lang="en-CA" sz="2400" dirty="0"/>
              <a:t>Based on the practice of </a:t>
            </a:r>
            <a:r>
              <a:rPr lang="en-CA" sz="2400" i="1" dirty="0" err="1"/>
              <a:t>nasīʾ</a:t>
            </a:r>
            <a:r>
              <a:rPr lang="en-CA" sz="2400" dirty="0"/>
              <a:t>, they used to rotate </a:t>
            </a:r>
            <a:r>
              <a:rPr lang="en-CA" sz="2400" dirty="0" err="1"/>
              <a:t>Ḥajj</a:t>
            </a:r>
            <a:r>
              <a:rPr lang="en-CA" sz="2400" dirty="0"/>
              <a:t> through the year commemorating it in </a:t>
            </a:r>
            <a:r>
              <a:rPr lang="en-CA" sz="2400" dirty="0" err="1"/>
              <a:t>Dhu</a:t>
            </a:r>
            <a:r>
              <a:rPr lang="en-CA" sz="2400" dirty="0"/>
              <a:t>̄ </a:t>
            </a:r>
            <a:r>
              <a:rPr lang="en-CA" sz="2400" dirty="0" err="1"/>
              <a:t>al-Ḥijjah</a:t>
            </a:r>
            <a:r>
              <a:rPr lang="en-CA" sz="2400" dirty="0"/>
              <a:t> for 2 years, then in </a:t>
            </a:r>
            <a:r>
              <a:rPr lang="en-CA" sz="2400" dirty="0" err="1"/>
              <a:t>Muḥarram</a:t>
            </a:r>
            <a:r>
              <a:rPr lang="en-CA" sz="2400" dirty="0"/>
              <a:t> for 2 years, and so one. This continued until 9 A.H. In 10 A.H., at the Prophet’s last </a:t>
            </a:r>
            <a:r>
              <a:rPr lang="en-CA" sz="2400" dirty="0" err="1"/>
              <a:t>Ḥajj</a:t>
            </a:r>
            <a:r>
              <a:rPr lang="en-CA" sz="2400" dirty="0"/>
              <a:t> he stopped the practice with </a:t>
            </a:r>
            <a:r>
              <a:rPr lang="en-CA" sz="2400" dirty="0" err="1"/>
              <a:t>Qurʾān</a:t>
            </a:r>
            <a:r>
              <a:rPr lang="en-CA" sz="2400" dirty="0"/>
              <a:t> 9:37 and his Farewell Sermon. Thus, in the year he was conceived, </a:t>
            </a:r>
            <a:r>
              <a:rPr lang="en-CA" sz="2400" dirty="0" err="1"/>
              <a:t>Ḥajj</a:t>
            </a:r>
            <a:r>
              <a:rPr lang="en-CA" sz="2400" dirty="0"/>
              <a:t> was in </a:t>
            </a:r>
            <a:r>
              <a:rPr lang="en-CA" sz="2400" dirty="0" err="1"/>
              <a:t>Jumāda</a:t>
            </a:r>
            <a:r>
              <a:rPr lang="en-CA" sz="2400" dirty="0"/>
              <a:t>̄ </a:t>
            </a:r>
            <a:r>
              <a:rPr lang="en-CA" sz="2400" dirty="0" err="1"/>
              <a:t>al-Ūla</a:t>
            </a:r>
            <a:r>
              <a:rPr lang="en-CA" sz="2400" dirty="0"/>
              <a:t>̄ (the 5th month), making his gestation 10 months </a:t>
            </a:r>
          </a:p>
          <a:p>
            <a:endParaRPr lang="en-CA" dirty="0"/>
          </a:p>
          <a:p>
            <a:endParaRPr lang="en-US" dirty="0"/>
          </a:p>
        </p:txBody>
      </p:sp>
    </p:spTree>
    <p:extLst>
      <p:ext uri="{BB962C8B-B14F-4D97-AF65-F5344CB8AC3E}">
        <p14:creationId xmlns:p14="http://schemas.microsoft.com/office/powerpoint/2010/main" val="2329550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FFAB8-0B09-E94B-BC2F-0FFF69504D7F}"/>
              </a:ext>
            </a:extLst>
          </p:cNvPr>
          <p:cNvSpPr>
            <a:spLocks noGrp="1"/>
          </p:cNvSpPr>
          <p:nvPr>
            <p:ph type="title"/>
          </p:nvPr>
        </p:nvSpPr>
        <p:spPr>
          <a:xfrm>
            <a:off x="720000" y="619200"/>
            <a:ext cx="10728322" cy="685344"/>
          </a:xfrm>
        </p:spPr>
        <p:txBody>
          <a:bodyPr/>
          <a:lstStyle/>
          <a:p>
            <a:pPr algn="ctr"/>
            <a:r>
              <a:rPr lang="en-US" dirty="0"/>
              <a:t>The Conception and Birth of the Prophet</a:t>
            </a:r>
          </a:p>
        </p:txBody>
      </p:sp>
      <p:sp>
        <p:nvSpPr>
          <p:cNvPr id="3" name="Content Placeholder 2">
            <a:extLst>
              <a:ext uri="{FF2B5EF4-FFF2-40B4-BE49-F238E27FC236}">
                <a16:creationId xmlns:a16="http://schemas.microsoft.com/office/drawing/2014/main" id="{D4848FAB-9CB9-F043-8FEB-72CC6B3C0145}"/>
              </a:ext>
            </a:extLst>
          </p:cNvPr>
          <p:cNvSpPr>
            <a:spLocks noGrp="1"/>
          </p:cNvSpPr>
          <p:nvPr>
            <p:ph idx="1"/>
          </p:nvPr>
        </p:nvSpPr>
        <p:spPr>
          <a:xfrm>
            <a:off x="720000" y="1304544"/>
            <a:ext cx="10728325" cy="4464431"/>
          </a:xfrm>
        </p:spPr>
        <p:txBody>
          <a:bodyPr>
            <a:normAutofit/>
          </a:bodyPr>
          <a:lstStyle/>
          <a:p>
            <a:pPr marL="0" indent="0" algn="ctr">
              <a:buNone/>
            </a:pPr>
            <a:r>
              <a:rPr lang="ar-AE" sz="2400" b="1" dirty="0"/>
              <a:t>ان آمنة بنت وهب رأت في المنام انه قيل لها: ان ما في بطنك سيد، فإذا ولدته فسميه محمدا. ثم قال علي (عليه السلام): فاشتق الله له اسما من أسمائه، فإن الله المحمود وهذا محمد</a:t>
            </a:r>
            <a:endParaRPr lang="en-US" sz="2400" b="1" dirty="0"/>
          </a:p>
          <a:p>
            <a:pPr marL="0" indent="0" algn="ctr">
              <a:buNone/>
            </a:pPr>
            <a:r>
              <a:rPr lang="en-US" sz="2400" dirty="0"/>
              <a:t>“Aminah </a:t>
            </a:r>
            <a:r>
              <a:rPr lang="en-US" sz="2400" dirty="0" err="1"/>
              <a:t>bint</a:t>
            </a:r>
            <a:r>
              <a:rPr lang="en-US" sz="2400" dirty="0"/>
              <a:t> Wahab saw a dream where she was told: ‘Verily, in your womb is a leader. When you give birth to him, named him ‘Muhammad’. Then Imam Ali said: ‘God derived a name for him from His names. For verily God is the Praise worthy and he (Muhammad) is the praised.”- Imam al-</a:t>
            </a:r>
            <a:r>
              <a:rPr lang="en-US" sz="2400" dirty="0" err="1"/>
              <a:t>Kadhim</a:t>
            </a:r>
            <a:endParaRPr lang="en-US" sz="2400" dirty="0"/>
          </a:p>
        </p:txBody>
      </p:sp>
    </p:spTree>
    <p:extLst>
      <p:ext uri="{BB962C8B-B14F-4D97-AF65-F5344CB8AC3E}">
        <p14:creationId xmlns:p14="http://schemas.microsoft.com/office/powerpoint/2010/main" val="3914843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00923-4A71-9447-AECD-5DA8C0DB2D14}"/>
              </a:ext>
            </a:extLst>
          </p:cNvPr>
          <p:cNvSpPr>
            <a:spLocks noGrp="1"/>
          </p:cNvSpPr>
          <p:nvPr>
            <p:ph type="title"/>
          </p:nvPr>
        </p:nvSpPr>
        <p:spPr>
          <a:xfrm>
            <a:off x="720000" y="619200"/>
            <a:ext cx="10728322" cy="685344"/>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34745A59-1B4E-E84B-AEF1-85F263E02DDD}"/>
              </a:ext>
            </a:extLst>
          </p:cNvPr>
          <p:cNvSpPr>
            <a:spLocks noGrp="1"/>
          </p:cNvSpPr>
          <p:nvPr>
            <p:ph idx="1"/>
          </p:nvPr>
        </p:nvSpPr>
        <p:spPr>
          <a:xfrm>
            <a:off x="720000" y="1304544"/>
            <a:ext cx="10728325" cy="4464431"/>
          </a:xfrm>
        </p:spPr>
        <p:txBody>
          <a:bodyPr/>
          <a:lstStyle/>
          <a:p>
            <a:r>
              <a:rPr lang="en-US" sz="2400" dirty="0"/>
              <a:t>Ibn Hisham reports the following narration in his </a:t>
            </a:r>
            <a:r>
              <a:rPr lang="en-US" sz="2400" dirty="0" err="1"/>
              <a:t>seerah</a:t>
            </a:r>
            <a:r>
              <a:rPr lang="en-US" sz="2400" dirty="0"/>
              <a:t>:</a:t>
            </a:r>
          </a:p>
          <a:p>
            <a:pPr marL="0" indent="0" algn="ctr">
              <a:buNone/>
            </a:pPr>
            <a:r>
              <a:rPr lang="ar-AE" sz="2400" b="1" dirty="0"/>
              <a:t>أن نفراً من أصحاب رسول الله صلى الله عليه وسلم قالوا له يا رسول الله أخبرنا عن نفسك قال نعم أنا دعوة أبي إبراهيم وبشرى أخي عيسى ورأت أمي حين حملت بي أنه خرج منها نور أضاء لها قصور الشام</a:t>
            </a:r>
            <a:endParaRPr lang="en-US" sz="2400" b="1" dirty="0"/>
          </a:p>
          <a:p>
            <a:pPr marL="0" indent="0" algn="ctr">
              <a:buNone/>
            </a:pPr>
            <a:r>
              <a:rPr lang="en-US" sz="2400" dirty="0"/>
              <a:t>“A group of the companions asked the Prophet:  ’O Messenger of God inform us about yourself.’ He replied: ’I am the fulfillment of forefather Abraham’s prayer. I am the glad-tiding of Jesus. When my father was pregnant with me she saw light emanating from her that illuminated the palaces of Damascus.”</a:t>
            </a:r>
            <a:endParaRPr lang="ar-AE" sz="2400" dirty="0"/>
          </a:p>
          <a:p>
            <a:pPr marL="0" indent="0" algn="ctr">
              <a:buNone/>
            </a:pPr>
            <a:endParaRPr lang="en-US" dirty="0"/>
          </a:p>
          <a:p>
            <a:endParaRPr lang="en-US" dirty="0"/>
          </a:p>
        </p:txBody>
      </p:sp>
    </p:spTree>
    <p:extLst>
      <p:ext uri="{BB962C8B-B14F-4D97-AF65-F5344CB8AC3E}">
        <p14:creationId xmlns:p14="http://schemas.microsoft.com/office/powerpoint/2010/main" val="3798292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E8F8A-735D-774C-842A-0A08C09EC6ED}"/>
              </a:ext>
            </a:extLst>
          </p:cNvPr>
          <p:cNvSpPr>
            <a:spLocks noGrp="1"/>
          </p:cNvSpPr>
          <p:nvPr>
            <p:ph type="title"/>
          </p:nvPr>
        </p:nvSpPr>
        <p:spPr>
          <a:xfrm>
            <a:off x="720000" y="619200"/>
            <a:ext cx="10728322" cy="685344"/>
          </a:xfrm>
        </p:spPr>
        <p:txBody>
          <a:bodyPr/>
          <a:lstStyle/>
          <a:p>
            <a:pPr algn="ctr"/>
            <a:r>
              <a:rPr lang="en-US" dirty="0"/>
              <a:t>The Death of Abdullah</a:t>
            </a:r>
          </a:p>
        </p:txBody>
      </p:sp>
      <p:sp>
        <p:nvSpPr>
          <p:cNvPr id="3" name="Content Placeholder 2">
            <a:extLst>
              <a:ext uri="{FF2B5EF4-FFF2-40B4-BE49-F238E27FC236}">
                <a16:creationId xmlns:a16="http://schemas.microsoft.com/office/drawing/2014/main" id="{FDE6CAA3-43C8-1C40-8048-97017B94DFAB}"/>
              </a:ext>
            </a:extLst>
          </p:cNvPr>
          <p:cNvSpPr>
            <a:spLocks noGrp="1"/>
          </p:cNvSpPr>
          <p:nvPr>
            <p:ph idx="1"/>
          </p:nvPr>
        </p:nvSpPr>
        <p:spPr>
          <a:xfrm>
            <a:off x="720000" y="1158240"/>
            <a:ext cx="10728325" cy="4610735"/>
          </a:xfrm>
        </p:spPr>
        <p:txBody>
          <a:bodyPr/>
          <a:lstStyle/>
          <a:p>
            <a:r>
              <a:rPr lang="en-US" sz="2400" dirty="0"/>
              <a:t>Of the death of Abdullah, Allamah Majlisi reports:</a:t>
            </a:r>
          </a:p>
          <a:p>
            <a:pPr marL="0" indent="0" algn="ctr">
              <a:buNone/>
            </a:pPr>
            <a:r>
              <a:rPr lang="ar-AE" sz="2400" b="1" dirty="0"/>
              <a:t>فلما حملت برسول الله صلى الله عليه وآله توفي، وذلك أن عبد الله بن عبد المطلب خرج إلى الشام في عير من عيرات قريش، يحملون تجارات، ففرغوا من تجاراتهم ثم انصرفوا، فمروا بالمدينة وعبد الله بن عبد المطلب يومئذ مريض فقال: أتخلف عند أخوالي بني عدي بن النجار، فأقام عندهم مريضا </a:t>
            </a:r>
            <a:endParaRPr lang="en-US" dirty="0"/>
          </a:p>
          <a:p>
            <a:r>
              <a:rPr lang="en-US" sz="2400" dirty="0"/>
              <a:t>“Abdullah died during Aminah’s pregnancy. He </a:t>
            </a:r>
            <a:r>
              <a:rPr lang="en-CA" sz="2400" dirty="0"/>
              <a:t>he traveled to Syria with a trade expedition. When the expedition was complete, they headed back. He fell sick in Medina, so he stayed behind with his mother’s relatives, the Banu Najjar…”</a:t>
            </a:r>
            <a:endParaRPr lang="en-US" sz="2400" dirty="0"/>
          </a:p>
        </p:txBody>
      </p:sp>
    </p:spTree>
    <p:extLst>
      <p:ext uri="{BB962C8B-B14F-4D97-AF65-F5344CB8AC3E}">
        <p14:creationId xmlns:p14="http://schemas.microsoft.com/office/powerpoint/2010/main" val="4097207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1F7DE-3DC8-4B45-99A0-D88DD9535EC9}"/>
              </a:ext>
            </a:extLst>
          </p:cNvPr>
          <p:cNvSpPr>
            <a:spLocks noGrp="1"/>
          </p:cNvSpPr>
          <p:nvPr>
            <p:ph type="title"/>
          </p:nvPr>
        </p:nvSpPr>
        <p:spPr>
          <a:xfrm>
            <a:off x="720000" y="619200"/>
            <a:ext cx="10728322" cy="648768"/>
          </a:xfrm>
        </p:spPr>
        <p:txBody>
          <a:bodyPr/>
          <a:lstStyle/>
          <a:p>
            <a:pPr algn="ctr"/>
            <a:r>
              <a:rPr lang="en-US" dirty="0"/>
              <a:t>The Death of Abdullah</a:t>
            </a:r>
          </a:p>
        </p:txBody>
      </p:sp>
      <p:sp>
        <p:nvSpPr>
          <p:cNvPr id="3" name="Content Placeholder 2">
            <a:extLst>
              <a:ext uri="{FF2B5EF4-FFF2-40B4-BE49-F238E27FC236}">
                <a16:creationId xmlns:a16="http://schemas.microsoft.com/office/drawing/2014/main" id="{EFB8A926-CF60-9945-90F4-9A2AE54FB048}"/>
              </a:ext>
            </a:extLst>
          </p:cNvPr>
          <p:cNvSpPr>
            <a:spLocks noGrp="1"/>
          </p:cNvSpPr>
          <p:nvPr>
            <p:ph idx="1"/>
          </p:nvPr>
        </p:nvSpPr>
        <p:spPr>
          <a:xfrm>
            <a:off x="720000" y="1182624"/>
            <a:ext cx="10728325" cy="5205984"/>
          </a:xfrm>
        </p:spPr>
        <p:txBody>
          <a:bodyPr>
            <a:normAutofit/>
          </a:bodyPr>
          <a:lstStyle/>
          <a:p>
            <a:pPr marL="0" indent="0" algn="ctr">
              <a:buNone/>
            </a:pPr>
            <a:r>
              <a:rPr lang="ar-AE" sz="2400" b="1" dirty="0"/>
              <a:t>ومضى أصحابه فقدموا مكة فسألهم عبد المطلب عن عبد الله، فقالوا خلفناه عند أخواله بني عدي بن النجار وهو مريض، فبعث إليه عبد المطلب أعظم ولده الحارث فوجده قد توفي في دار النابغة</a:t>
            </a:r>
            <a:endParaRPr lang="en-US" sz="2400" b="1" dirty="0"/>
          </a:p>
          <a:p>
            <a:pPr marL="0" indent="0" algn="ctr">
              <a:buNone/>
            </a:pPr>
            <a:r>
              <a:rPr lang="en-US" sz="2400" dirty="0"/>
              <a:t>“The caravan of traders arrived in Makkah. Abdul </a:t>
            </a:r>
            <a:r>
              <a:rPr lang="en-US" sz="2400" dirty="0" err="1"/>
              <a:t>Muttalib</a:t>
            </a:r>
            <a:r>
              <a:rPr lang="en-US" sz="2400" dirty="0"/>
              <a:t> asked where his son was. He was informed that he was ill and remained behind with his mother’s relatives [in Yathrib]. </a:t>
            </a:r>
            <a:r>
              <a:rPr lang="en-CA" sz="2400" dirty="0"/>
              <a:t>Abdul </a:t>
            </a:r>
            <a:r>
              <a:rPr lang="en-CA" sz="2400" dirty="0" err="1"/>
              <a:t>Muttalib</a:t>
            </a:r>
            <a:r>
              <a:rPr lang="en-CA" sz="2400" dirty="0"/>
              <a:t> sent his eldest son, </a:t>
            </a:r>
            <a:r>
              <a:rPr lang="en-CA" sz="2400" dirty="0" err="1"/>
              <a:t>al-Ḥārith</a:t>
            </a:r>
            <a:r>
              <a:rPr lang="en-CA" sz="2400" dirty="0"/>
              <a:t>, to retrieve him only to find that he had died.”</a:t>
            </a:r>
          </a:p>
          <a:p>
            <a:pPr marL="0" indent="0" algn="ctr">
              <a:buNone/>
            </a:pPr>
            <a:endParaRPr lang="en-CA" sz="2400" dirty="0"/>
          </a:p>
          <a:p>
            <a:pPr marL="0" indent="0">
              <a:buNone/>
            </a:pPr>
            <a:r>
              <a:rPr lang="en-CA" sz="1800" dirty="0"/>
              <a:t>Source: Bihar al-Anwar, v. 15, p. 124-125</a:t>
            </a:r>
          </a:p>
        </p:txBody>
      </p:sp>
    </p:spTree>
    <p:extLst>
      <p:ext uri="{BB962C8B-B14F-4D97-AF65-F5344CB8AC3E}">
        <p14:creationId xmlns:p14="http://schemas.microsoft.com/office/powerpoint/2010/main" val="286987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169A-BB33-3C45-AE5C-6744003267F9}"/>
              </a:ext>
            </a:extLst>
          </p:cNvPr>
          <p:cNvSpPr>
            <a:spLocks noGrp="1"/>
          </p:cNvSpPr>
          <p:nvPr>
            <p:ph type="title"/>
          </p:nvPr>
        </p:nvSpPr>
        <p:spPr>
          <a:xfrm>
            <a:off x="720000" y="619200"/>
            <a:ext cx="10728322" cy="612192"/>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DD43F6FF-44FC-6440-82F3-E6167C1BA28E}"/>
              </a:ext>
            </a:extLst>
          </p:cNvPr>
          <p:cNvSpPr>
            <a:spLocks noGrp="1"/>
          </p:cNvSpPr>
          <p:nvPr>
            <p:ph idx="1"/>
          </p:nvPr>
        </p:nvSpPr>
        <p:spPr>
          <a:xfrm>
            <a:off x="720000" y="1231392"/>
            <a:ext cx="10728325" cy="4537583"/>
          </a:xfrm>
        </p:spPr>
        <p:txBody>
          <a:bodyPr/>
          <a:lstStyle/>
          <a:p>
            <a:r>
              <a:rPr lang="en-US" sz="2400" dirty="0"/>
              <a:t>Shaykh al-</a:t>
            </a:r>
            <a:r>
              <a:rPr lang="en-US" sz="2400" dirty="0" err="1"/>
              <a:t>Kulayni</a:t>
            </a:r>
            <a:r>
              <a:rPr lang="en-US" sz="2400" dirty="0"/>
              <a:t> reports the following narration about the Prophet’s birth:</a:t>
            </a:r>
          </a:p>
          <a:p>
            <a:pPr marL="0" indent="0" algn="ctr">
              <a:buNone/>
            </a:pPr>
            <a:r>
              <a:rPr lang="ar-AE" sz="2400" b="1" dirty="0"/>
              <a:t> كان حيث طلقت آمنة  بنت وهب وأخذها المخاض بالنبي (صلى الله عليه وآله) حضرتها فاطمة بنت أسد امرأة أبي طالب فلم تزل معها حتى وضعت فقالت، إحداهما للأخرى: هل ترين ما أرى؟ فقالت: وما ترين؟ قالت: هذا النور الذي قد سطع ما بين المشرق والمغرب</a:t>
            </a:r>
            <a:endParaRPr lang="en-US" sz="2400" b="1" dirty="0"/>
          </a:p>
          <a:p>
            <a:pPr marL="0" indent="0" algn="ctr">
              <a:buNone/>
            </a:pPr>
            <a:r>
              <a:rPr lang="en-CA" sz="2400" dirty="0"/>
              <a:t>“When Aminah’s labor began, Fatima bint </a:t>
            </a:r>
            <a:r>
              <a:rPr lang="en-CA" sz="2400" dirty="0" err="1"/>
              <a:t>Asad</a:t>
            </a:r>
            <a:r>
              <a:rPr lang="en-CA" sz="2400" dirty="0"/>
              <a:t>, the wife of Abu Talib came to her aid and remained with her until she gave birth. One asked the other, ‘Do you see what I see?’ The other asked, ‘And what do you see?’ The first replied, ‘There is a light illuminating the east and the west.’”</a:t>
            </a:r>
          </a:p>
          <a:p>
            <a:pPr marL="0" indent="0" algn="ctr">
              <a:buNone/>
            </a:pPr>
            <a:endParaRPr lang="en-US" b="1" dirty="0"/>
          </a:p>
        </p:txBody>
      </p:sp>
    </p:spTree>
    <p:extLst>
      <p:ext uri="{BB962C8B-B14F-4D97-AF65-F5344CB8AC3E}">
        <p14:creationId xmlns:p14="http://schemas.microsoft.com/office/powerpoint/2010/main" val="306393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0CC5D-345E-B049-B004-C90F42FADD38}"/>
              </a:ext>
            </a:extLst>
          </p:cNvPr>
          <p:cNvSpPr>
            <a:spLocks noGrp="1"/>
          </p:cNvSpPr>
          <p:nvPr>
            <p:ph type="title"/>
          </p:nvPr>
        </p:nvSpPr>
        <p:spPr>
          <a:xfrm>
            <a:off x="720000" y="619200"/>
            <a:ext cx="10728322" cy="636576"/>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30E941F2-5EC3-8040-A39C-5A78305F905D}"/>
              </a:ext>
            </a:extLst>
          </p:cNvPr>
          <p:cNvSpPr>
            <a:spLocks noGrp="1"/>
          </p:cNvSpPr>
          <p:nvPr>
            <p:ph idx="1"/>
          </p:nvPr>
        </p:nvSpPr>
        <p:spPr>
          <a:xfrm>
            <a:off x="720000" y="1341120"/>
            <a:ext cx="10728325" cy="4897680"/>
          </a:xfrm>
        </p:spPr>
        <p:txBody>
          <a:bodyPr>
            <a:normAutofit/>
          </a:bodyPr>
          <a:lstStyle/>
          <a:p>
            <a:pPr marL="0" indent="0" algn="ctr">
              <a:buNone/>
            </a:pPr>
            <a:r>
              <a:rPr lang="ar-AE" sz="2400" b="1" dirty="0"/>
              <a:t>فبينما هما كذلك إذا دخل عليهما أبو طالب فقال لهما: ما لكما من أي شئ تعجبان؟ فأخبرته فاطمة بالنور الذي قد رأت فقال: لها أبو طالب:ألا أبشرك؟ فقالت: بلى، فقال: أما إنك ستلدين غلاما يكون وصي هذا المولود</a:t>
            </a:r>
            <a:endParaRPr lang="en-US" sz="2400" b="1" dirty="0"/>
          </a:p>
          <a:p>
            <a:pPr marL="0" indent="0" algn="ctr">
              <a:buNone/>
            </a:pPr>
            <a:r>
              <a:rPr lang="en-CA" sz="2400" dirty="0"/>
              <a:t>When Abu Talib saw Fatima, she informed him about the light she had seen. Abu Talib told her, ‘You will eventually give birth to one who will be the successor to this newborn.”</a:t>
            </a:r>
          </a:p>
          <a:p>
            <a:pPr marL="0" indent="0" algn="ctr">
              <a:buNone/>
            </a:pPr>
            <a:endParaRPr lang="en-CA" sz="2400" dirty="0"/>
          </a:p>
          <a:p>
            <a:pPr marL="0" indent="0">
              <a:buNone/>
            </a:pPr>
            <a:endParaRPr lang="en-CA" sz="1800" dirty="0"/>
          </a:p>
          <a:p>
            <a:pPr marL="0" indent="0">
              <a:buNone/>
            </a:pPr>
            <a:endParaRPr lang="en-CA" sz="1800" dirty="0"/>
          </a:p>
          <a:p>
            <a:pPr marL="0" indent="0">
              <a:buNone/>
            </a:pPr>
            <a:r>
              <a:rPr lang="en-CA" sz="1800" dirty="0"/>
              <a:t>Source: Al-</a:t>
            </a:r>
            <a:r>
              <a:rPr lang="en-CA" sz="1800" dirty="0" err="1"/>
              <a:t>Kafi</a:t>
            </a:r>
            <a:r>
              <a:rPr lang="en-CA" sz="1800" dirty="0"/>
              <a:t>, v. 8, p. 302</a:t>
            </a:r>
          </a:p>
          <a:p>
            <a:pPr marL="0" indent="0" algn="ctr">
              <a:buNone/>
            </a:pPr>
            <a:endParaRPr lang="en-US" sz="2400" b="1" dirty="0"/>
          </a:p>
        </p:txBody>
      </p:sp>
    </p:spTree>
    <p:extLst>
      <p:ext uri="{BB962C8B-B14F-4D97-AF65-F5344CB8AC3E}">
        <p14:creationId xmlns:p14="http://schemas.microsoft.com/office/powerpoint/2010/main" val="282527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D1E05-AAB4-984D-846E-8B808E516228}"/>
              </a:ext>
            </a:extLst>
          </p:cNvPr>
          <p:cNvSpPr>
            <a:spLocks noGrp="1"/>
          </p:cNvSpPr>
          <p:nvPr>
            <p:ph type="title"/>
          </p:nvPr>
        </p:nvSpPr>
        <p:spPr>
          <a:xfrm>
            <a:off x="720000" y="619200"/>
            <a:ext cx="10728322" cy="600000"/>
          </a:xfrm>
        </p:spPr>
        <p:txBody>
          <a:bodyPr/>
          <a:lstStyle/>
          <a:p>
            <a:pPr algn="ctr"/>
            <a:r>
              <a:rPr lang="en-US" dirty="0"/>
              <a:t>The Marriage of Abdullah and Aminah</a:t>
            </a:r>
          </a:p>
        </p:txBody>
      </p:sp>
      <p:sp>
        <p:nvSpPr>
          <p:cNvPr id="3" name="Content Placeholder 2">
            <a:extLst>
              <a:ext uri="{FF2B5EF4-FFF2-40B4-BE49-F238E27FC236}">
                <a16:creationId xmlns:a16="http://schemas.microsoft.com/office/drawing/2014/main" id="{1616C5D3-EB7B-5241-A9D9-CB65AF9F1576}"/>
              </a:ext>
            </a:extLst>
          </p:cNvPr>
          <p:cNvSpPr>
            <a:spLocks noGrp="1"/>
          </p:cNvSpPr>
          <p:nvPr>
            <p:ph idx="1"/>
          </p:nvPr>
        </p:nvSpPr>
        <p:spPr>
          <a:xfrm>
            <a:off x="720000" y="1219200"/>
            <a:ext cx="10728325" cy="4549775"/>
          </a:xfrm>
        </p:spPr>
        <p:txBody>
          <a:bodyPr/>
          <a:lstStyle/>
          <a:p>
            <a:r>
              <a:rPr lang="en-US" sz="2400" dirty="0"/>
              <a:t>Of the marriage of Abdullah and Aminah, </a:t>
            </a:r>
            <a:r>
              <a:rPr lang="en-US" sz="2400" dirty="0" err="1"/>
              <a:t>Ya’qubi</a:t>
            </a:r>
            <a:r>
              <a:rPr lang="en-US" sz="2400" dirty="0"/>
              <a:t> writes:</a:t>
            </a:r>
          </a:p>
          <a:p>
            <a:pPr marL="0" indent="0" algn="ctr">
              <a:buNone/>
            </a:pPr>
            <a:r>
              <a:rPr lang="ar-AE" sz="2400" b="1" dirty="0"/>
              <a:t>وكان تزويج عبد الله بن عبد المطلب لآمنة بنت وهب بعد حفر زمزم بعشر سنين...وبين فداء عبد المطلب لابنه وبين تزويجه إياه سنة</a:t>
            </a:r>
            <a:endParaRPr lang="en-US" sz="2400" b="1" dirty="0"/>
          </a:p>
          <a:p>
            <a:pPr marL="0" indent="0" algn="ctr">
              <a:buNone/>
            </a:pPr>
            <a:r>
              <a:rPr lang="en-US" sz="2400" dirty="0"/>
              <a:t>”The marriage of Abdullah to Aminah took place about 10 years after the excavation of Zamzam and one year after Abdul </a:t>
            </a:r>
            <a:r>
              <a:rPr lang="en-US" sz="2400" dirty="0" err="1"/>
              <a:t>Muttalib</a:t>
            </a:r>
            <a:r>
              <a:rPr lang="en-US" sz="2400" dirty="0"/>
              <a:t> ransomed his son [for 100 camels].”</a:t>
            </a:r>
          </a:p>
          <a:p>
            <a:pPr marL="0" indent="0" algn="ctr">
              <a:buNone/>
            </a:pPr>
            <a:endParaRPr lang="en-US" sz="2400" b="1" dirty="0"/>
          </a:p>
          <a:p>
            <a:pPr marL="0" indent="0" algn="ctr">
              <a:buNone/>
            </a:pPr>
            <a:endParaRPr lang="en-US" sz="2400" b="1" dirty="0"/>
          </a:p>
          <a:p>
            <a:pPr marL="0" indent="0">
              <a:buNone/>
            </a:pPr>
            <a:r>
              <a:rPr lang="en-US" sz="1800" dirty="0"/>
              <a:t>Source: Tarikh al-</a:t>
            </a:r>
            <a:r>
              <a:rPr lang="en-US" sz="1800" dirty="0" err="1"/>
              <a:t>Ya’qubi</a:t>
            </a:r>
            <a:r>
              <a:rPr lang="en-US" sz="1800" dirty="0"/>
              <a:t>, v. 2, p. 9 </a:t>
            </a:r>
          </a:p>
        </p:txBody>
      </p:sp>
    </p:spTree>
    <p:extLst>
      <p:ext uri="{BB962C8B-B14F-4D97-AF65-F5344CB8AC3E}">
        <p14:creationId xmlns:p14="http://schemas.microsoft.com/office/powerpoint/2010/main" val="429090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321DE-3F9C-7B47-AC6B-835E7CDD3D0A}"/>
              </a:ext>
            </a:extLst>
          </p:cNvPr>
          <p:cNvSpPr>
            <a:spLocks noGrp="1"/>
          </p:cNvSpPr>
          <p:nvPr>
            <p:ph type="title"/>
          </p:nvPr>
        </p:nvSpPr>
        <p:spPr>
          <a:xfrm>
            <a:off x="720000" y="619200"/>
            <a:ext cx="10728322" cy="600000"/>
          </a:xfrm>
        </p:spPr>
        <p:txBody>
          <a:bodyPr/>
          <a:lstStyle/>
          <a:p>
            <a:pPr algn="ctr"/>
            <a:r>
              <a:rPr lang="en-US" dirty="0"/>
              <a:t>The Marriage of Abdullah and Aminah</a:t>
            </a:r>
          </a:p>
        </p:txBody>
      </p:sp>
      <p:sp>
        <p:nvSpPr>
          <p:cNvPr id="3" name="Content Placeholder 2">
            <a:extLst>
              <a:ext uri="{FF2B5EF4-FFF2-40B4-BE49-F238E27FC236}">
                <a16:creationId xmlns:a16="http://schemas.microsoft.com/office/drawing/2014/main" id="{2846B447-D153-3041-B40C-634B13F2C478}"/>
              </a:ext>
            </a:extLst>
          </p:cNvPr>
          <p:cNvSpPr>
            <a:spLocks noGrp="1"/>
          </p:cNvSpPr>
          <p:nvPr>
            <p:ph idx="1"/>
          </p:nvPr>
        </p:nvSpPr>
        <p:spPr>
          <a:xfrm>
            <a:off x="720000" y="1219200"/>
            <a:ext cx="10728325" cy="4549775"/>
          </a:xfrm>
        </p:spPr>
        <p:txBody>
          <a:bodyPr>
            <a:normAutofit/>
          </a:bodyPr>
          <a:lstStyle/>
          <a:p>
            <a:r>
              <a:rPr lang="en-US" sz="2400" dirty="0"/>
              <a:t>Having fulfilled his oath, Abdul </a:t>
            </a:r>
            <a:r>
              <a:rPr lang="en-US" sz="2400" dirty="0" err="1"/>
              <a:t>Muttalib</a:t>
            </a:r>
            <a:r>
              <a:rPr lang="en-US" sz="2400" dirty="0"/>
              <a:t> was determined to get his son married to Aminah </a:t>
            </a:r>
            <a:r>
              <a:rPr lang="en-US" sz="2400" dirty="0" err="1"/>
              <a:t>bint</a:t>
            </a:r>
            <a:r>
              <a:rPr lang="en-US" sz="2400" dirty="0"/>
              <a:t> Wahab from the Quraysh clan of </a:t>
            </a:r>
            <a:r>
              <a:rPr lang="en-US" sz="2400" dirty="0" err="1"/>
              <a:t>Zuhrah</a:t>
            </a:r>
            <a:r>
              <a:rPr lang="en-US" sz="2400" dirty="0"/>
              <a:t>.</a:t>
            </a:r>
          </a:p>
          <a:p>
            <a:r>
              <a:rPr lang="en-US" sz="2400" dirty="0"/>
              <a:t>Amina’s father had passed away and she was under the guardianship of her uncle </a:t>
            </a:r>
            <a:r>
              <a:rPr lang="en-US" sz="2400" dirty="0" err="1"/>
              <a:t>Wuhayb</a:t>
            </a:r>
            <a:r>
              <a:rPr lang="en-US" sz="2400" dirty="0"/>
              <a:t>.</a:t>
            </a:r>
          </a:p>
          <a:p>
            <a:r>
              <a:rPr lang="en-US" sz="2400" dirty="0"/>
              <a:t>Abdul </a:t>
            </a:r>
            <a:r>
              <a:rPr lang="en-US" sz="2400" dirty="0" err="1"/>
              <a:t>Muttalib</a:t>
            </a:r>
            <a:r>
              <a:rPr lang="en-US" sz="2400" dirty="0"/>
              <a:t> approached  </a:t>
            </a:r>
            <a:r>
              <a:rPr lang="en-US" sz="2400" dirty="0" err="1"/>
              <a:t>Wuhayb</a:t>
            </a:r>
            <a:r>
              <a:rPr lang="en-US" sz="2400" dirty="0"/>
              <a:t> and asked for the hand of his niece. </a:t>
            </a:r>
          </a:p>
          <a:p>
            <a:r>
              <a:rPr lang="en-US" sz="2400" dirty="0"/>
              <a:t>Not only did </a:t>
            </a:r>
            <a:r>
              <a:rPr lang="en-US" sz="2400" dirty="0" err="1"/>
              <a:t>Wuhayb</a:t>
            </a:r>
            <a:r>
              <a:rPr lang="en-US" sz="2400" dirty="0"/>
              <a:t> agree to the union, he also consented to the marriage of his own daughter </a:t>
            </a:r>
            <a:r>
              <a:rPr lang="en-US" sz="2400" dirty="0" err="1"/>
              <a:t>Halah</a:t>
            </a:r>
            <a:r>
              <a:rPr lang="en-US" sz="2400" dirty="0"/>
              <a:t> to Abdul </a:t>
            </a:r>
            <a:r>
              <a:rPr lang="en-US" sz="2400" dirty="0" err="1"/>
              <a:t>Muttalib</a:t>
            </a:r>
            <a:r>
              <a:rPr lang="en-US" sz="2400" dirty="0"/>
              <a:t> on the same day.</a:t>
            </a:r>
          </a:p>
        </p:txBody>
      </p:sp>
    </p:spTree>
    <p:extLst>
      <p:ext uri="{BB962C8B-B14F-4D97-AF65-F5344CB8AC3E}">
        <p14:creationId xmlns:p14="http://schemas.microsoft.com/office/powerpoint/2010/main" val="269356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74D9-06D7-F541-90D8-B51DAE044B0F}"/>
              </a:ext>
            </a:extLst>
          </p:cNvPr>
          <p:cNvSpPr>
            <a:spLocks noGrp="1"/>
          </p:cNvSpPr>
          <p:nvPr>
            <p:ph type="title"/>
          </p:nvPr>
        </p:nvSpPr>
        <p:spPr>
          <a:xfrm>
            <a:off x="720000" y="619200"/>
            <a:ext cx="10728322" cy="660960"/>
          </a:xfrm>
        </p:spPr>
        <p:txBody>
          <a:bodyPr/>
          <a:lstStyle/>
          <a:p>
            <a:pPr algn="ctr"/>
            <a:r>
              <a:rPr lang="en-US" dirty="0"/>
              <a:t>The Marriage of Abdullah and Aminah</a:t>
            </a:r>
          </a:p>
        </p:txBody>
      </p:sp>
      <p:sp>
        <p:nvSpPr>
          <p:cNvPr id="3" name="Content Placeholder 2">
            <a:extLst>
              <a:ext uri="{FF2B5EF4-FFF2-40B4-BE49-F238E27FC236}">
                <a16:creationId xmlns:a16="http://schemas.microsoft.com/office/drawing/2014/main" id="{D81BF2E4-AF48-6F4F-AFCD-4A650650F1B2}"/>
              </a:ext>
            </a:extLst>
          </p:cNvPr>
          <p:cNvSpPr>
            <a:spLocks noGrp="1"/>
          </p:cNvSpPr>
          <p:nvPr>
            <p:ph idx="1"/>
          </p:nvPr>
        </p:nvSpPr>
        <p:spPr>
          <a:xfrm>
            <a:off x="720000" y="1280160"/>
            <a:ext cx="10728325" cy="4488815"/>
          </a:xfrm>
        </p:spPr>
        <p:txBody>
          <a:bodyPr>
            <a:normAutofit/>
          </a:bodyPr>
          <a:lstStyle/>
          <a:p>
            <a:r>
              <a:rPr lang="en-US" sz="2400" dirty="0"/>
              <a:t>Thus, Abdul </a:t>
            </a:r>
            <a:r>
              <a:rPr lang="en-US" sz="2400" dirty="0" err="1"/>
              <a:t>Muttalib</a:t>
            </a:r>
            <a:r>
              <a:rPr lang="en-US" sz="2400" dirty="0"/>
              <a:t> married his son to Aminah, and married Aminah’s first cousin, </a:t>
            </a:r>
            <a:r>
              <a:rPr lang="en-US" sz="2400" dirty="0" err="1"/>
              <a:t>Halah</a:t>
            </a:r>
            <a:r>
              <a:rPr lang="en-US" sz="2400" dirty="0"/>
              <a:t>, the very same day.</a:t>
            </a:r>
          </a:p>
          <a:p>
            <a:r>
              <a:rPr lang="en-US" sz="2400" dirty="0"/>
              <a:t>The Prophet (s) was born to Aminah, while Hamza and </a:t>
            </a:r>
            <a:r>
              <a:rPr lang="en-US" sz="2400" dirty="0" err="1"/>
              <a:t>Safiyyah</a:t>
            </a:r>
            <a:r>
              <a:rPr lang="en-US" sz="2400" dirty="0"/>
              <a:t> were born to </a:t>
            </a:r>
            <a:r>
              <a:rPr lang="en-US" sz="2400" dirty="0" err="1"/>
              <a:t>Halah</a:t>
            </a:r>
            <a:r>
              <a:rPr lang="en-US" sz="2400" dirty="0"/>
              <a:t>.</a:t>
            </a:r>
          </a:p>
          <a:p>
            <a:r>
              <a:rPr lang="en-US" sz="2400" dirty="0"/>
              <a:t>Thus, Hamza was the Prophet’s uncle through Abdul </a:t>
            </a:r>
            <a:r>
              <a:rPr lang="en-US" sz="2400" dirty="0" err="1"/>
              <a:t>Muttalib</a:t>
            </a:r>
            <a:r>
              <a:rPr lang="en-US" sz="2400" dirty="0"/>
              <a:t> and a second cousin through </a:t>
            </a:r>
            <a:r>
              <a:rPr lang="en-US" sz="2400" dirty="0" err="1"/>
              <a:t>Halah</a:t>
            </a:r>
            <a:r>
              <a:rPr lang="en-US" sz="2400" dirty="0"/>
              <a:t>.</a:t>
            </a:r>
          </a:p>
        </p:txBody>
      </p:sp>
    </p:spTree>
    <p:extLst>
      <p:ext uri="{BB962C8B-B14F-4D97-AF65-F5344CB8AC3E}">
        <p14:creationId xmlns:p14="http://schemas.microsoft.com/office/powerpoint/2010/main" val="1282315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930EC-B692-904A-8776-71BEC9FD36F6}"/>
              </a:ext>
            </a:extLst>
          </p:cNvPr>
          <p:cNvSpPr>
            <a:spLocks noGrp="1"/>
          </p:cNvSpPr>
          <p:nvPr>
            <p:ph type="title"/>
          </p:nvPr>
        </p:nvSpPr>
        <p:spPr>
          <a:xfrm>
            <a:off x="720000" y="619200"/>
            <a:ext cx="10728322" cy="648768"/>
          </a:xfrm>
        </p:spPr>
        <p:txBody>
          <a:bodyPr/>
          <a:lstStyle/>
          <a:p>
            <a:pPr algn="ctr"/>
            <a:r>
              <a:rPr lang="en-US" dirty="0"/>
              <a:t>The Noble Status of Aminah</a:t>
            </a:r>
          </a:p>
        </p:txBody>
      </p:sp>
      <p:sp>
        <p:nvSpPr>
          <p:cNvPr id="3" name="Content Placeholder 2">
            <a:extLst>
              <a:ext uri="{FF2B5EF4-FFF2-40B4-BE49-F238E27FC236}">
                <a16:creationId xmlns:a16="http://schemas.microsoft.com/office/drawing/2014/main" id="{EDAB155B-B431-A243-9BF3-2DFA8C224759}"/>
              </a:ext>
            </a:extLst>
          </p:cNvPr>
          <p:cNvSpPr>
            <a:spLocks noGrp="1"/>
          </p:cNvSpPr>
          <p:nvPr>
            <p:ph idx="1"/>
          </p:nvPr>
        </p:nvSpPr>
        <p:spPr>
          <a:xfrm>
            <a:off x="720000" y="1267968"/>
            <a:ext cx="10728325" cy="4501007"/>
          </a:xfrm>
        </p:spPr>
        <p:txBody>
          <a:bodyPr/>
          <a:lstStyle/>
          <a:p>
            <a:r>
              <a:rPr lang="en-US" dirty="0"/>
              <a:t>Ibn Hisham writes:</a:t>
            </a:r>
          </a:p>
          <a:p>
            <a:pPr marL="0" indent="0" algn="ctr">
              <a:buNone/>
            </a:pPr>
            <a:r>
              <a:rPr lang="ar-AE" b="1" dirty="0"/>
              <a:t>خرج به عبد المطلب حتى أتى به وهب بن عبد مناف وهو يومئذ سيد بني زهرة نسبا وشرفا ، فزوجه ابنته آمنة بنت وهب ، وهي يومئذ أفضل امرأة في قريش نسبا وموضعا</a:t>
            </a:r>
            <a:endParaRPr lang="en-US" b="1" dirty="0"/>
          </a:p>
          <a:p>
            <a:pPr marL="0" indent="0" algn="ctr">
              <a:buNone/>
            </a:pPr>
            <a:r>
              <a:rPr lang="ar-AE" dirty="0"/>
              <a:t> </a:t>
            </a:r>
            <a:r>
              <a:rPr lang="en-US" dirty="0"/>
              <a:t>“Abdul </a:t>
            </a:r>
            <a:r>
              <a:rPr lang="en-US" dirty="0" err="1"/>
              <a:t>Muttalib</a:t>
            </a:r>
            <a:r>
              <a:rPr lang="en-US" dirty="0"/>
              <a:t> set out with his son [Abdullah] to meet Wahab b. Abd </a:t>
            </a:r>
            <a:r>
              <a:rPr lang="en-US" dirty="0" err="1"/>
              <a:t>Manaf</a:t>
            </a:r>
            <a:r>
              <a:rPr lang="en-US" dirty="0"/>
              <a:t>, who was the  leader of the clan of </a:t>
            </a:r>
            <a:r>
              <a:rPr lang="en-US" dirty="0" err="1"/>
              <a:t>Zuhrah</a:t>
            </a:r>
            <a:r>
              <a:rPr lang="en-US" dirty="0"/>
              <a:t> in terms of lineage and nobility. He wedded Aminah </a:t>
            </a:r>
            <a:r>
              <a:rPr lang="en-US" dirty="0" err="1"/>
              <a:t>bint</a:t>
            </a:r>
            <a:r>
              <a:rPr lang="en-US" dirty="0"/>
              <a:t> Wahab [to Abdullah] and she was the best of all of the women of Quraysh in lineage and nobility.”</a:t>
            </a:r>
          </a:p>
        </p:txBody>
      </p:sp>
    </p:spTree>
    <p:extLst>
      <p:ext uri="{BB962C8B-B14F-4D97-AF65-F5344CB8AC3E}">
        <p14:creationId xmlns:p14="http://schemas.microsoft.com/office/powerpoint/2010/main" val="358681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9DB1E-E9AF-FA45-B1E5-44E407915A0A}"/>
              </a:ext>
            </a:extLst>
          </p:cNvPr>
          <p:cNvSpPr>
            <a:spLocks noGrp="1"/>
          </p:cNvSpPr>
          <p:nvPr>
            <p:ph type="title"/>
          </p:nvPr>
        </p:nvSpPr>
        <p:spPr>
          <a:xfrm>
            <a:off x="720000" y="619200"/>
            <a:ext cx="10728322" cy="624384"/>
          </a:xfrm>
        </p:spPr>
        <p:txBody>
          <a:bodyPr/>
          <a:lstStyle/>
          <a:p>
            <a:pPr algn="ctr"/>
            <a:r>
              <a:rPr lang="en-US" dirty="0"/>
              <a:t>The Conception and Birth of the Prophet</a:t>
            </a:r>
          </a:p>
        </p:txBody>
      </p:sp>
      <p:sp>
        <p:nvSpPr>
          <p:cNvPr id="3" name="Content Placeholder 2">
            <a:extLst>
              <a:ext uri="{FF2B5EF4-FFF2-40B4-BE49-F238E27FC236}">
                <a16:creationId xmlns:a16="http://schemas.microsoft.com/office/drawing/2014/main" id="{2E5631AA-BC10-B942-86F2-4D0F08D931A2}"/>
              </a:ext>
            </a:extLst>
          </p:cNvPr>
          <p:cNvSpPr>
            <a:spLocks noGrp="1"/>
          </p:cNvSpPr>
          <p:nvPr>
            <p:ph idx="1"/>
          </p:nvPr>
        </p:nvSpPr>
        <p:spPr>
          <a:xfrm>
            <a:off x="720000" y="1243584"/>
            <a:ext cx="10728325" cy="4901184"/>
          </a:xfrm>
        </p:spPr>
        <p:txBody>
          <a:bodyPr/>
          <a:lstStyle/>
          <a:p>
            <a:r>
              <a:rPr lang="en-US" dirty="0"/>
              <a:t>Of the Prophet’s birth, Shaykh al-</a:t>
            </a:r>
            <a:r>
              <a:rPr lang="en-US" dirty="0" err="1"/>
              <a:t>Kulani</a:t>
            </a:r>
            <a:r>
              <a:rPr lang="en-US" dirty="0"/>
              <a:t> in al-</a:t>
            </a:r>
            <a:r>
              <a:rPr lang="en-US" dirty="0" err="1"/>
              <a:t>Kafi</a:t>
            </a:r>
            <a:r>
              <a:rPr lang="en-US" dirty="0"/>
              <a:t> writes:</a:t>
            </a:r>
          </a:p>
          <a:p>
            <a:pPr marL="0" indent="0" algn="ctr">
              <a:buNone/>
            </a:pPr>
            <a:r>
              <a:rPr lang="ar-AE" sz="2400" b="1" dirty="0"/>
              <a:t>ولد النبي صلى الله عليه وآله لاثنتي عشر ليلة مضت من شهر ربيع الأول في عام الفيل يوم الجمعة مع الزوال، وروي أيضا عند طلوع الفجر قبل أن يبعث بأربعين سنة.</a:t>
            </a:r>
            <a:br>
              <a:rPr lang="ar-AE" sz="2400" b="1" dirty="0"/>
            </a:br>
            <a:r>
              <a:rPr lang="ar-AE" sz="2400" b="1" dirty="0"/>
              <a:t>وحملت به أمه في أيام التشريق عند الجمرة الوسطى وكانت في منزل عبد الله</a:t>
            </a:r>
            <a:endParaRPr lang="en-US" sz="2400" b="1" dirty="0"/>
          </a:p>
          <a:p>
            <a:pPr marL="0" indent="0" algn="ctr">
              <a:buNone/>
            </a:pPr>
            <a:r>
              <a:rPr lang="en-CA" dirty="0"/>
              <a:t>“The Prophet was born on the 12th of </a:t>
            </a:r>
            <a:r>
              <a:rPr lang="en-CA" dirty="0" err="1"/>
              <a:t>Rabīʿ</a:t>
            </a:r>
            <a:r>
              <a:rPr lang="en-CA" dirty="0"/>
              <a:t> al-</a:t>
            </a:r>
            <a:r>
              <a:rPr lang="en-CA" dirty="0" err="1"/>
              <a:t>Awwal</a:t>
            </a:r>
            <a:r>
              <a:rPr lang="en-CA" dirty="0"/>
              <a:t>, in the Year of the Elephant, on a Friday, near the time of zenith—it has also been transmitted that it was at the time of dawn—before he was appointed as a prophet by 40 years. His mother conceived him during </a:t>
            </a:r>
            <a:r>
              <a:rPr lang="en-CA" dirty="0" err="1"/>
              <a:t>Ayyām</a:t>
            </a:r>
            <a:r>
              <a:rPr lang="en-CA" dirty="0"/>
              <a:t> </a:t>
            </a:r>
            <a:r>
              <a:rPr lang="en-CA" dirty="0" err="1"/>
              <a:t>al-Tashrīq</a:t>
            </a:r>
            <a:r>
              <a:rPr lang="en-CA" dirty="0"/>
              <a:t> near al-</a:t>
            </a:r>
            <a:r>
              <a:rPr lang="en-CA" dirty="0" err="1"/>
              <a:t>Jamarah</a:t>
            </a:r>
            <a:r>
              <a:rPr lang="en-CA" dirty="0"/>
              <a:t> </a:t>
            </a:r>
            <a:r>
              <a:rPr lang="en-CA" dirty="0" err="1"/>
              <a:t>al-Wusṭa</a:t>
            </a:r>
            <a:r>
              <a:rPr lang="en-CA" dirty="0"/>
              <a:t>̄ in the house (or tent) or </a:t>
            </a:r>
            <a:r>
              <a:rPr lang="en-CA" dirty="0" err="1"/>
              <a:t>ʿAbd</a:t>
            </a:r>
            <a:r>
              <a:rPr lang="en-CA" dirty="0"/>
              <a:t> </a:t>
            </a:r>
            <a:r>
              <a:rPr lang="en-CA" dirty="0" err="1"/>
              <a:t>Allāh</a:t>
            </a:r>
            <a:r>
              <a:rPr lang="en-CA" dirty="0"/>
              <a:t>…”</a:t>
            </a:r>
          </a:p>
          <a:p>
            <a:pPr marL="0" indent="0" algn="ctr">
              <a:buNone/>
            </a:pPr>
            <a:endParaRPr lang="en-CA" i="1" dirty="0"/>
          </a:p>
          <a:p>
            <a:pPr marL="0" indent="0">
              <a:buNone/>
            </a:pPr>
            <a:r>
              <a:rPr lang="en-CA" sz="1800" dirty="0"/>
              <a:t>Source: Al-</a:t>
            </a:r>
            <a:r>
              <a:rPr lang="en-CA" sz="1800" dirty="0" err="1"/>
              <a:t>Kafi</a:t>
            </a:r>
            <a:r>
              <a:rPr lang="en-CA" sz="1800" dirty="0"/>
              <a:t>, v. 1, p. 439</a:t>
            </a:r>
          </a:p>
          <a:p>
            <a:pPr marL="0" indent="0" algn="ctr">
              <a:buNone/>
            </a:pPr>
            <a:endParaRPr lang="en-CA" sz="2400" i="1" dirty="0"/>
          </a:p>
          <a:p>
            <a:pPr marL="0" indent="0" algn="ctr">
              <a:buNone/>
            </a:pPr>
            <a:endParaRPr lang="en-CA" sz="2400" dirty="0"/>
          </a:p>
          <a:p>
            <a:pPr marL="0" indent="0" algn="ctr">
              <a:buNone/>
            </a:pPr>
            <a:endParaRPr lang="en-CA" sz="2400" dirty="0"/>
          </a:p>
          <a:p>
            <a:pPr marL="0" indent="0" algn="ctr">
              <a:buNone/>
            </a:pPr>
            <a:endParaRPr lang="en-US" sz="2400" b="1" dirty="0"/>
          </a:p>
        </p:txBody>
      </p:sp>
    </p:spTree>
    <p:extLst>
      <p:ext uri="{BB962C8B-B14F-4D97-AF65-F5344CB8AC3E}">
        <p14:creationId xmlns:p14="http://schemas.microsoft.com/office/powerpoint/2010/main" val="161669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E9C7E-3A26-A94E-B070-3733E0389729}"/>
              </a:ext>
            </a:extLst>
          </p:cNvPr>
          <p:cNvSpPr>
            <a:spLocks noGrp="1"/>
          </p:cNvSpPr>
          <p:nvPr>
            <p:ph type="title"/>
          </p:nvPr>
        </p:nvSpPr>
        <p:spPr>
          <a:xfrm>
            <a:off x="720000" y="619200"/>
            <a:ext cx="10728322" cy="624384"/>
          </a:xfrm>
        </p:spPr>
        <p:txBody>
          <a:bodyPr/>
          <a:lstStyle/>
          <a:p>
            <a:pPr algn="ctr"/>
            <a:r>
              <a:rPr lang="en-US" dirty="0"/>
              <a:t>The Conception and Birth of the Prophet</a:t>
            </a:r>
          </a:p>
        </p:txBody>
      </p:sp>
      <p:sp>
        <p:nvSpPr>
          <p:cNvPr id="3" name="Content Placeholder 2">
            <a:extLst>
              <a:ext uri="{FF2B5EF4-FFF2-40B4-BE49-F238E27FC236}">
                <a16:creationId xmlns:a16="http://schemas.microsoft.com/office/drawing/2014/main" id="{6625C320-ECF6-BF46-AD04-DE766EBAA0B2}"/>
              </a:ext>
            </a:extLst>
          </p:cNvPr>
          <p:cNvSpPr>
            <a:spLocks noGrp="1"/>
          </p:cNvSpPr>
          <p:nvPr>
            <p:ph idx="1"/>
          </p:nvPr>
        </p:nvSpPr>
        <p:spPr>
          <a:xfrm>
            <a:off x="720000" y="1243584"/>
            <a:ext cx="10728325" cy="4525391"/>
          </a:xfrm>
        </p:spPr>
        <p:txBody>
          <a:bodyPr/>
          <a:lstStyle/>
          <a:p>
            <a:r>
              <a:rPr lang="en-CA" dirty="0"/>
              <a:t>Shaykh al-</a:t>
            </a:r>
            <a:r>
              <a:rPr lang="en-CA" dirty="0" err="1"/>
              <a:t>Mufid</a:t>
            </a:r>
            <a:r>
              <a:rPr lang="en-CA" dirty="0"/>
              <a:t> and Shaykh al-</a:t>
            </a:r>
            <a:r>
              <a:rPr lang="en-CA" dirty="0" err="1"/>
              <a:t>Tusi</a:t>
            </a:r>
            <a:r>
              <a:rPr lang="en-CA" dirty="0"/>
              <a:t> and most Shia scholars after them claim that he was born on the 17th of </a:t>
            </a:r>
            <a:r>
              <a:rPr lang="en-CA" dirty="0" err="1"/>
              <a:t>Rabīʿ</a:t>
            </a:r>
            <a:r>
              <a:rPr lang="en-CA" dirty="0"/>
              <a:t> al-</a:t>
            </a:r>
            <a:r>
              <a:rPr lang="en-CA" dirty="0" err="1"/>
              <a:t>Awwal</a:t>
            </a:r>
            <a:r>
              <a:rPr lang="en-CA" dirty="0"/>
              <a:t> based on 2 traditions.</a:t>
            </a:r>
          </a:p>
          <a:p>
            <a:r>
              <a:rPr lang="en-CA" dirty="0"/>
              <a:t>One is explicit and the second only recommends fasting on this date, without explicitly saying that it is recommended because of the Prophet’s birth. There is a good chance it is because 17th of </a:t>
            </a:r>
            <a:r>
              <a:rPr lang="en-CA" dirty="0" err="1"/>
              <a:t>Rabīʿ</a:t>
            </a:r>
            <a:r>
              <a:rPr lang="en-CA" dirty="0"/>
              <a:t> al- </a:t>
            </a:r>
            <a:r>
              <a:rPr lang="en-CA" dirty="0" err="1"/>
              <a:t>Awwal</a:t>
            </a:r>
            <a:r>
              <a:rPr lang="en-CA" dirty="0"/>
              <a:t> is the day of the </a:t>
            </a:r>
            <a:r>
              <a:rPr lang="en-CA" dirty="0" err="1"/>
              <a:t>Isrāʾ</a:t>
            </a:r>
            <a:r>
              <a:rPr lang="en-CA" dirty="0"/>
              <a:t> and </a:t>
            </a:r>
            <a:r>
              <a:rPr lang="en-CA" dirty="0" err="1"/>
              <a:t>Miʿrāj</a:t>
            </a:r>
            <a:r>
              <a:rPr lang="en-CA" dirty="0"/>
              <a:t> per one tradition </a:t>
            </a:r>
          </a:p>
          <a:p>
            <a:r>
              <a:rPr lang="en-CA" dirty="0"/>
              <a:t>al-</a:t>
            </a:r>
            <a:r>
              <a:rPr lang="en-CA" dirty="0" err="1"/>
              <a:t>Kulayni</a:t>
            </a:r>
            <a:r>
              <a:rPr lang="en-CA" dirty="0"/>
              <a:t>̄ </a:t>
            </a:r>
            <a:r>
              <a:rPr lang="en-CA" dirty="0" err="1"/>
              <a:t>al-Ṣadūq</a:t>
            </a:r>
            <a:r>
              <a:rPr lang="en-CA" dirty="0"/>
              <a:t> and those prior to them claim he was born on the 12th of </a:t>
            </a:r>
            <a:r>
              <a:rPr lang="en-CA" dirty="0" err="1"/>
              <a:t>Rabīʿ</a:t>
            </a:r>
            <a:r>
              <a:rPr lang="en-CA" dirty="0"/>
              <a:t> al-</a:t>
            </a:r>
            <a:r>
              <a:rPr lang="en-CA" dirty="0" err="1"/>
              <a:t>Awwal</a:t>
            </a:r>
            <a:r>
              <a:rPr lang="en-CA" dirty="0"/>
              <a:t> based on a tradition. </a:t>
            </a:r>
          </a:p>
          <a:p>
            <a:endParaRPr lang="en-CA" dirty="0"/>
          </a:p>
          <a:p>
            <a:endParaRPr lang="en-CA" dirty="0"/>
          </a:p>
          <a:p>
            <a:endParaRPr lang="en-US" dirty="0"/>
          </a:p>
        </p:txBody>
      </p:sp>
    </p:spTree>
    <p:extLst>
      <p:ext uri="{BB962C8B-B14F-4D97-AF65-F5344CB8AC3E}">
        <p14:creationId xmlns:p14="http://schemas.microsoft.com/office/powerpoint/2010/main" val="1413199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F8E99-AB96-464A-AFD3-D239F0580EE9}"/>
              </a:ext>
            </a:extLst>
          </p:cNvPr>
          <p:cNvSpPr>
            <a:spLocks noGrp="1"/>
          </p:cNvSpPr>
          <p:nvPr>
            <p:ph type="title"/>
          </p:nvPr>
        </p:nvSpPr>
        <p:spPr>
          <a:xfrm>
            <a:off x="720000" y="619200"/>
            <a:ext cx="10728322" cy="636576"/>
          </a:xfrm>
        </p:spPr>
        <p:txBody>
          <a:bodyPr/>
          <a:lstStyle/>
          <a:p>
            <a:pPr algn="ctr"/>
            <a:r>
              <a:rPr lang="en-US" dirty="0"/>
              <a:t>The Conception and Birth of the Prophet</a:t>
            </a:r>
          </a:p>
        </p:txBody>
      </p:sp>
      <p:sp>
        <p:nvSpPr>
          <p:cNvPr id="3" name="Content Placeholder 2">
            <a:extLst>
              <a:ext uri="{FF2B5EF4-FFF2-40B4-BE49-F238E27FC236}">
                <a16:creationId xmlns:a16="http://schemas.microsoft.com/office/drawing/2014/main" id="{9DA18807-DB9B-2F40-9768-627FCEDD8C6D}"/>
              </a:ext>
            </a:extLst>
          </p:cNvPr>
          <p:cNvSpPr>
            <a:spLocks noGrp="1"/>
          </p:cNvSpPr>
          <p:nvPr>
            <p:ph idx="1"/>
          </p:nvPr>
        </p:nvSpPr>
        <p:spPr>
          <a:xfrm>
            <a:off x="720000" y="1255776"/>
            <a:ext cx="10728325" cy="4513199"/>
          </a:xfrm>
        </p:spPr>
        <p:txBody>
          <a:bodyPr/>
          <a:lstStyle/>
          <a:p>
            <a:r>
              <a:rPr lang="en-US" sz="2400" dirty="0"/>
              <a:t>Allamah Majlisi writes:</a:t>
            </a:r>
          </a:p>
          <a:p>
            <a:pPr marL="0" indent="0" algn="ctr">
              <a:buNone/>
            </a:pPr>
            <a:r>
              <a:rPr lang="ar-AE" sz="2400" b="1" dirty="0"/>
              <a:t>علم أنه اتفقت الامامية إلا من شذ منهم على أن ولادته صلى الله عليه وآله في سابع عشر شهر ربيع الأول، وذهب أكثر المخالفين إلى أنها كانت في الثاني عشر منه، واختاره الكليني</a:t>
            </a:r>
            <a:endParaRPr lang="en-US" sz="2400" b="1" dirty="0"/>
          </a:p>
          <a:p>
            <a:pPr marL="0" indent="0" algn="ctr">
              <a:buNone/>
            </a:pPr>
            <a:r>
              <a:rPr lang="en-US" sz="2400" dirty="0"/>
              <a:t>“Know that the consensus among Twelver Shia scholars is that his birth (the Prophet) was on the 17</a:t>
            </a:r>
            <a:r>
              <a:rPr lang="en-US" sz="2400" baseline="30000" dirty="0"/>
              <a:t>th</a:t>
            </a:r>
            <a:r>
              <a:rPr lang="en-US" sz="2400" dirty="0"/>
              <a:t> of Rabi’ al-</a:t>
            </a:r>
            <a:r>
              <a:rPr lang="en-US" sz="2400" dirty="0" err="1"/>
              <a:t>Awwal</a:t>
            </a:r>
            <a:r>
              <a:rPr lang="en-US" sz="2400" dirty="0"/>
              <a:t>. The majority of non-Shias assert that he was born on the 12</a:t>
            </a:r>
            <a:r>
              <a:rPr lang="en-US" sz="2400" baseline="30000" dirty="0"/>
              <a:t>th</a:t>
            </a:r>
            <a:r>
              <a:rPr lang="en-US" sz="2400" dirty="0"/>
              <a:t> of the month and this is the view of al-</a:t>
            </a:r>
            <a:r>
              <a:rPr lang="en-US" sz="2400" dirty="0" err="1"/>
              <a:t>Kulayni</a:t>
            </a:r>
            <a:r>
              <a:rPr lang="en-US" sz="2400" dirty="0"/>
              <a:t>.”</a:t>
            </a:r>
          </a:p>
          <a:p>
            <a:pPr marL="0" indent="0" algn="ctr">
              <a:buNone/>
            </a:pPr>
            <a:endParaRPr lang="en-US" dirty="0"/>
          </a:p>
          <a:p>
            <a:pPr marL="0" indent="0" algn="ctr">
              <a:buNone/>
            </a:pPr>
            <a:endParaRPr lang="en-US" dirty="0"/>
          </a:p>
          <a:p>
            <a:pPr marL="0" indent="0">
              <a:buNone/>
            </a:pPr>
            <a:r>
              <a:rPr lang="en-US" sz="1800" dirty="0"/>
              <a:t>Source: Bihar al-Anwar, v. 15, p. 248</a:t>
            </a:r>
          </a:p>
        </p:txBody>
      </p:sp>
    </p:spTree>
    <p:extLst>
      <p:ext uri="{BB962C8B-B14F-4D97-AF65-F5344CB8AC3E}">
        <p14:creationId xmlns:p14="http://schemas.microsoft.com/office/powerpoint/2010/main" val="100378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0BBA6-86FB-9B49-B072-49AB62782585}"/>
              </a:ext>
            </a:extLst>
          </p:cNvPr>
          <p:cNvSpPr>
            <a:spLocks noGrp="1"/>
          </p:cNvSpPr>
          <p:nvPr>
            <p:ph type="title"/>
          </p:nvPr>
        </p:nvSpPr>
        <p:spPr>
          <a:xfrm>
            <a:off x="720000" y="619200"/>
            <a:ext cx="10728322" cy="660960"/>
          </a:xfrm>
        </p:spPr>
        <p:txBody>
          <a:bodyPr/>
          <a:lstStyle/>
          <a:p>
            <a:pPr algn="ctr"/>
            <a:r>
              <a:rPr lang="en-US" dirty="0"/>
              <a:t>The Conception and Birth of the Prophet </a:t>
            </a:r>
          </a:p>
        </p:txBody>
      </p:sp>
      <p:sp>
        <p:nvSpPr>
          <p:cNvPr id="3" name="Content Placeholder 2">
            <a:extLst>
              <a:ext uri="{FF2B5EF4-FFF2-40B4-BE49-F238E27FC236}">
                <a16:creationId xmlns:a16="http://schemas.microsoft.com/office/drawing/2014/main" id="{48E344B5-0354-4045-B970-15027DD493F0}"/>
              </a:ext>
            </a:extLst>
          </p:cNvPr>
          <p:cNvSpPr>
            <a:spLocks noGrp="1"/>
          </p:cNvSpPr>
          <p:nvPr>
            <p:ph idx="1"/>
          </p:nvPr>
        </p:nvSpPr>
        <p:spPr>
          <a:xfrm>
            <a:off x="720000" y="1280160"/>
            <a:ext cx="10728325" cy="4488815"/>
          </a:xfrm>
        </p:spPr>
        <p:txBody>
          <a:bodyPr/>
          <a:lstStyle/>
          <a:p>
            <a:r>
              <a:rPr lang="en-US" dirty="0"/>
              <a:t>Allamah Majlisi also states:</a:t>
            </a:r>
          </a:p>
          <a:p>
            <a:pPr marL="0" indent="0" algn="ctr">
              <a:buNone/>
            </a:pPr>
            <a:r>
              <a:rPr lang="ar-AE" sz="2400" b="1" dirty="0"/>
              <a:t>وقلنا: إن الذين أدركناهم من العلماء كان عملهم على أن ولادته المقدسة صلوات الله عليه وعلى الحافظين لأمره - أشرقت أنوارها يوم الجمعة السابع عشر من شهر ربيع الأول في عام الفيل عند طلوع فجره، وأن صومه يعدل عند الله جل جلاله صيام سنة.</a:t>
            </a:r>
            <a:endParaRPr lang="en-US" sz="2400" b="1" dirty="0"/>
          </a:p>
          <a:p>
            <a:pPr marL="0" indent="0" algn="ctr">
              <a:buNone/>
            </a:pPr>
            <a:r>
              <a:rPr lang="en-US" sz="2400" dirty="0"/>
              <a:t>“The scholars who we met based their actions on the fact that his luminous birth was on Friday, the 17</a:t>
            </a:r>
            <a:r>
              <a:rPr lang="en-US" sz="2400" baseline="30000" dirty="0"/>
              <a:t>th</a:t>
            </a:r>
            <a:r>
              <a:rPr lang="en-US" sz="2400" dirty="0"/>
              <a:t> of Rabi’ al-</a:t>
            </a:r>
            <a:r>
              <a:rPr lang="en-US" sz="2400" dirty="0" err="1"/>
              <a:t>Awwal</a:t>
            </a:r>
            <a:r>
              <a:rPr lang="en-US" sz="2400" dirty="0"/>
              <a:t> in the year of the elephant at dawn. And the reward of fasting on that day is equal to fasting an entire year.”</a:t>
            </a:r>
          </a:p>
          <a:p>
            <a:pPr marL="0" indent="0">
              <a:buNone/>
            </a:pPr>
            <a:r>
              <a:rPr lang="en-US" sz="1800" dirty="0"/>
              <a:t>Source: Bihar al-Anwar, v. 95, p. 358</a:t>
            </a:r>
          </a:p>
        </p:txBody>
      </p:sp>
    </p:spTree>
    <p:extLst>
      <p:ext uri="{BB962C8B-B14F-4D97-AF65-F5344CB8AC3E}">
        <p14:creationId xmlns:p14="http://schemas.microsoft.com/office/powerpoint/2010/main" val="72553649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706</TotalTime>
  <Words>1734</Words>
  <Application>Microsoft Macintosh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Sagona Book</vt:lpstr>
      <vt:lpstr>The Hand Extrablack</vt:lpstr>
      <vt:lpstr>BlobVTI</vt:lpstr>
      <vt:lpstr>The Life of Prophet Muhammad</vt:lpstr>
      <vt:lpstr>The Marriage of Abdullah and Aminah</vt:lpstr>
      <vt:lpstr>The Marriage of Abdullah and Aminah</vt:lpstr>
      <vt:lpstr>The Marriage of Abdullah and Aminah</vt:lpstr>
      <vt:lpstr>The Noble Status of Aminah</vt:lpstr>
      <vt:lpstr>The Conception and Birth of the Prophet</vt:lpstr>
      <vt:lpstr>The Conception and Birth of the Prophet</vt:lpstr>
      <vt:lpstr>The Conception and Birth of the Prophet</vt:lpstr>
      <vt:lpstr>The Conception and Birth of the Prophet </vt:lpstr>
      <vt:lpstr>The Conception and Birth of the Prophet </vt:lpstr>
      <vt:lpstr>The Conception and Birth of the Prophet </vt:lpstr>
      <vt:lpstr>The Conception and Birth of the Prophet</vt:lpstr>
      <vt:lpstr>The Conception and Birth of the Prophet </vt:lpstr>
      <vt:lpstr>The Death of Abdullah</vt:lpstr>
      <vt:lpstr>The Death of Abdullah</vt:lpstr>
      <vt:lpstr>The Conception and Birth of the Prophet </vt:lpstr>
      <vt:lpstr>The Conception and Birth of the Prophet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147</cp:revision>
  <dcterms:created xsi:type="dcterms:W3CDTF">2020-11-25T07:02:27Z</dcterms:created>
  <dcterms:modified xsi:type="dcterms:W3CDTF">2020-12-31T02:55:59Z</dcterms:modified>
</cp:coreProperties>
</file>