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20,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20,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20,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20,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20,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20,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20,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20,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20,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20,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20,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20,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B175-9CFB-D446-9691-D9CBCE122F7D}"/>
              </a:ext>
            </a:extLst>
          </p:cNvPr>
          <p:cNvSpPr>
            <a:spLocks noGrp="1"/>
          </p:cNvSpPr>
          <p:nvPr>
            <p:ph type="title"/>
          </p:nvPr>
        </p:nvSpPr>
        <p:spPr>
          <a:xfrm>
            <a:off x="720000" y="619200"/>
            <a:ext cx="10728322" cy="677165"/>
          </a:xfrm>
        </p:spPr>
        <p:txBody>
          <a:bodyPr/>
          <a:lstStyle/>
          <a:p>
            <a:pPr algn="ctr"/>
            <a:r>
              <a:rPr lang="en-US" dirty="0"/>
              <a:t>In the Custody of Abu Talib</a:t>
            </a:r>
          </a:p>
        </p:txBody>
      </p:sp>
      <p:sp>
        <p:nvSpPr>
          <p:cNvPr id="3" name="Content Placeholder 2">
            <a:extLst>
              <a:ext uri="{FF2B5EF4-FFF2-40B4-BE49-F238E27FC236}">
                <a16:creationId xmlns:a16="http://schemas.microsoft.com/office/drawing/2014/main" id="{A34558BB-5BD9-BC41-B743-F0AF452466D0}"/>
              </a:ext>
            </a:extLst>
          </p:cNvPr>
          <p:cNvSpPr>
            <a:spLocks noGrp="1"/>
          </p:cNvSpPr>
          <p:nvPr>
            <p:ph idx="1"/>
          </p:nvPr>
        </p:nvSpPr>
        <p:spPr>
          <a:xfrm>
            <a:off x="720000" y="1215342"/>
            <a:ext cx="10728325" cy="4553633"/>
          </a:xfrm>
        </p:spPr>
        <p:txBody>
          <a:bodyPr/>
          <a:lstStyle/>
          <a:p>
            <a:r>
              <a:rPr lang="en-CA" sz="2400" dirty="0"/>
              <a:t>He raised him as his own son, in fact, he favored him over his own </a:t>
            </a:r>
          </a:p>
          <a:p>
            <a:r>
              <a:rPr lang="en-US" sz="2400" dirty="0"/>
              <a:t>He took him to Syria when he was 12.</a:t>
            </a:r>
          </a:p>
          <a:p>
            <a:r>
              <a:rPr lang="en-CA" sz="2400" dirty="0"/>
              <a:t>Story of Bahira the monk in the words of Abu Talib:</a:t>
            </a:r>
          </a:p>
          <a:p>
            <a:endParaRPr lang="en-CA" dirty="0"/>
          </a:p>
          <a:p>
            <a:pPr marL="0" indent="0" algn="ctr">
              <a:buNone/>
            </a:pPr>
            <a:r>
              <a:rPr lang="en-CA" sz="2400" dirty="0"/>
              <a:t>“</a:t>
            </a:r>
            <a:r>
              <a:rPr lang="en-CA" sz="2400" i="1" dirty="0"/>
              <a:t>The caravan reached Bosra and stopped at a monastery there. The monk Bahira brought them food and ate with them. Bahira’s interest was peaked when he met </a:t>
            </a:r>
            <a:r>
              <a:rPr lang="en-CA" sz="2400" i="1" dirty="0" err="1"/>
              <a:t>Muḥammad</a:t>
            </a:r>
            <a:r>
              <a:rPr lang="en-CA" sz="2400" i="1" dirty="0"/>
              <a:t> …”</a:t>
            </a:r>
            <a:endParaRPr lang="en-CA" sz="2400" dirty="0"/>
          </a:p>
          <a:p>
            <a:pPr marL="0" indent="0" algn="ctr">
              <a:buNone/>
            </a:pPr>
            <a:endParaRPr lang="en-CA" dirty="0"/>
          </a:p>
          <a:p>
            <a:endParaRPr lang="en-US" dirty="0"/>
          </a:p>
        </p:txBody>
      </p:sp>
    </p:spTree>
    <p:extLst>
      <p:ext uri="{BB962C8B-B14F-4D97-AF65-F5344CB8AC3E}">
        <p14:creationId xmlns:p14="http://schemas.microsoft.com/office/powerpoint/2010/main" val="3193062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DB38-C315-DA49-89F5-0D8F93028D37}"/>
              </a:ext>
            </a:extLst>
          </p:cNvPr>
          <p:cNvSpPr>
            <a:spLocks noGrp="1"/>
          </p:cNvSpPr>
          <p:nvPr>
            <p:ph type="title"/>
          </p:nvPr>
        </p:nvSpPr>
        <p:spPr>
          <a:xfrm>
            <a:off x="720000" y="619200"/>
            <a:ext cx="10728322" cy="630866"/>
          </a:xfrm>
        </p:spPr>
        <p:txBody>
          <a:bodyPr/>
          <a:lstStyle/>
          <a:p>
            <a:pPr algn="ctr"/>
            <a:r>
              <a:rPr lang="en-US" dirty="0"/>
              <a:t>In the Custody of Abu Talib</a:t>
            </a:r>
          </a:p>
        </p:txBody>
      </p:sp>
      <p:sp>
        <p:nvSpPr>
          <p:cNvPr id="3" name="Content Placeholder 2">
            <a:extLst>
              <a:ext uri="{FF2B5EF4-FFF2-40B4-BE49-F238E27FC236}">
                <a16:creationId xmlns:a16="http://schemas.microsoft.com/office/drawing/2014/main" id="{3B06E34B-6B78-5A41-ACAC-B99667BC078C}"/>
              </a:ext>
            </a:extLst>
          </p:cNvPr>
          <p:cNvSpPr>
            <a:spLocks noGrp="1"/>
          </p:cNvSpPr>
          <p:nvPr>
            <p:ph idx="1"/>
          </p:nvPr>
        </p:nvSpPr>
        <p:spPr>
          <a:xfrm>
            <a:off x="720000" y="1250066"/>
            <a:ext cx="10728325" cy="4518909"/>
          </a:xfrm>
        </p:spPr>
        <p:txBody>
          <a:bodyPr/>
          <a:lstStyle/>
          <a:p>
            <a:pPr marL="0" indent="0" algn="ctr">
              <a:buNone/>
            </a:pPr>
            <a:endParaRPr lang="en-CA" i="1" dirty="0"/>
          </a:p>
          <a:p>
            <a:pPr marL="0" indent="0" algn="ctr">
              <a:buNone/>
            </a:pPr>
            <a:endParaRPr lang="en-CA" i="1" dirty="0"/>
          </a:p>
          <a:p>
            <a:pPr marL="0" indent="0" algn="ctr">
              <a:buNone/>
            </a:pPr>
            <a:r>
              <a:rPr lang="en-CA" sz="2400" dirty="0"/>
              <a:t>“He said, “Young boy, I shall ask you three questions for the sake of </a:t>
            </a:r>
            <a:r>
              <a:rPr lang="en-CA" sz="2400" dirty="0" err="1"/>
              <a:t>Lāt</a:t>
            </a:r>
            <a:r>
              <a:rPr lang="en-CA" sz="2400" dirty="0"/>
              <a:t> and </a:t>
            </a:r>
            <a:r>
              <a:rPr lang="en-CA" sz="2400" dirty="0" err="1"/>
              <a:t>ʿUzza</a:t>
            </a:r>
            <a:r>
              <a:rPr lang="en-CA" sz="2400" dirty="0"/>
              <a:t>̄.” </a:t>
            </a:r>
            <a:r>
              <a:rPr lang="en-CA" sz="2400" dirty="0" err="1"/>
              <a:t>Muḥammad</a:t>
            </a:r>
            <a:r>
              <a:rPr lang="en-CA" sz="2400" dirty="0"/>
              <a:t> grew angry and said, “Do not ask me for their sake, for I do not hate anything as much as I hate them. They are stone idols worshipped by my people.” Bahira said under his breath, “That is one characteristic.” </a:t>
            </a:r>
          </a:p>
          <a:p>
            <a:pPr marL="0" indent="0" algn="ctr">
              <a:buNone/>
            </a:pPr>
            <a:endParaRPr lang="en-US" dirty="0"/>
          </a:p>
        </p:txBody>
      </p:sp>
    </p:spTree>
    <p:extLst>
      <p:ext uri="{BB962C8B-B14F-4D97-AF65-F5344CB8AC3E}">
        <p14:creationId xmlns:p14="http://schemas.microsoft.com/office/powerpoint/2010/main" val="1435898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FF7AA-2708-F04F-84C0-19B711593C8D}"/>
              </a:ext>
            </a:extLst>
          </p:cNvPr>
          <p:cNvSpPr>
            <a:spLocks noGrp="1"/>
          </p:cNvSpPr>
          <p:nvPr>
            <p:ph type="title"/>
          </p:nvPr>
        </p:nvSpPr>
        <p:spPr>
          <a:xfrm>
            <a:off x="720000" y="619200"/>
            <a:ext cx="10728322" cy="642441"/>
          </a:xfrm>
        </p:spPr>
        <p:txBody>
          <a:bodyPr/>
          <a:lstStyle/>
          <a:p>
            <a:pPr algn="ctr"/>
            <a:r>
              <a:rPr lang="en-US" dirty="0"/>
              <a:t>In the Custody of Abu Talib</a:t>
            </a:r>
          </a:p>
        </p:txBody>
      </p:sp>
      <p:sp>
        <p:nvSpPr>
          <p:cNvPr id="3" name="Content Placeholder 2">
            <a:extLst>
              <a:ext uri="{FF2B5EF4-FFF2-40B4-BE49-F238E27FC236}">
                <a16:creationId xmlns:a16="http://schemas.microsoft.com/office/drawing/2014/main" id="{6232189C-4B40-374B-A650-CC37B4022ECF}"/>
              </a:ext>
            </a:extLst>
          </p:cNvPr>
          <p:cNvSpPr>
            <a:spLocks noGrp="1"/>
          </p:cNvSpPr>
          <p:nvPr>
            <p:ph idx="1"/>
          </p:nvPr>
        </p:nvSpPr>
        <p:spPr>
          <a:xfrm>
            <a:off x="720000" y="1261642"/>
            <a:ext cx="10728325" cy="4507334"/>
          </a:xfrm>
        </p:spPr>
        <p:txBody>
          <a:bodyPr/>
          <a:lstStyle/>
          <a:p>
            <a:pPr marL="0" indent="0" algn="ctr">
              <a:buNone/>
            </a:pPr>
            <a:endParaRPr lang="en-CA" i="1" dirty="0"/>
          </a:p>
          <a:p>
            <a:pPr marL="0" indent="0" algn="ctr">
              <a:buNone/>
            </a:pPr>
            <a:r>
              <a:rPr lang="en-CA" sz="2400" dirty="0"/>
              <a:t>“Then he said, “Then for the sake of God, answer me.” </a:t>
            </a:r>
            <a:r>
              <a:rPr lang="en-CA" sz="2400" dirty="0" err="1"/>
              <a:t>Muḥammad</a:t>
            </a:r>
            <a:r>
              <a:rPr lang="en-CA" sz="2400" dirty="0"/>
              <a:t> said, “Ask what you like, for you have now asked me for the sake of my God and yours, whom nothing matches.” After a few more questions, </a:t>
            </a:r>
            <a:r>
              <a:rPr lang="en-CA" sz="2400" dirty="0" err="1"/>
              <a:t>Baḥīra</a:t>
            </a:r>
            <a:r>
              <a:rPr lang="en-CA" sz="2400" dirty="0"/>
              <a:t>̄ falls upon him kissing him and saying, “You are the answer to Abraham’s prayer, and the fulfillment of the prophecy of Jesus; you are one purified of the filth of the Age of Ignorance.” </a:t>
            </a:r>
          </a:p>
          <a:p>
            <a:pPr marL="0" indent="0" algn="ctr">
              <a:buNone/>
            </a:pPr>
            <a:endParaRPr lang="en-US" dirty="0"/>
          </a:p>
        </p:txBody>
      </p:sp>
    </p:spTree>
    <p:extLst>
      <p:ext uri="{BB962C8B-B14F-4D97-AF65-F5344CB8AC3E}">
        <p14:creationId xmlns:p14="http://schemas.microsoft.com/office/powerpoint/2010/main" val="238322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017C-BC25-3F47-BBF6-63EA289EE1AE}"/>
              </a:ext>
            </a:extLst>
          </p:cNvPr>
          <p:cNvSpPr>
            <a:spLocks noGrp="1"/>
          </p:cNvSpPr>
          <p:nvPr>
            <p:ph type="title"/>
          </p:nvPr>
        </p:nvSpPr>
        <p:spPr>
          <a:xfrm>
            <a:off x="720000" y="619200"/>
            <a:ext cx="10728322" cy="665590"/>
          </a:xfrm>
        </p:spPr>
        <p:txBody>
          <a:bodyPr/>
          <a:lstStyle/>
          <a:p>
            <a:pPr algn="ctr"/>
            <a:r>
              <a:rPr lang="en-US" dirty="0"/>
              <a:t>In the Custody of Abu Talib</a:t>
            </a:r>
          </a:p>
        </p:txBody>
      </p:sp>
      <p:sp>
        <p:nvSpPr>
          <p:cNvPr id="3" name="Content Placeholder 2">
            <a:extLst>
              <a:ext uri="{FF2B5EF4-FFF2-40B4-BE49-F238E27FC236}">
                <a16:creationId xmlns:a16="http://schemas.microsoft.com/office/drawing/2014/main" id="{B3E86009-FBDD-1049-9BE3-0B0F716E0095}"/>
              </a:ext>
            </a:extLst>
          </p:cNvPr>
          <p:cNvSpPr>
            <a:spLocks noGrp="1"/>
          </p:cNvSpPr>
          <p:nvPr>
            <p:ph idx="1"/>
          </p:nvPr>
        </p:nvSpPr>
        <p:spPr>
          <a:xfrm>
            <a:off x="720000" y="1284790"/>
            <a:ext cx="10728325" cy="4484185"/>
          </a:xfrm>
        </p:spPr>
        <p:txBody>
          <a:bodyPr/>
          <a:lstStyle/>
          <a:p>
            <a:pPr marL="0" indent="0" algn="ctr">
              <a:buNone/>
            </a:pPr>
            <a:endParaRPr lang="en-CA" i="1" dirty="0"/>
          </a:p>
          <a:p>
            <a:pPr marL="0" indent="0" algn="ctr">
              <a:buNone/>
            </a:pPr>
            <a:r>
              <a:rPr lang="en-CA" sz="2400" dirty="0"/>
              <a:t>“Then he turned to me and asked, “Who is this boy to you, for I see that you do not let him leave your side.” I said, “He is my son.” </a:t>
            </a:r>
            <a:r>
              <a:rPr lang="en-CA" sz="2400" dirty="0" err="1"/>
              <a:t>Baḥīra</a:t>
            </a:r>
            <a:r>
              <a:rPr lang="en-CA" sz="2400" dirty="0"/>
              <a:t>̄ said, “He is not your son. It is not possible that his actually father or mother still be alive.” So I clarified, “He is my nephew. His father died when his mother was pregnant with him. And his mother died when he was six years old.” </a:t>
            </a:r>
          </a:p>
          <a:p>
            <a:pPr marL="0" indent="0" algn="ctr">
              <a:buNone/>
            </a:pPr>
            <a:endParaRPr lang="en-US" dirty="0"/>
          </a:p>
        </p:txBody>
      </p:sp>
    </p:spTree>
    <p:extLst>
      <p:ext uri="{BB962C8B-B14F-4D97-AF65-F5344CB8AC3E}">
        <p14:creationId xmlns:p14="http://schemas.microsoft.com/office/powerpoint/2010/main" val="388507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96F2-5D29-1F4D-B527-DED8A7FDAAF2}"/>
              </a:ext>
            </a:extLst>
          </p:cNvPr>
          <p:cNvSpPr>
            <a:spLocks noGrp="1"/>
          </p:cNvSpPr>
          <p:nvPr>
            <p:ph type="title"/>
          </p:nvPr>
        </p:nvSpPr>
        <p:spPr>
          <a:xfrm>
            <a:off x="720000" y="619200"/>
            <a:ext cx="10728322" cy="781337"/>
          </a:xfrm>
        </p:spPr>
        <p:txBody>
          <a:bodyPr/>
          <a:lstStyle/>
          <a:p>
            <a:pPr algn="ctr"/>
            <a:r>
              <a:rPr lang="en-US" dirty="0"/>
              <a:t>In the Custody of Abu Talib</a:t>
            </a:r>
          </a:p>
        </p:txBody>
      </p:sp>
      <p:sp>
        <p:nvSpPr>
          <p:cNvPr id="3" name="Content Placeholder 2">
            <a:extLst>
              <a:ext uri="{FF2B5EF4-FFF2-40B4-BE49-F238E27FC236}">
                <a16:creationId xmlns:a16="http://schemas.microsoft.com/office/drawing/2014/main" id="{ACB6545E-BF84-694A-9DE9-7D942BF5EA89}"/>
              </a:ext>
            </a:extLst>
          </p:cNvPr>
          <p:cNvSpPr>
            <a:spLocks noGrp="1"/>
          </p:cNvSpPr>
          <p:nvPr>
            <p:ph idx="1"/>
          </p:nvPr>
        </p:nvSpPr>
        <p:spPr>
          <a:xfrm>
            <a:off x="720000" y="1400538"/>
            <a:ext cx="10728325" cy="4368438"/>
          </a:xfrm>
        </p:spPr>
        <p:txBody>
          <a:bodyPr/>
          <a:lstStyle/>
          <a:p>
            <a:pPr marL="0" indent="0" algn="ctr">
              <a:buNone/>
            </a:pPr>
            <a:endParaRPr lang="en-CA" i="1" dirty="0"/>
          </a:p>
          <a:p>
            <a:pPr marL="0" indent="0" algn="ctr">
              <a:buNone/>
            </a:pPr>
            <a:r>
              <a:rPr lang="en-CA" sz="2400" dirty="0"/>
              <a:t>“</a:t>
            </a:r>
            <a:r>
              <a:rPr lang="en-CA" sz="2400" dirty="0" err="1"/>
              <a:t>Baḥīra</a:t>
            </a:r>
            <a:r>
              <a:rPr lang="en-CA" sz="2400" dirty="0"/>
              <a:t>̄ said, “Now you have spoken the truth. I advise that you return him to your city. For if people see him and notice in him what I have noticed, they will do him harm, especially the Jews.” I said, “Never, God would not let harm befall him.” </a:t>
            </a:r>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617570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CCB8-7814-C143-8A57-970C4B5070D3}"/>
              </a:ext>
            </a:extLst>
          </p:cNvPr>
          <p:cNvSpPr>
            <a:spLocks noGrp="1"/>
          </p:cNvSpPr>
          <p:nvPr>
            <p:ph type="title"/>
          </p:nvPr>
        </p:nvSpPr>
        <p:spPr>
          <a:xfrm>
            <a:off x="720000" y="619200"/>
            <a:ext cx="10728322" cy="596142"/>
          </a:xfrm>
        </p:spPr>
        <p:txBody>
          <a:bodyPr/>
          <a:lstStyle/>
          <a:p>
            <a:pPr algn="ctr"/>
            <a:r>
              <a:rPr lang="en-US" dirty="0"/>
              <a:t>Aminah’s Death</a:t>
            </a:r>
          </a:p>
        </p:txBody>
      </p:sp>
      <p:sp>
        <p:nvSpPr>
          <p:cNvPr id="3" name="Content Placeholder 2">
            <a:extLst>
              <a:ext uri="{FF2B5EF4-FFF2-40B4-BE49-F238E27FC236}">
                <a16:creationId xmlns:a16="http://schemas.microsoft.com/office/drawing/2014/main" id="{0713E799-E5D2-4743-8C30-618B1A3E31A9}"/>
              </a:ext>
            </a:extLst>
          </p:cNvPr>
          <p:cNvSpPr>
            <a:spLocks noGrp="1"/>
          </p:cNvSpPr>
          <p:nvPr>
            <p:ph idx="1"/>
          </p:nvPr>
        </p:nvSpPr>
        <p:spPr>
          <a:xfrm>
            <a:off x="720000" y="1215342"/>
            <a:ext cx="10728325" cy="4553633"/>
          </a:xfrm>
        </p:spPr>
        <p:txBody>
          <a:bodyPr/>
          <a:lstStyle/>
          <a:p>
            <a:r>
              <a:rPr lang="en-US" sz="2800" dirty="0"/>
              <a:t>Ibn </a:t>
            </a:r>
            <a:r>
              <a:rPr lang="en-US" sz="2800" dirty="0" err="1"/>
              <a:t>Ishaq</a:t>
            </a:r>
            <a:r>
              <a:rPr lang="en-US" sz="2800" dirty="0"/>
              <a:t> reports that </a:t>
            </a:r>
            <a:r>
              <a:rPr lang="en-CA" sz="2800" dirty="0"/>
              <a:t>when the Prophet was 6, his mother took him to Medina to visit his father’s mother’s family, the Banī </a:t>
            </a:r>
            <a:r>
              <a:rPr lang="en-CA" sz="2800" dirty="0" err="1"/>
              <a:t>al-Najjār</a:t>
            </a:r>
            <a:r>
              <a:rPr lang="en-CA" sz="2800" dirty="0"/>
              <a:t>. On their return, she dies in </a:t>
            </a:r>
            <a:r>
              <a:rPr lang="en-CA" sz="2800" dirty="0" err="1"/>
              <a:t>al-Abwāʾ</a:t>
            </a:r>
            <a:r>
              <a:rPr lang="en-CA" sz="2800" dirty="0"/>
              <a:t> between Mecca and Medina. </a:t>
            </a:r>
          </a:p>
          <a:p>
            <a:r>
              <a:rPr lang="en-CA" sz="2800" dirty="0"/>
              <a:t>Her slave, Umm Ayman, brings him back to Makkah to his grandfather </a:t>
            </a:r>
          </a:p>
          <a:p>
            <a:r>
              <a:rPr lang="en-CA" sz="2800" dirty="0"/>
              <a:t>Thus, at the tender age of 6, the Prophet is left without a mother or father.</a:t>
            </a:r>
          </a:p>
          <a:p>
            <a:endParaRPr lang="en-CA" dirty="0"/>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3226147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44C2F-C253-2D4D-AB4D-CF41D58F71FF}"/>
              </a:ext>
            </a:extLst>
          </p:cNvPr>
          <p:cNvSpPr>
            <a:spLocks noGrp="1"/>
          </p:cNvSpPr>
          <p:nvPr>
            <p:ph type="title"/>
          </p:nvPr>
        </p:nvSpPr>
        <p:spPr>
          <a:xfrm>
            <a:off x="720000" y="619200"/>
            <a:ext cx="10728322" cy="700314"/>
          </a:xfrm>
        </p:spPr>
        <p:txBody>
          <a:bodyPr/>
          <a:lstStyle/>
          <a:p>
            <a:pPr algn="ctr"/>
            <a:r>
              <a:rPr lang="en-US" dirty="0"/>
              <a:t>The Status of Aminah</a:t>
            </a:r>
          </a:p>
        </p:txBody>
      </p:sp>
      <p:sp>
        <p:nvSpPr>
          <p:cNvPr id="3" name="Content Placeholder 2">
            <a:extLst>
              <a:ext uri="{FF2B5EF4-FFF2-40B4-BE49-F238E27FC236}">
                <a16:creationId xmlns:a16="http://schemas.microsoft.com/office/drawing/2014/main" id="{3C18DF65-C5FD-454D-BBF5-F7C725CDC9EF}"/>
              </a:ext>
            </a:extLst>
          </p:cNvPr>
          <p:cNvSpPr>
            <a:spLocks noGrp="1"/>
          </p:cNvSpPr>
          <p:nvPr>
            <p:ph idx="1"/>
          </p:nvPr>
        </p:nvSpPr>
        <p:spPr>
          <a:xfrm>
            <a:off x="720000" y="1319514"/>
            <a:ext cx="10728325" cy="4919286"/>
          </a:xfrm>
        </p:spPr>
        <p:txBody>
          <a:bodyPr/>
          <a:lstStyle/>
          <a:p>
            <a:r>
              <a:rPr lang="en-US" sz="2400" dirty="0"/>
              <a:t>In the Sunni tradition, the dominant view is that she died as a disbeliever.</a:t>
            </a:r>
          </a:p>
          <a:p>
            <a:pPr marL="0" indent="0" algn="ctr">
              <a:buNone/>
            </a:pPr>
            <a:r>
              <a:rPr lang="ar-AE" sz="2400" b="1" dirty="0"/>
              <a:t>عَنْ أَبِي هُرَيْرَةَ، قَالَ زَارَ النَّبِيُّ ـ صلى الله عليه وسلم ـ قَبْرَ أُمِّهِ فَبَكَى وَأَبْكَى مَنْ حَوْلَهُ فَقَالَ ‏ "‏ اسْتَأْذَنْتُ رَبِّي فِي أَنْ أَسْتَغْفِرَ لَهَا فَلَمْ يَأْذَنْ لِي وَاسْتَأْذَنْتُ رَبِّي فِي أَنْ أَزُورَ قَبْرَهَا فَأَذِنَ لِي فَزُورُوا الْقُبُورَ فَإِنَّهَا تُذَكِّرُكُمُ الْمَوْتَ ‏"‏ ‏.‏</a:t>
            </a:r>
            <a:endParaRPr lang="en-US" sz="2400" b="1" dirty="0"/>
          </a:p>
          <a:p>
            <a:pPr algn="ctr"/>
            <a:r>
              <a:rPr lang="en-CA" dirty="0"/>
              <a:t>It was narrated that Abu Hurairah said: ”The Prophet visited the grave of his mother and wept, causing the people around him to weep. Then he said: ‘I asked my Lord for permission to seek forgiveness for her, but He did not give me permission. Then I asked my Lord for permission to visit her grave and He gave me permission. So visit the graves, for they will remind you of death.’”</a:t>
            </a:r>
          </a:p>
          <a:p>
            <a:pPr marL="0" indent="0" algn="ctr">
              <a:buNone/>
            </a:pPr>
            <a:endParaRPr lang="en-US" dirty="0"/>
          </a:p>
          <a:p>
            <a:pPr marL="0" indent="0">
              <a:buNone/>
            </a:pPr>
            <a:r>
              <a:rPr lang="en-US" sz="1800" dirty="0"/>
              <a:t>Source: Sahih Muslim</a:t>
            </a:r>
          </a:p>
        </p:txBody>
      </p:sp>
    </p:spTree>
    <p:extLst>
      <p:ext uri="{BB962C8B-B14F-4D97-AF65-F5344CB8AC3E}">
        <p14:creationId xmlns:p14="http://schemas.microsoft.com/office/powerpoint/2010/main" val="267157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4138-BF3E-3B4C-B5EC-8B1FC9CF62CD}"/>
              </a:ext>
            </a:extLst>
          </p:cNvPr>
          <p:cNvSpPr>
            <a:spLocks noGrp="1"/>
          </p:cNvSpPr>
          <p:nvPr>
            <p:ph type="title"/>
          </p:nvPr>
        </p:nvSpPr>
        <p:spPr>
          <a:xfrm>
            <a:off x="720000" y="619200"/>
            <a:ext cx="10728322" cy="642441"/>
          </a:xfrm>
        </p:spPr>
        <p:txBody>
          <a:bodyPr/>
          <a:lstStyle/>
          <a:p>
            <a:pPr algn="ctr"/>
            <a:r>
              <a:rPr lang="en-US" dirty="0"/>
              <a:t>The Status of Aminah</a:t>
            </a:r>
          </a:p>
        </p:txBody>
      </p:sp>
      <p:sp>
        <p:nvSpPr>
          <p:cNvPr id="3" name="Content Placeholder 2">
            <a:extLst>
              <a:ext uri="{FF2B5EF4-FFF2-40B4-BE49-F238E27FC236}">
                <a16:creationId xmlns:a16="http://schemas.microsoft.com/office/drawing/2014/main" id="{76940B1F-9C55-E24C-B677-B1C84399747F}"/>
              </a:ext>
            </a:extLst>
          </p:cNvPr>
          <p:cNvSpPr>
            <a:spLocks noGrp="1"/>
          </p:cNvSpPr>
          <p:nvPr>
            <p:ph idx="1"/>
          </p:nvPr>
        </p:nvSpPr>
        <p:spPr>
          <a:xfrm>
            <a:off x="720000" y="1261642"/>
            <a:ext cx="10728325" cy="4507334"/>
          </a:xfrm>
        </p:spPr>
        <p:txBody>
          <a:bodyPr>
            <a:normAutofit/>
          </a:bodyPr>
          <a:lstStyle/>
          <a:p>
            <a:pPr marL="0" indent="0" algn="ctr">
              <a:buNone/>
            </a:pPr>
            <a:r>
              <a:rPr lang="ar-AE" sz="2400" b="1" dirty="0"/>
              <a:t>عَنْ أَبِي هُرَيْرَةَ، قَالَ قَالَ رَسُولُ اللَّهِ صلى الله عليه وسلم ‏ "‏ بَيْنَمَا كَلْبٌ يُطِيفُ بِرَكِيَّةٍ قَدْ كَادَ يَقْتُلُهُ الْعَطَشُ إِذْ رَأَتْهُ بَغِيٌّ مِنْ بَغَايَا بَنِي إِسْرَائِيلَ فَنَزَعَتْ مُوقَهَا فَاسْتَقَتْ لَهُ بِهِ فَسَقَتْهُ إِيَّاهُ فَغُفِرَ لَهَا بِهِ</a:t>
            </a:r>
            <a:endParaRPr lang="en-US" sz="2400" b="1" dirty="0"/>
          </a:p>
          <a:p>
            <a:pPr marL="0" indent="0" algn="ctr">
              <a:buNone/>
            </a:pPr>
            <a:r>
              <a:rPr lang="en-CA" dirty="0"/>
              <a:t>“There was a dog moving around a well whom thirst would have killed. Suddenly a prostitute from the prostitutes of Bani </a:t>
            </a:r>
            <a:r>
              <a:rPr lang="en-CA" dirty="0" err="1"/>
              <a:t>Isra'il</a:t>
            </a:r>
            <a:r>
              <a:rPr lang="en-CA" dirty="0"/>
              <a:t> happened to see it and she drew water in her shoe and made it drink, and she was pardoned because of this.</a:t>
            </a:r>
            <a:r>
              <a:rPr lang="ar-AE" sz="2400" b="1" dirty="0"/>
              <a:t> </a:t>
            </a:r>
            <a:r>
              <a:rPr lang="en-US" sz="2400" dirty="0"/>
              <a:t>”</a:t>
            </a:r>
          </a:p>
          <a:p>
            <a:r>
              <a:rPr lang="en-US" sz="2400" dirty="0"/>
              <a:t>God forgave a prostitute for quenching the thirst of a dog, but He can’t forgive Aminah, the woman who fed the Messenger of God!</a:t>
            </a:r>
          </a:p>
          <a:p>
            <a:endParaRPr lang="en-US" sz="2400" dirty="0"/>
          </a:p>
          <a:p>
            <a:r>
              <a:rPr lang="en-US" sz="1800" dirty="0"/>
              <a:t>Source: Sahih Muslim</a:t>
            </a:r>
          </a:p>
        </p:txBody>
      </p:sp>
    </p:spTree>
    <p:extLst>
      <p:ext uri="{BB962C8B-B14F-4D97-AF65-F5344CB8AC3E}">
        <p14:creationId xmlns:p14="http://schemas.microsoft.com/office/powerpoint/2010/main" val="141023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BF1F6-1009-9F4A-8327-2DCF31687D05}"/>
              </a:ext>
            </a:extLst>
          </p:cNvPr>
          <p:cNvSpPr>
            <a:spLocks noGrp="1"/>
          </p:cNvSpPr>
          <p:nvPr>
            <p:ph type="title"/>
          </p:nvPr>
        </p:nvSpPr>
        <p:spPr>
          <a:xfrm>
            <a:off x="720000" y="619200"/>
            <a:ext cx="10728322" cy="654015"/>
          </a:xfrm>
        </p:spPr>
        <p:txBody>
          <a:bodyPr/>
          <a:lstStyle/>
          <a:p>
            <a:pPr algn="ctr"/>
            <a:r>
              <a:rPr lang="en-US" dirty="0"/>
              <a:t>The Status of Aminah in the Shia Tradition</a:t>
            </a:r>
          </a:p>
        </p:txBody>
      </p:sp>
      <p:sp>
        <p:nvSpPr>
          <p:cNvPr id="3" name="Content Placeholder 2">
            <a:extLst>
              <a:ext uri="{FF2B5EF4-FFF2-40B4-BE49-F238E27FC236}">
                <a16:creationId xmlns:a16="http://schemas.microsoft.com/office/drawing/2014/main" id="{61FADDFA-0E6C-9547-AB12-6C940452FC0C}"/>
              </a:ext>
            </a:extLst>
          </p:cNvPr>
          <p:cNvSpPr>
            <a:spLocks noGrp="1"/>
          </p:cNvSpPr>
          <p:nvPr>
            <p:ph idx="1"/>
          </p:nvPr>
        </p:nvSpPr>
        <p:spPr>
          <a:xfrm>
            <a:off x="720000" y="1180618"/>
            <a:ext cx="10728325" cy="4588357"/>
          </a:xfrm>
        </p:spPr>
        <p:txBody>
          <a:bodyPr/>
          <a:lstStyle/>
          <a:p>
            <a:r>
              <a:rPr lang="en-US" dirty="0"/>
              <a:t>All Shia jurists in their Hajj manuals designate the visitation (</a:t>
            </a:r>
            <a:r>
              <a:rPr lang="en-US" dirty="0" err="1"/>
              <a:t>ziyarah</a:t>
            </a:r>
            <a:r>
              <a:rPr lang="en-US" dirty="0"/>
              <a:t>) of Aminah as one of the recommended acts of worship. </a:t>
            </a:r>
          </a:p>
          <a:p>
            <a:pPr algn="ctr" rtl="1"/>
            <a:r>
              <a:rPr lang="ar-SA" sz="2400" b="1" dirty="0"/>
              <a:t>لسَّلامُ عليكِ أيتُهَا الطّاهِرَةُ المطهرة، السَّلامُ عَلَيْكِ يَا مَنْ خَصَّهَا اللهُ بأعلى الشَّرَفِ، السَّلامُ عَلَيْكِ يَا مَنْ سَطَعَ من جَبينِها نُورُ سيِّدِ الأنبياءِ فأضاءَتْ بِهِ الأرضُ والسَّماءِ، السَّلامُ عَلَيْكِ يا مَنْ نَزَلَتْ لأجلِها المَلائِكَةُ وضُرَبَتْ لـهَا حُجُبُ الجَنَّةِ، السَّلامُ عَلَيْكِ يا مَنْ نزَلتْ لِخِدمَتِها الحُورُ العينُ </a:t>
            </a:r>
            <a:r>
              <a:rPr lang="ar-SA" sz="2400" b="1" dirty="0" err="1"/>
              <a:t>وسَقَينَهَا</a:t>
            </a:r>
            <a:r>
              <a:rPr lang="ar-SA" sz="2400" b="1" dirty="0"/>
              <a:t> من شَرَابِ الجَنَّةِ وَبَشِّرنَهَا بولادَةِ خيرِ الأنبيَاءِ، السَّلامُ عَلَيْكِ يا أمَ رسولِ الله، السَّلامُ عَلَيْكِ يَا أمّ حبيبِ الله، فهنيئاً لكِ بِمَا آتَاكِ اللهُ من فضلٍ، والسلام عَلَيْكِ وعلى رسولِ الله (ص) ورَحمةُ الله وبَرَكاتُهُ.</a:t>
            </a:r>
          </a:p>
          <a:p>
            <a:br>
              <a:rPr lang="ar-SA" dirty="0"/>
            </a:br>
            <a:endParaRPr lang="en-US" dirty="0"/>
          </a:p>
        </p:txBody>
      </p:sp>
    </p:spTree>
    <p:extLst>
      <p:ext uri="{BB962C8B-B14F-4D97-AF65-F5344CB8AC3E}">
        <p14:creationId xmlns:p14="http://schemas.microsoft.com/office/powerpoint/2010/main" val="337836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AA2F-AB01-1A44-B1F7-0E7F525F116D}"/>
              </a:ext>
            </a:extLst>
          </p:cNvPr>
          <p:cNvSpPr>
            <a:spLocks noGrp="1"/>
          </p:cNvSpPr>
          <p:nvPr>
            <p:ph type="title"/>
          </p:nvPr>
        </p:nvSpPr>
        <p:spPr>
          <a:xfrm>
            <a:off x="720000" y="619200"/>
            <a:ext cx="10728322" cy="735038"/>
          </a:xfrm>
        </p:spPr>
        <p:txBody>
          <a:bodyPr/>
          <a:lstStyle/>
          <a:p>
            <a:pPr algn="ctr"/>
            <a:r>
              <a:rPr lang="en-US" dirty="0"/>
              <a:t>Under the Care of Abdul </a:t>
            </a:r>
            <a:r>
              <a:rPr lang="en-US" dirty="0" err="1"/>
              <a:t>Muttalib</a:t>
            </a:r>
            <a:endParaRPr lang="en-US" dirty="0"/>
          </a:p>
        </p:txBody>
      </p:sp>
      <p:sp>
        <p:nvSpPr>
          <p:cNvPr id="3" name="Content Placeholder 2">
            <a:extLst>
              <a:ext uri="{FF2B5EF4-FFF2-40B4-BE49-F238E27FC236}">
                <a16:creationId xmlns:a16="http://schemas.microsoft.com/office/drawing/2014/main" id="{27F74373-B092-4844-BBA4-BE863A87C9DE}"/>
              </a:ext>
            </a:extLst>
          </p:cNvPr>
          <p:cNvSpPr>
            <a:spLocks noGrp="1"/>
          </p:cNvSpPr>
          <p:nvPr>
            <p:ph idx="1"/>
          </p:nvPr>
        </p:nvSpPr>
        <p:spPr>
          <a:xfrm>
            <a:off x="720000" y="1354238"/>
            <a:ext cx="10728325" cy="4414737"/>
          </a:xfrm>
        </p:spPr>
        <p:txBody>
          <a:bodyPr/>
          <a:lstStyle/>
          <a:p>
            <a:r>
              <a:rPr lang="en-US" dirty="0"/>
              <a:t>In al-</a:t>
            </a:r>
            <a:r>
              <a:rPr lang="en-US" dirty="0" err="1"/>
              <a:t>Kafi</a:t>
            </a:r>
            <a:r>
              <a:rPr lang="en-US" dirty="0"/>
              <a:t>, there is a tradition from Imam al-Sadiq where he sheds light on the immense love and respect Abdul </a:t>
            </a:r>
            <a:r>
              <a:rPr lang="en-US" dirty="0" err="1"/>
              <a:t>Muttalib</a:t>
            </a:r>
            <a:r>
              <a:rPr lang="en-US" dirty="0"/>
              <a:t> showed the Prophet (s):</a:t>
            </a:r>
          </a:p>
          <a:p>
            <a:pPr marL="0" indent="0" algn="ctr">
              <a:buNone/>
            </a:pPr>
            <a:r>
              <a:rPr lang="ar-AE" b="1" dirty="0"/>
              <a:t>كان عبد المطلب يفرش له بفناء الكعبة لا يفرش لاحد غيره وكان له ولد يقومون على رأسه فيمنعون من دنا منه، فجاء رسول الله صلى الله عليه وآله وهو طفل يدرج حتى جلس على فخذيه، فأهوى بعضهم إليه لينحيه عنه، فقال له عبد المطلب: دع ابني فإن الملك قد أتاه.</a:t>
            </a:r>
            <a:endParaRPr lang="en-US" b="1" dirty="0"/>
          </a:p>
          <a:p>
            <a:pPr marL="0" indent="0" algn="ctr">
              <a:buNone/>
            </a:pPr>
            <a:r>
              <a:rPr lang="en-CA" dirty="0"/>
              <a:t>“The </a:t>
            </a:r>
            <a:r>
              <a:rPr lang="en-CA" dirty="0" err="1"/>
              <a:t>Makkans</a:t>
            </a:r>
            <a:r>
              <a:rPr lang="en-CA" dirty="0"/>
              <a:t> used to lay a rug out especially for Abdul </a:t>
            </a:r>
            <a:r>
              <a:rPr lang="en-CA" dirty="0" err="1"/>
              <a:t>Muṭṭalib</a:t>
            </a:r>
            <a:r>
              <a:rPr lang="en-CA" dirty="0"/>
              <a:t> in the shade of the </a:t>
            </a:r>
            <a:r>
              <a:rPr lang="en-CA" dirty="0" err="1"/>
              <a:t>Kaʿbah</a:t>
            </a:r>
            <a:r>
              <a:rPr lang="en-CA" dirty="0"/>
              <a:t>. Out of respect for Abdul </a:t>
            </a:r>
            <a:r>
              <a:rPr lang="en-CA" dirty="0" err="1"/>
              <a:t>Muttalib</a:t>
            </a:r>
            <a:r>
              <a:rPr lang="en-CA" dirty="0"/>
              <a:t>, nobody sat on it except for him. Once the young Prophet sat upon it, and Abdul </a:t>
            </a:r>
            <a:r>
              <a:rPr lang="en-CA" dirty="0" err="1"/>
              <a:t>Muttalib’s</a:t>
            </a:r>
            <a:r>
              <a:rPr lang="en-CA" dirty="0"/>
              <a:t> sons rushed to move him away. Abdul </a:t>
            </a:r>
            <a:r>
              <a:rPr lang="en-CA" dirty="0" err="1"/>
              <a:t>Muttalib</a:t>
            </a:r>
            <a:r>
              <a:rPr lang="en-CA" dirty="0"/>
              <a:t> told them, “Leave my son be, for by God, he has something great in store for him. I believe he will one day lead you all. His disposition is that of one who will lead people.”</a:t>
            </a:r>
          </a:p>
          <a:p>
            <a:pPr marL="0" indent="0" algn="ctr">
              <a:buNone/>
            </a:pPr>
            <a:endParaRPr lang="en-US" dirty="0"/>
          </a:p>
        </p:txBody>
      </p:sp>
    </p:spTree>
    <p:extLst>
      <p:ext uri="{BB962C8B-B14F-4D97-AF65-F5344CB8AC3E}">
        <p14:creationId xmlns:p14="http://schemas.microsoft.com/office/powerpoint/2010/main" val="3115924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F5D7-2A17-FD47-B328-A3A3651492B3}"/>
              </a:ext>
            </a:extLst>
          </p:cNvPr>
          <p:cNvSpPr>
            <a:spLocks noGrp="1"/>
          </p:cNvSpPr>
          <p:nvPr>
            <p:ph type="title"/>
          </p:nvPr>
        </p:nvSpPr>
        <p:spPr>
          <a:xfrm>
            <a:off x="720000" y="619200"/>
            <a:ext cx="10728322" cy="654015"/>
          </a:xfrm>
        </p:spPr>
        <p:txBody>
          <a:bodyPr/>
          <a:lstStyle/>
          <a:p>
            <a:pPr algn="ctr"/>
            <a:r>
              <a:rPr lang="en-US" dirty="0"/>
              <a:t>Abdul </a:t>
            </a:r>
            <a:r>
              <a:rPr lang="en-US" dirty="0" err="1"/>
              <a:t>Muttalib</a:t>
            </a:r>
            <a:r>
              <a:rPr lang="en-US" dirty="0"/>
              <a:t> on His Deathbed</a:t>
            </a:r>
          </a:p>
        </p:txBody>
      </p:sp>
      <p:sp>
        <p:nvSpPr>
          <p:cNvPr id="3" name="Content Placeholder 2">
            <a:extLst>
              <a:ext uri="{FF2B5EF4-FFF2-40B4-BE49-F238E27FC236}">
                <a16:creationId xmlns:a16="http://schemas.microsoft.com/office/drawing/2014/main" id="{61CD8B1A-0C75-8E4E-A715-E14563CC658B}"/>
              </a:ext>
            </a:extLst>
          </p:cNvPr>
          <p:cNvSpPr>
            <a:spLocks noGrp="1"/>
          </p:cNvSpPr>
          <p:nvPr>
            <p:ph idx="1"/>
          </p:nvPr>
        </p:nvSpPr>
        <p:spPr>
          <a:xfrm>
            <a:off x="720000" y="1273216"/>
            <a:ext cx="10728325" cy="4495760"/>
          </a:xfrm>
        </p:spPr>
        <p:txBody>
          <a:bodyPr/>
          <a:lstStyle/>
          <a:p>
            <a:pPr marL="0" indent="0" algn="ctr">
              <a:buNone/>
            </a:pPr>
            <a:r>
              <a:rPr lang="ar-AE" sz="2400" b="1" dirty="0"/>
              <a:t>يا أبا طالب انظر أن تكون حافظا لهذا الوحيد الذي لم يشم رائحة أبيه ولاذاق شفقة امه، انظر يا أبا طالب أن يكون من جسدك بمنزلة كبدك فإني قد تركت بني كلهم واوصيتك به لانك من ام أبيه</a:t>
            </a:r>
            <a:endParaRPr lang="en-US" sz="2400" b="1" dirty="0"/>
          </a:p>
          <a:p>
            <a:pPr marL="0" indent="0" algn="ctr">
              <a:buNone/>
            </a:pPr>
            <a:endParaRPr lang="en-US" sz="2400" b="1" dirty="0"/>
          </a:p>
          <a:p>
            <a:pPr marL="0" indent="0" algn="ctr">
              <a:buNone/>
            </a:pPr>
            <a:r>
              <a:rPr lang="en-CA" sz="2400" dirty="0"/>
              <a:t>“O Abu Talib! Ensure that this boy remains as near to your person as your own heart, for I have overlooked all my sons and chosen you alone for this testament because you and his father are from a single mother…”</a:t>
            </a:r>
            <a:br>
              <a:rPr lang="en-CA" sz="2400" dirty="0"/>
            </a:br>
            <a:endParaRPr lang="en-CA" sz="2400" dirty="0"/>
          </a:p>
          <a:p>
            <a:pPr marL="0" indent="0" algn="ctr">
              <a:buNone/>
            </a:pPr>
            <a:endParaRPr lang="en-US" b="1" dirty="0"/>
          </a:p>
        </p:txBody>
      </p:sp>
    </p:spTree>
    <p:extLst>
      <p:ext uri="{BB962C8B-B14F-4D97-AF65-F5344CB8AC3E}">
        <p14:creationId xmlns:p14="http://schemas.microsoft.com/office/powerpoint/2010/main" val="5190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8D008-0621-A340-897D-D8548422A441}"/>
              </a:ext>
            </a:extLst>
          </p:cNvPr>
          <p:cNvSpPr>
            <a:spLocks noGrp="1"/>
          </p:cNvSpPr>
          <p:nvPr>
            <p:ph type="title"/>
          </p:nvPr>
        </p:nvSpPr>
        <p:spPr>
          <a:xfrm>
            <a:off x="720000" y="619200"/>
            <a:ext cx="10728322" cy="596142"/>
          </a:xfrm>
        </p:spPr>
        <p:txBody>
          <a:bodyPr/>
          <a:lstStyle/>
          <a:p>
            <a:pPr algn="ctr"/>
            <a:r>
              <a:rPr lang="en-US" dirty="0"/>
              <a:t>Abdul </a:t>
            </a:r>
            <a:r>
              <a:rPr lang="en-US" dirty="0" err="1"/>
              <a:t>Muttalib</a:t>
            </a:r>
            <a:r>
              <a:rPr lang="en-US" dirty="0"/>
              <a:t> on His Deathbed</a:t>
            </a:r>
          </a:p>
        </p:txBody>
      </p:sp>
      <p:sp>
        <p:nvSpPr>
          <p:cNvPr id="3" name="Content Placeholder 2">
            <a:extLst>
              <a:ext uri="{FF2B5EF4-FFF2-40B4-BE49-F238E27FC236}">
                <a16:creationId xmlns:a16="http://schemas.microsoft.com/office/drawing/2014/main" id="{0DB528ED-3AED-694E-9C6A-5B646736C8D7}"/>
              </a:ext>
            </a:extLst>
          </p:cNvPr>
          <p:cNvSpPr>
            <a:spLocks noGrp="1"/>
          </p:cNvSpPr>
          <p:nvPr>
            <p:ph idx="1"/>
          </p:nvPr>
        </p:nvSpPr>
        <p:spPr>
          <a:xfrm>
            <a:off x="720000" y="1215342"/>
            <a:ext cx="10728325" cy="4553633"/>
          </a:xfrm>
        </p:spPr>
        <p:txBody>
          <a:bodyPr/>
          <a:lstStyle/>
          <a:p>
            <a:pPr marL="0" indent="0" algn="ctr">
              <a:buNone/>
            </a:pPr>
            <a:r>
              <a:rPr lang="ar-AE" sz="2400" b="1" dirty="0"/>
              <a:t> يا أبا طالب إن أدركت أيامه فاعلم أني كنت من أبصر الناس و أعلم الناس به، فإن استطعت أن تتبعه فافعل وانصره بلسانك ويدك ومالك فإنه و الله سيسودكم ويملك ما لم يملك أحد من بني آبائي</a:t>
            </a:r>
            <a:endParaRPr lang="en-US" sz="2400" b="1" dirty="0"/>
          </a:p>
          <a:p>
            <a:pPr marL="0" indent="0" algn="ctr">
              <a:buNone/>
            </a:pPr>
            <a:endParaRPr lang="en-CA" i="1" dirty="0"/>
          </a:p>
          <a:p>
            <a:pPr marL="0" indent="0" algn="ctr">
              <a:buNone/>
            </a:pPr>
            <a:r>
              <a:rPr lang="en-CA" sz="2400" dirty="0"/>
              <a:t>“O Abu Talib! If you live to see his heyday, then remember that I was among the most perspicacious and aware people of who he is. If you can follow him openly, then do so. Aid him with your tongue, your hand, and your wealth, for he will, by God, lead you and rule over you as none of my ancestors ever ruled…”</a:t>
            </a:r>
          </a:p>
          <a:p>
            <a:pPr marL="0" indent="0" algn="ctr">
              <a:buNone/>
            </a:pPr>
            <a:endParaRPr lang="en-US" b="1" dirty="0"/>
          </a:p>
        </p:txBody>
      </p:sp>
    </p:spTree>
    <p:extLst>
      <p:ext uri="{BB962C8B-B14F-4D97-AF65-F5344CB8AC3E}">
        <p14:creationId xmlns:p14="http://schemas.microsoft.com/office/powerpoint/2010/main" val="5015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11AB8-4C44-3F4E-BBDC-F10C745DD89D}"/>
              </a:ext>
            </a:extLst>
          </p:cNvPr>
          <p:cNvSpPr>
            <a:spLocks noGrp="1"/>
          </p:cNvSpPr>
          <p:nvPr>
            <p:ph type="title"/>
          </p:nvPr>
        </p:nvSpPr>
        <p:spPr>
          <a:xfrm>
            <a:off x="720000" y="619200"/>
            <a:ext cx="10728322" cy="584567"/>
          </a:xfrm>
        </p:spPr>
        <p:txBody>
          <a:bodyPr/>
          <a:lstStyle/>
          <a:p>
            <a:pPr algn="ctr"/>
            <a:r>
              <a:rPr lang="en-US" dirty="0"/>
              <a:t>Abdul </a:t>
            </a:r>
            <a:r>
              <a:rPr lang="en-US" dirty="0" err="1"/>
              <a:t>Muttalib</a:t>
            </a:r>
            <a:r>
              <a:rPr lang="en-US" dirty="0"/>
              <a:t> on His Deathbed</a:t>
            </a:r>
          </a:p>
        </p:txBody>
      </p:sp>
      <p:sp>
        <p:nvSpPr>
          <p:cNvPr id="3" name="Content Placeholder 2">
            <a:extLst>
              <a:ext uri="{FF2B5EF4-FFF2-40B4-BE49-F238E27FC236}">
                <a16:creationId xmlns:a16="http://schemas.microsoft.com/office/drawing/2014/main" id="{A8CE3593-DC24-1141-B30C-7E9C40B993CB}"/>
              </a:ext>
            </a:extLst>
          </p:cNvPr>
          <p:cNvSpPr>
            <a:spLocks noGrp="1"/>
          </p:cNvSpPr>
          <p:nvPr>
            <p:ph idx="1"/>
          </p:nvPr>
        </p:nvSpPr>
        <p:spPr>
          <a:xfrm>
            <a:off x="720000" y="1203768"/>
            <a:ext cx="10728325" cy="4565208"/>
          </a:xfrm>
        </p:spPr>
        <p:txBody>
          <a:bodyPr>
            <a:normAutofit/>
          </a:bodyPr>
          <a:lstStyle/>
          <a:p>
            <a:pPr marL="0" indent="0" algn="ctr">
              <a:buNone/>
            </a:pPr>
            <a:r>
              <a:rPr lang="ar-AE" b="1" dirty="0"/>
              <a:t> يا أبا طالب ما أعلم أحدا من ابائك مات عنه أبوه على حال أبيه ولا امه على حال امه فاحفظه لوحدته</a:t>
            </a:r>
            <a:endParaRPr lang="en-US" b="1" dirty="0"/>
          </a:p>
          <a:p>
            <a:pPr marL="0" indent="0" algn="ctr">
              <a:buNone/>
            </a:pPr>
            <a:r>
              <a:rPr lang="en-CA" dirty="0"/>
              <a:t>“O Abu Talib! I do not know of any of your ancestors who lost a father as he did or a mother the way he did. Thus, be mindful of his loneliness.”</a:t>
            </a:r>
          </a:p>
          <a:p>
            <a:r>
              <a:rPr lang="en-CA" dirty="0"/>
              <a:t>Abu Talib accepted his testament. Upon hearing Abu Talib’s acceptance, he said:</a:t>
            </a:r>
          </a:p>
          <a:p>
            <a:pPr marL="0" indent="0" algn="ctr">
              <a:buNone/>
            </a:pPr>
            <a:r>
              <a:rPr lang="ar-AE" b="1" dirty="0"/>
              <a:t>الان خفف علي الموت، ثم ضمه إلى صدره ولم يزل يقبله ويقول: أشهد أني لم اقبل أحدا من ولدي أطيب ريحا منك ولا أحسن وجها منك.</a:t>
            </a:r>
            <a:endParaRPr lang="en-US" b="1" dirty="0"/>
          </a:p>
          <a:p>
            <a:pPr marL="0" indent="0" algn="ctr">
              <a:buNone/>
            </a:pPr>
            <a:r>
              <a:rPr lang="en-CA" dirty="0"/>
              <a:t>“Now I can die easy. Thereafter he kept kissing the Prophet saying, ‘I testify that I have never kissed any of my children with a fragrance as sweet as yours or a face as pleasant as yours.” </a:t>
            </a:r>
          </a:p>
          <a:p>
            <a:pPr marL="0" indent="0">
              <a:buNone/>
            </a:pPr>
            <a:endParaRPr lang="en-US" sz="2400" b="1" dirty="0"/>
          </a:p>
        </p:txBody>
      </p:sp>
    </p:spTree>
    <p:extLst>
      <p:ext uri="{BB962C8B-B14F-4D97-AF65-F5344CB8AC3E}">
        <p14:creationId xmlns:p14="http://schemas.microsoft.com/office/powerpoint/2010/main" val="245387024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732</TotalTime>
  <Words>1470</Words>
  <Application>Microsoft Macintosh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Sagona Book</vt:lpstr>
      <vt:lpstr>The Hand Extrablack</vt:lpstr>
      <vt:lpstr>BlobVTI</vt:lpstr>
      <vt:lpstr>The Life of Prophet Muhammad</vt:lpstr>
      <vt:lpstr>Aminah’s Death</vt:lpstr>
      <vt:lpstr>The Status of Aminah</vt:lpstr>
      <vt:lpstr>The Status of Aminah</vt:lpstr>
      <vt:lpstr>The Status of Aminah in the Shia Tradition</vt:lpstr>
      <vt:lpstr>Under the Care of Abdul Muttalib</vt:lpstr>
      <vt:lpstr>Abdul Muttalib on His Deathbed</vt:lpstr>
      <vt:lpstr>Abdul Muttalib on His Deathbed</vt:lpstr>
      <vt:lpstr>Abdul Muttalib on His Deathbed</vt:lpstr>
      <vt:lpstr>In the Custody of Abu Talib</vt:lpstr>
      <vt:lpstr>In the Custody of Abu Talib</vt:lpstr>
      <vt:lpstr>In the Custody of Abu Talib</vt:lpstr>
      <vt:lpstr>In the Custody of Abu Talib</vt:lpstr>
      <vt:lpstr>In the Custody of Abu Talib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142</cp:revision>
  <dcterms:created xsi:type="dcterms:W3CDTF">2020-11-25T07:02:27Z</dcterms:created>
  <dcterms:modified xsi:type="dcterms:W3CDTF">2021-01-21T03:56:12Z</dcterms:modified>
</cp:coreProperties>
</file>