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60"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99"/>
  </p:normalViewPr>
  <p:slideViewPr>
    <p:cSldViewPr snapToGrid="0" snapToObjects="1">
      <p:cViewPr varScale="1">
        <p:scale>
          <a:sx n="103" d="100"/>
          <a:sy n="103" d="100"/>
        </p:scale>
        <p:origin x="89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February 10,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February 10,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February 10,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February 10,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February 10,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February 10,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February 10,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February 10,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February 10,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February 10,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February 10,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February 10,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10</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2EED0-ADFD-9645-B0D1-EDD6DE3FF11D}"/>
              </a:ext>
            </a:extLst>
          </p:cNvPr>
          <p:cNvSpPr>
            <a:spLocks noGrp="1"/>
          </p:cNvSpPr>
          <p:nvPr>
            <p:ph type="title"/>
          </p:nvPr>
        </p:nvSpPr>
        <p:spPr>
          <a:xfrm>
            <a:off x="720000" y="619200"/>
            <a:ext cx="10728322" cy="591762"/>
          </a:xfrm>
        </p:spPr>
        <p:txBody>
          <a:bodyPr/>
          <a:lstStyle/>
          <a:p>
            <a:pPr algn="ctr"/>
            <a:r>
              <a:rPr lang="en-US" dirty="0"/>
              <a:t>The Wedding Ceremony </a:t>
            </a:r>
          </a:p>
        </p:txBody>
      </p:sp>
      <p:sp>
        <p:nvSpPr>
          <p:cNvPr id="3" name="Content Placeholder 2">
            <a:extLst>
              <a:ext uri="{FF2B5EF4-FFF2-40B4-BE49-F238E27FC236}">
                <a16:creationId xmlns:a16="http://schemas.microsoft.com/office/drawing/2014/main" id="{D34D30CE-1A2E-854F-B6C5-BFF6855382B7}"/>
              </a:ext>
            </a:extLst>
          </p:cNvPr>
          <p:cNvSpPr>
            <a:spLocks noGrp="1"/>
          </p:cNvSpPr>
          <p:nvPr>
            <p:ph idx="1"/>
          </p:nvPr>
        </p:nvSpPr>
        <p:spPr>
          <a:xfrm>
            <a:off x="720000" y="1210962"/>
            <a:ext cx="10728325" cy="4558013"/>
          </a:xfrm>
        </p:spPr>
        <p:txBody>
          <a:bodyPr>
            <a:normAutofit/>
          </a:bodyPr>
          <a:lstStyle/>
          <a:p>
            <a:pPr marL="0" indent="0" algn="ctr">
              <a:buNone/>
            </a:pPr>
            <a:r>
              <a:rPr lang="ar-AE" sz="2400" b="1" dirty="0"/>
              <a:t>فإن المال رفد جار وظل زائل وله في خديجة رغبة ولها فيه رغبة، وقد جئناك لنخطبها إليك برضاها وأمرها والمهر علي في مالي الذي سألتموه عاجله وآجله وله ورب هذا البيت حظ عظيم ودين شائع ورأي كامل</a:t>
            </a:r>
            <a:endParaRPr lang="en-US" sz="2400" b="1" dirty="0"/>
          </a:p>
          <a:p>
            <a:pPr marL="0" indent="0" algn="ctr">
              <a:buNone/>
            </a:pPr>
            <a:r>
              <a:rPr lang="en-CA" sz="2400" dirty="0"/>
              <a:t>“..but then wealth comes and goes, it is a fleeting shadow. He wants </a:t>
            </a:r>
            <a:r>
              <a:rPr lang="en-CA" sz="2400" dirty="0" err="1"/>
              <a:t>Khadījah</a:t>
            </a:r>
            <a:r>
              <a:rPr lang="en-CA" sz="2400" dirty="0"/>
              <a:t>, and she wants him. Thus, we have come to ask you for her hand at her pleasure and request. The bridal gift, which you have demanded, that which is due immediately, and that which is due later, is on me to be paid out of my holdings. By the Lord of this House, he has great promise, a piety that is well-known, and an insight that is mature.”</a:t>
            </a:r>
          </a:p>
          <a:p>
            <a:pPr marL="0" indent="0" algn="ctr">
              <a:buNone/>
            </a:pPr>
            <a:endParaRPr lang="en-US" sz="2400" b="1" dirty="0"/>
          </a:p>
        </p:txBody>
      </p:sp>
    </p:spTree>
    <p:extLst>
      <p:ext uri="{BB962C8B-B14F-4D97-AF65-F5344CB8AC3E}">
        <p14:creationId xmlns:p14="http://schemas.microsoft.com/office/powerpoint/2010/main" val="346582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6E4B5-4FDE-7B40-AC85-987AC0F4FCD3}"/>
              </a:ext>
            </a:extLst>
          </p:cNvPr>
          <p:cNvSpPr>
            <a:spLocks noGrp="1"/>
          </p:cNvSpPr>
          <p:nvPr>
            <p:ph type="title"/>
          </p:nvPr>
        </p:nvSpPr>
        <p:spPr>
          <a:xfrm>
            <a:off x="720000" y="619200"/>
            <a:ext cx="10728322" cy="616476"/>
          </a:xfrm>
        </p:spPr>
        <p:txBody>
          <a:bodyPr/>
          <a:lstStyle/>
          <a:p>
            <a:pPr algn="ctr"/>
            <a:r>
              <a:rPr lang="en-US" dirty="0"/>
              <a:t>The Wedding Ceremony </a:t>
            </a:r>
          </a:p>
        </p:txBody>
      </p:sp>
      <p:sp>
        <p:nvSpPr>
          <p:cNvPr id="3" name="Content Placeholder 2">
            <a:extLst>
              <a:ext uri="{FF2B5EF4-FFF2-40B4-BE49-F238E27FC236}">
                <a16:creationId xmlns:a16="http://schemas.microsoft.com/office/drawing/2014/main" id="{8E9A645C-9D75-7E43-B144-2C5063E56F43}"/>
              </a:ext>
            </a:extLst>
          </p:cNvPr>
          <p:cNvSpPr>
            <a:spLocks noGrp="1"/>
          </p:cNvSpPr>
          <p:nvPr>
            <p:ph idx="1"/>
          </p:nvPr>
        </p:nvSpPr>
        <p:spPr>
          <a:xfrm>
            <a:off x="720000" y="1235676"/>
            <a:ext cx="10728325" cy="4533299"/>
          </a:xfrm>
        </p:spPr>
        <p:txBody>
          <a:bodyPr>
            <a:normAutofit/>
          </a:bodyPr>
          <a:lstStyle/>
          <a:p>
            <a:pPr marL="0" indent="0" algn="ctr">
              <a:buNone/>
            </a:pPr>
            <a:r>
              <a:rPr lang="ar-AE" sz="2400" b="1" dirty="0"/>
              <a:t> ثم سكت أبو طالب وتكلم عمها وتلجلج وقصر عن جواب أبي طالب وأدركه القطع والبهر وكان رجلا من القسيسين فقالت خديجة مبتدئة: يا عماه إنك وإن كنت أولى بنفسي مني في الشهود فلست أولى بي من نفسي، قد زوجتك يا محمد نفسي، والمهر علي في مالي</a:t>
            </a:r>
            <a:endParaRPr lang="en-US" sz="2400" b="1" dirty="0"/>
          </a:p>
          <a:p>
            <a:pPr marL="0" indent="0" algn="ctr">
              <a:buNone/>
            </a:pPr>
            <a:r>
              <a:rPr lang="en-CA" sz="2400" dirty="0"/>
              <a:t>“Then he was silent. Then her uncle (</a:t>
            </a:r>
            <a:r>
              <a:rPr lang="en-CA" sz="2400" dirty="0" err="1"/>
              <a:t>ʿAmr</a:t>
            </a:r>
            <a:r>
              <a:rPr lang="en-CA" sz="2400" dirty="0"/>
              <a:t>) tried to speak but was unable to match Abū </a:t>
            </a:r>
            <a:r>
              <a:rPr lang="en-CA" sz="2400" dirty="0" err="1"/>
              <a:t>Ṭālib</a:t>
            </a:r>
            <a:r>
              <a:rPr lang="en-CA" sz="2400" dirty="0"/>
              <a:t>...so </a:t>
            </a:r>
            <a:r>
              <a:rPr lang="en-CA" sz="2400" dirty="0" err="1"/>
              <a:t>Khadījah</a:t>
            </a:r>
            <a:r>
              <a:rPr lang="en-CA" sz="2400" dirty="0"/>
              <a:t> stepped in and said, “O Uncle! While you are my guardian when I am absent, you are not my guardian when I am present. I hereby marry myself to you, O </a:t>
            </a:r>
            <a:r>
              <a:rPr lang="en-CA" sz="2400" dirty="0" err="1"/>
              <a:t>Muḥammad</a:t>
            </a:r>
            <a:r>
              <a:rPr lang="en-CA" sz="2400" dirty="0"/>
              <a:t>! And the bridal gift is on me. </a:t>
            </a:r>
          </a:p>
          <a:p>
            <a:pPr marL="0" indent="0" algn="ctr">
              <a:buNone/>
            </a:pPr>
            <a:r>
              <a:rPr lang="ar-AE" sz="2400" b="1" dirty="0"/>
              <a:t> </a:t>
            </a:r>
            <a:endParaRPr lang="en-US" sz="2400" b="1" dirty="0"/>
          </a:p>
        </p:txBody>
      </p:sp>
    </p:spTree>
    <p:extLst>
      <p:ext uri="{BB962C8B-B14F-4D97-AF65-F5344CB8AC3E}">
        <p14:creationId xmlns:p14="http://schemas.microsoft.com/office/powerpoint/2010/main" val="16525377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6684B-9394-0E47-A824-E7795391EB26}"/>
              </a:ext>
            </a:extLst>
          </p:cNvPr>
          <p:cNvSpPr>
            <a:spLocks noGrp="1"/>
          </p:cNvSpPr>
          <p:nvPr>
            <p:ph type="title"/>
          </p:nvPr>
        </p:nvSpPr>
        <p:spPr>
          <a:xfrm>
            <a:off x="720000" y="619200"/>
            <a:ext cx="10728322" cy="616476"/>
          </a:xfrm>
        </p:spPr>
        <p:txBody>
          <a:bodyPr/>
          <a:lstStyle/>
          <a:p>
            <a:pPr algn="ctr"/>
            <a:r>
              <a:rPr lang="en-US" dirty="0"/>
              <a:t>The Wedding Ceremony </a:t>
            </a:r>
          </a:p>
        </p:txBody>
      </p:sp>
      <p:sp>
        <p:nvSpPr>
          <p:cNvPr id="3" name="Content Placeholder 2">
            <a:extLst>
              <a:ext uri="{FF2B5EF4-FFF2-40B4-BE49-F238E27FC236}">
                <a16:creationId xmlns:a16="http://schemas.microsoft.com/office/drawing/2014/main" id="{D60B033A-194C-294F-B383-790848CAE97A}"/>
              </a:ext>
            </a:extLst>
          </p:cNvPr>
          <p:cNvSpPr>
            <a:spLocks noGrp="1"/>
          </p:cNvSpPr>
          <p:nvPr>
            <p:ph idx="1"/>
          </p:nvPr>
        </p:nvSpPr>
        <p:spPr>
          <a:xfrm>
            <a:off x="720000" y="1235676"/>
            <a:ext cx="10728325" cy="4533299"/>
          </a:xfrm>
        </p:spPr>
        <p:txBody>
          <a:bodyPr>
            <a:normAutofit/>
          </a:bodyPr>
          <a:lstStyle/>
          <a:p>
            <a:pPr marL="0" indent="0" algn="ctr">
              <a:buNone/>
            </a:pPr>
            <a:r>
              <a:rPr lang="ar-AE" sz="2400" b="1" dirty="0"/>
              <a:t> فأمر عمك فلينحر ناقة فليولم بها وادخل على أهلك قال أبو طالب: أشهدوا عليها بقبولها محمدا وضمانها المهر في مالها</a:t>
            </a:r>
            <a:endParaRPr lang="en-US" sz="2400" b="1" dirty="0"/>
          </a:p>
          <a:p>
            <a:pPr marL="0" indent="0" algn="ctr">
              <a:buNone/>
            </a:pPr>
            <a:r>
              <a:rPr lang="en-CA" sz="2400" dirty="0"/>
              <a:t>“Please request your uncle to slaughter a camel and make a wedding feast (</a:t>
            </a:r>
            <a:r>
              <a:rPr lang="en-CA" sz="2400" dirty="0" err="1"/>
              <a:t>walīmah</a:t>
            </a:r>
            <a:r>
              <a:rPr lang="en-CA" sz="2400" dirty="0"/>
              <a:t>) of it, and you may take up residence with your wife.” Abū </a:t>
            </a:r>
            <a:r>
              <a:rPr lang="en-CA" sz="2400" dirty="0" err="1"/>
              <a:t>Ṭālib</a:t>
            </a:r>
            <a:r>
              <a:rPr lang="en-CA" sz="2400" dirty="0"/>
              <a:t> said, “Bear witness that she has accepted </a:t>
            </a:r>
            <a:r>
              <a:rPr lang="en-CA" sz="2400" dirty="0" err="1"/>
              <a:t>Muḥammad</a:t>
            </a:r>
            <a:r>
              <a:rPr lang="en-CA" sz="2400" dirty="0"/>
              <a:t> and assumed the bridal gift on herself.” </a:t>
            </a:r>
          </a:p>
          <a:p>
            <a:pPr marL="0" indent="0" algn="ctr">
              <a:buNone/>
            </a:pPr>
            <a:endParaRPr lang="en-US" sz="2400" dirty="0"/>
          </a:p>
        </p:txBody>
      </p:sp>
    </p:spTree>
    <p:extLst>
      <p:ext uri="{BB962C8B-B14F-4D97-AF65-F5344CB8AC3E}">
        <p14:creationId xmlns:p14="http://schemas.microsoft.com/office/powerpoint/2010/main" val="2400562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3D315-276C-394A-B7FE-4A0398F693D6}"/>
              </a:ext>
            </a:extLst>
          </p:cNvPr>
          <p:cNvSpPr>
            <a:spLocks noGrp="1"/>
          </p:cNvSpPr>
          <p:nvPr>
            <p:ph type="title"/>
          </p:nvPr>
        </p:nvSpPr>
        <p:spPr>
          <a:xfrm>
            <a:off x="720000" y="619200"/>
            <a:ext cx="10728322" cy="665903"/>
          </a:xfrm>
        </p:spPr>
        <p:txBody>
          <a:bodyPr/>
          <a:lstStyle/>
          <a:p>
            <a:pPr algn="ctr"/>
            <a:r>
              <a:rPr lang="en-US" dirty="0"/>
              <a:t>The Wedding Ceremony </a:t>
            </a:r>
          </a:p>
        </p:txBody>
      </p:sp>
      <p:sp>
        <p:nvSpPr>
          <p:cNvPr id="3" name="Content Placeholder 2">
            <a:extLst>
              <a:ext uri="{FF2B5EF4-FFF2-40B4-BE49-F238E27FC236}">
                <a16:creationId xmlns:a16="http://schemas.microsoft.com/office/drawing/2014/main" id="{915B45A5-76C6-7947-BF34-BB41CDC42F93}"/>
              </a:ext>
            </a:extLst>
          </p:cNvPr>
          <p:cNvSpPr>
            <a:spLocks noGrp="1"/>
          </p:cNvSpPr>
          <p:nvPr>
            <p:ph idx="1"/>
          </p:nvPr>
        </p:nvSpPr>
        <p:spPr>
          <a:xfrm>
            <a:off x="720000" y="1285104"/>
            <a:ext cx="10728325" cy="4483872"/>
          </a:xfrm>
        </p:spPr>
        <p:txBody>
          <a:bodyPr>
            <a:normAutofit/>
          </a:bodyPr>
          <a:lstStyle/>
          <a:p>
            <a:pPr marL="0" indent="0" algn="ctr">
              <a:buNone/>
            </a:pPr>
            <a:r>
              <a:rPr lang="ar-AE" sz="2400" b="1" dirty="0"/>
              <a:t> فقال بعض قريش يا عجباه المهر على النساء للرجال، فغضب أبو طالب غضبا شديدا وقام على قدميه وكان ممن يهابه الرجال ويكره غضبه</a:t>
            </a:r>
            <a:endParaRPr lang="en-US" sz="2400" b="1" dirty="0"/>
          </a:p>
          <a:p>
            <a:pPr marL="0" indent="0" algn="ctr">
              <a:buNone/>
            </a:pPr>
            <a:r>
              <a:rPr lang="en-CA" sz="2400" dirty="0"/>
              <a:t>“Some of the Quraysh said, “How strange! Bridal gifts are now paid by the woman to the man?!” Abū </a:t>
            </a:r>
            <a:r>
              <a:rPr lang="en-CA" sz="2400" dirty="0" err="1"/>
              <a:t>Ṭālib</a:t>
            </a:r>
            <a:r>
              <a:rPr lang="en-CA" sz="2400" dirty="0"/>
              <a:t> stood and retorted angrily,…</a:t>
            </a:r>
          </a:p>
          <a:p>
            <a:pPr marL="0" indent="0" algn="ctr">
              <a:buNone/>
            </a:pPr>
            <a:endParaRPr lang="en-US" sz="2400" b="1" dirty="0"/>
          </a:p>
        </p:txBody>
      </p:sp>
    </p:spTree>
    <p:extLst>
      <p:ext uri="{BB962C8B-B14F-4D97-AF65-F5344CB8AC3E}">
        <p14:creationId xmlns:p14="http://schemas.microsoft.com/office/powerpoint/2010/main" val="41567733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014B7-5AB7-864E-8A76-0498F683F548}"/>
              </a:ext>
            </a:extLst>
          </p:cNvPr>
          <p:cNvSpPr>
            <a:spLocks noGrp="1"/>
          </p:cNvSpPr>
          <p:nvPr>
            <p:ph type="title"/>
          </p:nvPr>
        </p:nvSpPr>
        <p:spPr>
          <a:xfrm>
            <a:off x="720000" y="619200"/>
            <a:ext cx="10728322" cy="702973"/>
          </a:xfrm>
        </p:spPr>
        <p:txBody>
          <a:bodyPr/>
          <a:lstStyle/>
          <a:p>
            <a:pPr algn="ctr"/>
            <a:r>
              <a:rPr lang="en-US" dirty="0"/>
              <a:t>The Wedding Ceremony </a:t>
            </a:r>
          </a:p>
        </p:txBody>
      </p:sp>
      <p:sp>
        <p:nvSpPr>
          <p:cNvPr id="3" name="Content Placeholder 2">
            <a:extLst>
              <a:ext uri="{FF2B5EF4-FFF2-40B4-BE49-F238E27FC236}">
                <a16:creationId xmlns:a16="http://schemas.microsoft.com/office/drawing/2014/main" id="{BD804217-43B3-EC4B-9117-9A07F2F77840}"/>
              </a:ext>
            </a:extLst>
          </p:cNvPr>
          <p:cNvSpPr>
            <a:spLocks noGrp="1"/>
          </p:cNvSpPr>
          <p:nvPr>
            <p:ph idx="1"/>
          </p:nvPr>
        </p:nvSpPr>
        <p:spPr>
          <a:xfrm>
            <a:off x="720000" y="1322174"/>
            <a:ext cx="10728325" cy="4446802"/>
          </a:xfrm>
        </p:spPr>
        <p:txBody>
          <a:bodyPr>
            <a:normAutofit fontScale="92500" lnSpcReduction="10000"/>
          </a:bodyPr>
          <a:lstStyle/>
          <a:p>
            <a:pPr marL="0" indent="0" algn="ctr">
              <a:buNone/>
            </a:pPr>
            <a:r>
              <a:rPr lang="ar-AE" sz="2400" b="1" dirty="0"/>
              <a:t> فقال: إذا كانوا مثل ابن أخي هذا طلبت الرجال بأغلا الأثمان وأعظم المهر وإذا كانوا أمثالكم لم يزوجوا إلا بالمهر الغالي</a:t>
            </a:r>
            <a:endParaRPr lang="en-US" sz="2400" b="1" dirty="0"/>
          </a:p>
          <a:p>
            <a:pPr marL="0" indent="0" algn="ctr">
              <a:buNone/>
            </a:pPr>
            <a:r>
              <a:rPr lang="en-CA" sz="2400" dirty="0"/>
              <a:t>“When the man is like my nephew, he is sought after with the most expensive gifts; but when the man is like you, no one marries him unless he gives her the most expensive gifts!” </a:t>
            </a:r>
          </a:p>
          <a:p>
            <a:pPr marL="0" indent="0" algn="ctr">
              <a:buNone/>
            </a:pPr>
            <a:endParaRPr lang="en-CA" sz="2400" dirty="0"/>
          </a:p>
          <a:p>
            <a:r>
              <a:rPr lang="en-CA" sz="2400" dirty="0"/>
              <a:t>The bridal gift was 12.5 purses of silver, each purse contains 40 dirhams (i.e., 500 dirhams) </a:t>
            </a:r>
          </a:p>
          <a:p>
            <a:endParaRPr lang="en-CA" sz="2400" i="1" dirty="0"/>
          </a:p>
          <a:p>
            <a:pPr marL="0" indent="0">
              <a:buNone/>
            </a:pPr>
            <a:r>
              <a:rPr lang="en-CA" sz="1800" dirty="0"/>
              <a:t>Source: Al-</a:t>
            </a:r>
            <a:r>
              <a:rPr lang="en-CA" sz="1800" dirty="0" err="1"/>
              <a:t>Kafi</a:t>
            </a:r>
            <a:r>
              <a:rPr lang="en-CA" sz="1800" dirty="0"/>
              <a:t>, v. 5, p. 374-5</a:t>
            </a:r>
          </a:p>
          <a:p>
            <a:pPr marL="0" indent="0" algn="ctr">
              <a:buNone/>
            </a:pPr>
            <a:endParaRPr lang="en-US" sz="2400" b="1" dirty="0"/>
          </a:p>
        </p:txBody>
      </p:sp>
    </p:spTree>
    <p:extLst>
      <p:ext uri="{BB962C8B-B14F-4D97-AF65-F5344CB8AC3E}">
        <p14:creationId xmlns:p14="http://schemas.microsoft.com/office/powerpoint/2010/main" val="1633970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9C2BE-CCBE-E84C-8725-2E41D679C8AB}"/>
              </a:ext>
            </a:extLst>
          </p:cNvPr>
          <p:cNvSpPr>
            <a:spLocks noGrp="1"/>
          </p:cNvSpPr>
          <p:nvPr>
            <p:ph type="title"/>
          </p:nvPr>
        </p:nvSpPr>
        <p:spPr>
          <a:xfrm>
            <a:off x="720000" y="619200"/>
            <a:ext cx="10728322" cy="752400"/>
          </a:xfrm>
        </p:spPr>
        <p:txBody>
          <a:bodyPr/>
          <a:lstStyle/>
          <a:p>
            <a:pPr algn="ctr"/>
            <a:r>
              <a:rPr lang="en-US" dirty="0"/>
              <a:t>The Age of Khadijah</a:t>
            </a:r>
          </a:p>
        </p:txBody>
      </p:sp>
      <p:sp>
        <p:nvSpPr>
          <p:cNvPr id="3" name="Content Placeholder 2">
            <a:extLst>
              <a:ext uri="{FF2B5EF4-FFF2-40B4-BE49-F238E27FC236}">
                <a16:creationId xmlns:a16="http://schemas.microsoft.com/office/drawing/2014/main" id="{B90BA4FC-9460-2D4C-8842-3F985338904B}"/>
              </a:ext>
            </a:extLst>
          </p:cNvPr>
          <p:cNvSpPr>
            <a:spLocks noGrp="1"/>
          </p:cNvSpPr>
          <p:nvPr>
            <p:ph idx="1"/>
          </p:nvPr>
        </p:nvSpPr>
        <p:spPr>
          <a:xfrm>
            <a:off x="720000" y="1272746"/>
            <a:ext cx="10728325" cy="4496229"/>
          </a:xfrm>
        </p:spPr>
        <p:txBody>
          <a:bodyPr>
            <a:normAutofit/>
          </a:bodyPr>
          <a:lstStyle/>
          <a:p>
            <a:r>
              <a:rPr lang="en-US" sz="2400" dirty="0"/>
              <a:t>The common opinion that everybody is aware of is that she was 40 years old, and she died when she was 65. This is the opinion of one of the classical scholars of Islam, al-</a:t>
            </a:r>
            <a:r>
              <a:rPr lang="en-US" sz="2400" dirty="0" err="1"/>
              <a:t>Waqidi</a:t>
            </a:r>
            <a:r>
              <a:rPr lang="en-US" sz="2400" dirty="0"/>
              <a:t>.</a:t>
            </a:r>
          </a:p>
          <a:p>
            <a:r>
              <a:rPr lang="en-US" sz="2400" dirty="0"/>
              <a:t> Scholars unanimously agreed that they were married for 25 years, and that the Prophet  was 25 years old when he got married. However, there are more authentic reports that Khadija's age was not 40 when she got married.</a:t>
            </a:r>
          </a:p>
        </p:txBody>
      </p:sp>
    </p:spTree>
    <p:extLst>
      <p:ext uri="{BB962C8B-B14F-4D97-AF65-F5344CB8AC3E}">
        <p14:creationId xmlns:p14="http://schemas.microsoft.com/office/powerpoint/2010/main" val="35535503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00AD9-2092-8E44-9E61-0622E0C06961}"/>
              </a:ext>
            </a:extLst>
          </p:cNvPr>
          <p:cNvSpPr>
            <a:spLocks noGrp="1"/>
          </p:cNvSpPr>
          <p:nvPr>
            <p:ph type="title"/>
          </p:nvPr>
        </p:nvSpPr>
        <p:spPr>
          <a:xfrm>
            <a:off x="720000" y="619200"/>
            <a:ext cx="10728322" cy="702973"/>
          </a:xfrm>
        </p:spPr>
        <p:txBody>
          <a:bodyPr/>
          <a:lstStyle/>
          <a:p>
            <a:pPr algn="ctr"/>
            <a:r>
              <a:rPr lang="en-US" dirty="0"/>
              <a:t>The Age of Khadijah</a:t>
            </a:r>
          </a:p>
        </p:txBody>
      </p:sp>
      <p:sp>
        <p:nvSpPr>
          <p:cNvPr id="3" name="Content Placeholder 2">
            <a:extLst>
              <a:ext uri="{FF2B5EF4-FFF2-40B4-BE49-F238E27FC236}">
                <a16:creationId xmlns:a16="http://schemas.microsoft.com/office/drawing/2014/main" id="{5E052F9A-8DB8-5E4D-8D22-7718D5E59BF6}"/>
              </a:ext>
            </a:extLst>
          </p:cNvPr>
          <p:cNvSpPr>
            <a:spLocks noGrp="1"/>
          </p:cNvSpPr>
          <p:nvPr>
            <p:ph idx="1"/>
          </p:nvPr>
        </p:nvSpPr>
        <p:spPr>
          <a:xfrm>
            <a:off x="720000" y="1322174"/>
            <a:ext cx="10728325" cy="4446802"/>
          </a:xfrm>
        </p:spPr>
        <p:txBody>
          <a:bodyPr/>
          <a:lstStyle/>
          <a:p>
            <a:r>
              <a:rPr lang="en-CA" dirty="0"/>
              <a:t>Academically speaking, there are some problems with the assertion that Khadijah was 40 when she married the Prophet.</a:t>
            </a:r>
          </a:p>
          <a:p>
            <a:pPr lvl="1"/>
            <a:r>
              <a:rPr lang="en-CA" dirty="0"/>
              <a:t>Al-</a:t>
            </a:r>
            <a:r>
              <a:rPr lang="en-CA" dirty="0" err="1"/>
              <a:t>Bayhaqi</a:t>
            </a:r>
            <a:r>
              <a:rPr lang="en-CA" dirty="0"/>
              <a:t> in his book </a:t>
            </a:r>
            <a:r>
              <a:rPr lang="ar-AE" dirty="0"/>
              <a:t>دلائل النبوة </a:t>
            </a:r>
            <a:r>
              <a:rPr lang="en-US" dirty="0"/>
              <a:t> and Ibn </a:t>
            </a:r>
            <a:r>
              <a:rPr lang="en-US" dirty="0" err="1"/>
              <a:t>Kathir</a:t>
            </a:r>
            <a:r>
              <a:rPr lang="en-US" dirty="0"/>
              <a:t> in his book </a:t>
            </a:r>
            <a:r>
              <a:rPr lang="ar-AE" dirty="0"/>
              <a:t>البداية والنهاية </a:t>
            </a:r>
            <a:r>
              <a:rPr lang="en-US" dirty="0"/>
              <a:t> and other classical Sunni historians note that Khadijah died at the age of 50</a:t>
            </a:r>
          </a:p>
          <a:p>
            <a:pPr lvl="1"/>
            <a:r>
              <a:rPr lang="en-US" dirty="0"/>
              <a:t>The prevalent view among historians is that Khadijah died in the 10</a:t>
            </a:r>
            <a:r>
              <a:rPr lang="en-US" baseline="30000" dirty="0"/>
              <a:t>th</a:t>
            </a:r>
            <a:r>
              <a:rPr lang="en-US" dirty="0"/>
              <a:t> year after the </a:t>
            </a:r>
            <a:r>
              <a:rPr lang="en-US" dirty="0" err="1"/>
              <a:t>bi’thah</a:t>
            </a:r>
            <a:r>
              <a:rPr lang="en-US" dirty="0"/>
              <a:t>.</a:t>
            </a:r>
          </a:p>
          <a:p>
            <a:pPr lvl="1"/>
            <a:r>
              <a:rPr lang="en-US" dirty="0"/>
              <a:t>All historians agree that the Prophet began his prophetic mission at the age of 40.</a:t>
            </a:r>
          </a:p>
          <a:p>
            <a:pPr lvl="1"/>
            <a:r>
              <a:rPr lang="en-CA" dirty="0"/>
              <a:t>The Prophet and Khadijah had at least 6 children. And a woman in her 40s, it would be very difficult to do this. </a:t>
            </a:r>
            <a:endParaRPr lang="en-US" dirty="0"/>
          </a:p>
        </p:txBody>
      </p:sp>
    </p:spTree>
    <p:extLst>
      <p:ext uri="{BB962C8B-B14F-4D97-AF65-F5344CB8AC3E}">
        <p14:creationId xmlns:p14="http://schemas.microsoft.com/office/powerpoint/2010/main" val="12537567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62B84-CCCD-F246-9B42-3641655273AD}"/>
              </a:ext>
            </a:extLst>
          </p:cNvPr>
          <p:cNvSpPr>
            <a:spLocks noGrp="1"/>
          </p:cNvSpPr>
          <p:nvPr>
            <p:ph type="title"/>
          </p:nvPr>
        </p:nvSpPr>
        <p:spPr>
          <a:xfrm>
            <a:off x="720000" y="619200"/>
            <a:ext cx="10728322" cy="653546"/>
          </a:xfrm>
        </p:spPr>
        <p:txBody>
          <a:bodyPr/>
          <a:lstStyle/>
          <a:p>
            <a:pPr algn="ctr"/>
            <a:r>
              <a:rPr lang="en-US" dirty="0"/>
              <a:t>The Age of Khadijah</a:t>
            </a:r>
          </a:p>
        </p:txBody>
      </p:sp>
      <p:sp>
        <p:nvSpPr>
          <p:cNvPr id="3" name="Content Placeholder 2">
            <a:extLst>
              <a:ext uri="{FF2B5EF4-FFF2-40B4-BE49-F238E27FC236}">
                <a16:creationId xmlns:a16="http://schemas.microsoft.com/office/drawing/2014/main" id="{AF34C9F6-9114-FE44-A674-268FF4590957}"/>
              </a:ext>
            </a:extLst>
          </p:cNvPr>
          <p:cNvSpPr>
            <a:spLocks noGrp="1"/>
          </p:cNvSpPr>
          <p:nvPr>
            <p:ph idx="1"/>
          </p:nvPr>
        </p:nvSpPr>
        <p:spPr>
          <a:xfrm>
            <a:off x="720000" y="1272746"/>
            <a:ext cx="10728325" cy="4496229"/>
          </a:xfrm>
        </p:spPr>
        <p:txBody>
          <a:bodyPr/>
          <a:lstStyle/>
          <a:p>
            <a:pPr marL="0" indent="0" algn="ctr">
              <a:buNone/>
            </a:pPr>
            <a:r>
              <a:rPr lang="ar-AE" b="1" dirty="0"/>
              <a:t>عن عائشة: كان النبي صلى الله عليه وسلم إذا ذكر خديجة أثنى عليها فأحسن الثَّناء، قالت: فغِرتُ يومًا، فقلت: ما أكثرَ ما تذكرها،! حمراء الشِّدق، قد أبدلك الله عز وجل بها خيرًا منها، قال:"((ما أبدلني الله عز وجل خيرًا منها،؛ قد آمنَت بي إذ كفَر بي الناس، وصدَّقَتني إذ كذَّبَني الناس، وواستني بمالها إذ حرَمَني الناس، ورزَقني الله عز وجل ولدها إذ حرَمني أولاد النساء</a:t>
            </a:r>
            <a:endParaRPr lang="en-US" b="1" dirty="0"/>
          </a:p>
          <a:p>
            <a:pPr marL="0" indent="0" algn="ctr">
              <a:buNone/>
            </a:pPr>
            <a:r>
              <a:rPr lang="en-US" dirty="0"/>
              <a:t>”The Prophet used to mention Khadijah and praise her so I became jealous and said: “How often you mention her!! God replaced her with better. God never gave me a better wife than Khadijah. She believed in me at a time when other people denied me. She put all her wealth at my service when other people withheld theirs from me. And God gave me children through Khadija while he deprived others.”</a:t>
            </a:r>
          </a:p>
          <a:p>
            <a:pPr marL="0" indent="0" algn="ctr">
              <a:buNone/>
            </a:pPr>
            <a:endParaRPr lang="en-US" dirty="0"/>
          </a:p>
          <a:p>
            <a:pPr marL="0" indent="0">
              <a:buNone/>
            </a:pPr>
            <a:r>
              <a:rPr lang="en-US" sz="1800" dirty="0"/>
              <a:t>Source: </a:t>
            </a:r>
            <a:r>
              <a:rPr lang="en-US" sz="1800" dirty="0" err="1"/>
              <a:t>Musnad</a:t>
            </a:r>
            <a:r>
              <a:rPr lang="en-US" sz="1800" dirty="0"/>
              <a:t> Ahmad</a:t>
            </a:r>
            <a:endParaRPr lang="ar-AE" sz="1800" dirty="0"/>
          </a:p>
          <a:p>
            <a:pPr marL="0" indent="0" algn="ctr">
              <a:buNone/>
            </a:pPr>
            <a:endParaRPr lang="en-US" dirty="0"/>
          </a:p>
        </p:txBody>
      </p:sp>
    </p:spTree>
    <p:extLst>
      <p:ext uri="{BB962C8B-B14F-4D97-AF65-F5344CB8AC3E}">
        <p14:creationId xmlns:p14="http://schemas.microsoft.com/office/powerpoint/2010/main" val="195260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E5304-44BE-554A-9595-843411069C6A}"/>
              </a:ext>
            </a:extLst>
          </p:cNvPr>
          <p:cNvSpPr>
            <a:spLocks noGrp="1"/>
          </p:cNvSpPr>
          <p:nvPr>
            <p:ph type="title"/>
          </p:nvPr>
        </p:nvSpPr>
        <p:spPr>
          <a:xfrm>
            <a:off x="720000" y="619200"/>
            <a:ext cx="10728322" cy="715330"/>
          </a:xfrm>
        </p:spPr>
        <p:txBody>
          <a:bodyPr/>
          <a:lstStyle/>
          <a:p>
            <a:pPr algn="ctr"/>
            <a:r>
              <a:rPr lang="en-US" dirty="0"/>
              <a:t>Khadijah</a:t>
            </a:r>
          </a:p>
        </p:txBody>
      </p:sp>
      <p:sp>
        <p:nvSpPr>
          <p:cNvPr id="3" name="Content Placeholder 2">
            <a:extLst>
              <a:ext uri="{FF2B5EF4-FFF2-40B4-BE49-F238E27FC236}">
                <a16:creationId xmlns:a16="http://schemas.microsoft.com/office/drawing/2014/main" id="{42187DAD-92F1-2D44-9B02-7FA2FBB158FF}"/>
              </a:ext>
            </a:extLst>
          </p:cNvPr>
          <p:cNvSpPr>
            <a:spLocks noGrp="1"/>
          </p:cNvSpPr>
          <p:nvPr>
            <p:ph idx="1"/>
          </p:nvPr>
        </p:nvSpPr>
        <p:spPr>
          <a:xfrm>
            <a:off x="720000" y="1248032"/>
            <a:ext cx="10728325" cy="4520943"/>
          </a:xfrm>
        </p:spPr>
        <p:txBody>
          <a:bodyPr>
            <a:normAutofit/>
          </a:bodyPr>
          <a:lstStyle/>
          <a:p>
            <a:r>
              <a:rPr lang="en-CA" dirty="0"/>
              <a:t>Khadijah, the daughter of Khuwaylid, was a resident of Makkah. </a:t>
            </a:r>
          </a:p>
          <a:p>
            <a:r>
              <a:rPr lang="en-CA" dirty="0"/>
              <a:t>She also belonged to the tribe of Quraysh. </a:t>
            </a:r>
          </a:p>
          <a:p>
            <a:pPr marL="0" indent="0" algn="ctr">
              <a:buNone/>
            </a:pPr>
            <a:endParaRPr lang="en-CA" sz="2400" dirty="0"/>
          </a:p>
        </p:txBody>
      </p:sp>
      <p:pic>
        <p:nvPicPr>
          <p:cNvPr id="6" name="Picture 5" descr="Diagram, schematic&#10;&#10;Description automatically generated">
            <a:extLst>
              <a:ext uri="{FF2B5EF4-FFF2-40B4-BE49-F238E27FC236}">
                <a16:creationId xmlns:a16="http://schemas.microsoft.com/office/drawing/2014/main" id="{98D388BB-E7F8-2E49-97CB-C23E3BDA952B}"/>
              </a:ext>
            </a:extLst>
          </p:cNvPr>
          <p:cNvPicPr>
            <a:picLocks noChangeAspect="1"/>
          </p:cNvPicPr>
          <p:nvPr/>
        </p:nvPicPr>
        <p:blipFill rotWithShape="1">
          <a:blip r:embed="rId2"/>
          <a:srcRect l="1186" t="10268" r="1020" b="24620"/>
          <a:stretch/>
        </p:blipFill>
        <p:spPr>
          <a:xfrm>
            <a:off x="3830594" y="2275101"/>
            <a:ext cx="4040659" cy="4122706"/>
          </a:xfrm>
          <a:prstGeom prst="rect">
            <a:avLst/>
          </a:prstGeom>
        </p:spPr>
      </p:pic>
    </p:spTree>
    <p:extLst>
      <p:ext uri="{BB962C8B-B14F-4D97-AF65-F5344CB8AC3E}">
        <p14:creationId xmlns:p14="http://schemas.microsoft.com/office/powerpoint/2010/main" val="582234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91514-C475-7B49-BFD2-830607526188}"/>
              </a:ext>
            </a:extLst>
          </p:cNvPr>
          <p:cNvSpPr>
            <a:spLocks noGrp="1"/>
          </p:cNvSpPr>
          <p:nvPr>
            <p:ph type="title"/>
          </p:nvPr>
        </p:nvSpPr>
        <p:spPr>
          <a:xfrm>
            <a:off x="720000" y="619200"/>
            <a:ext cx="10728322" cy="579405"/>
          </a:xfrm>
        </p:spPr>
        <p:txBody>
          <a:bodyPr/>
          <a:lstStyle/>
          <a:p>
            <a:pPr algn="ctr"/>
            <a:r>
              <a:rPr lang="en-US" dirty="0"/>
              <a:t>Khadijah</a:t>
            </a:r>
          </a:p>
        </p:txBody>
      </p:sp>
      <p:sp>
        <p:nvSpPr>
          <p:cNvPr id="3" name="Content Placeholder 2">
            <a:extLst>
              <a:ext uri="{FF2B5EF4-FFF2-40B4-BE49-F238E27FC236}">
                <a16:creationId xmlns:a16="http://schemas.microsoft.com/office/drawing/2014/main" id="{13EEC6C8-E129-F749-ABD3-BF430C255F1B}"/>
              </a:ext>
            </a:extLst>
          </p:cNvPr>
          <p:cNvSpPr>
            <a:spLocks noGrp="1"/>
          </p:cNvSpPr>
          <p:nvPr>
            <p:ph idx="1"/>
          </p:nvPr>
        </p:nvSpPr>
        <p:spPr>
          <a:xfrm>
            <a:off x="720000" y="1198606"/>
            <a:ext cx="10728325" cy="4570370"/>
          </a:xfrm>
        </p:spPr>
        <p:txBody>
          <a:bodyPr/>
          <a:lstStyle/>
          <a:p>
            <a:r>
              <a:rPr lang="en-CA" sz="2400" dirty="0"/>
              <a:t>Khadijah was held in high esteem by the </a:t>
            </a:r>
            <a:r>
              <a:rPr lang="en-CA" sz="2400" dirty="0" err="1"/>
              <a:t>Makkans</a:t>
            </a:r>
            <a:r>
              <a:rPr lang="en-CA" sz="2400" dirty="0"/>
              <a:t> because of her exemplary character and her business savviness</a:t>
            </a:r>
          </a:p>
          <a:p>
            <a:r>
              <a:rPr lang="en-CA" sz="2400" dirty="0"/>
              <a:t>Just as the </a:t>
            </a:r>
            <a:r>
              <a:rPr lang="en-CA" sz="2400" dirty="0" err="1"/>
              <a:t>Makkans</a:t>
            </a:r>
            <a:r>
              <a:rPr lang="en-CA" sz="2400" dirty="0"/>
              <a:t> called Muhammad ‘Sadiq' and ‘Ameen,' they called Khadijah </a:t>
            </a:r>
            <a:r>
              <a:rPr lang="en-CA" sz="2400" i="1" dirty="0" err="1"/>
              <a:t>Tahira</a:t>
            </a:r>
            <a:r>
              <a:rPr lang="en-CA" sz="2400" dirty="0"/>
              <a:t>, which means “the pure one.” She was also known among the Arabs as the ‘Princess of the Merchants.</a:t>
            </a:r>
          </a:p>
          <a:p>
            <a:r>
              <a:rPr lang="en-CA" sz="2400" dirty="0"/>
              <a:t>Whenever the caravans left Makkah or returned to Makkah, they noted that her cargo was larger in volume than the cargo of all other merchants of Makkah put together.</a:t>
            </a:r>
          </a:p>
          <a:p>
            <a:endParaRPr lang="en-CA" sz="2400" dirty="0"/>
          </a:p>
          <a:p>
            <a:endParaRPr lang="en-US" dirty="0"/>
          </a:p>
        </p:txBody>
      </p:sp>
    </p:spTree>
    <p:extLst>
      <p:ext uri="{BB962C8B-B14F-4D97-AF65-F5344CB8AC3E}">
        <p14:creationId xmlns:p14="http://schemas.microsoft.com/office/powerpoint/2010/main" val="3177112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DCC48-1695-464E-963F-B34C46D05881}"/>
              </a:ext>
            </a:extLst>
          </p:cNvPr>
          <p:cNvSpPr>
            <a:spLocks noGrp="1"/>
          </p:cNvSpPr>
          <p:nvPr>
            <p:ph type="title"/>
          </p:nvPr>
        </p:nvSpPr>
        <p:spPr>
          <a:xfrm>
            <a:off x="720000" y="619200"/>
            <a:ext cx="10728322" cy="702973"/>
          </a:xfrm>
        </p:spPr>
        <p:txBody>
          <a:bodyPr/>
          <a:lstStyle/>
          <a:p>
            <a:pPr algn="ctr"/>
            <a:r>
              <a:rPr lang="en-US" dirty="0"/>
              <a:t>Business with Khadijah</a:t>
            </a:r>
          </a:p>
        </p:txBody>
      </p:sp>
      <p:sp>
        <p:nvSpPr>
          <p:cNvPr id="3" name="Content Placeholder 2">
            <a:extLst>
              <a:ext uri="{FF2B5EF4-FFF2-40B4-BE49-F238E27FC236}">
                <a16:creationId xmlns:a16="http://schemas.microsoft.com/office/drawing/2014/main" id="{590FE90E-B94F-A243-BEB6-4A9879E39097}"/>
              </a:ext>
            </a:extLst>
          </p:cNvPr>
          <p:cNvSpPr>
            <a:spLocks noGrp="1"/>
          </p:cNvSpPr>
          <p:nvPr>
            <p:ph idx="1"/>
          </p:nvPr>
        </p:nvSpPr>
        <p:spPr>
          <a:xfrm>
            <a:off x="720000" y="1322174"/>
            <a:ext cx="10728325" cy="4446802"/>
          </a:xfrm>
        </p:spPr>
        <p:txBody>
          <a:bodyPr>
            <a:normAutofit/>
          </a:bodyPr>
          <a:lstStyle/>
          <a:p>
            <a:r>
              <a:rPr lang="en-CA" sz="2400" dirty="0"/>
              <a:t>When Muhammad was 25 years old, his uncle, Abu Talib, suggested to Khadijah that she consider making him a partner in one of her caravans, which was ready to leave for Syria.</a:t>
            </a:r>
          </a:p>
          <a:p>
            <a:r>
              <a:rPr lang="en-CA" sz="2400" dirty="0"/>
              <a:t>Incidentally, Khadijah was in fact in need of someone to manage the caravan of goods.</a:t>
            </a:r>
          </a:p>
          <a:p>
            <a:r>
              <a:rPr lang="en-CA" sz="2400" dirty="0"/>
              <a:t>Her servant, </a:t>
            </a:r>
            <a:r>
              <a:rPr lang="en-CA" sz="2400" dirty="0" err="1"/>
              <a:t>Maysarah</a:t>
            </a:r>
            <a:r>
              <a:rPr lang="en-CA" sz="2400" dirty="0"/>
              <a:t>, also accompanied him and served him as an aide.</a:t>
            </a:r>
          </a:p>
          <a:p>
            <a:r>
              <a:rPr lang="en-CA" sz="2400" dirty="0"/>
              <a:t>This commercial expedition to Syria was successful and generated unpreceded profits.</a:t>
            </a:r>
            <a:endParaRPr lang="en-US" sz="2400" dirty="0"/>
          </a:p>
        </p:txBody>
      </p:sp>
    </p:spTree>
    <p:extLst>
      <p:ext uri="{BB962C8B-B14F-4D97-AF65-F5344CB8AC3E}">
        <p14:creationId xmlns:p14="http://schemas.microsoft.com/office/powerpoint/2010/main" val="3463753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ECFE6-1426-4A40-B47C-65D9974C4761}"/>
              </a:ext>
            </a:extLst>
          </p:cNvPr>
          <p:cNvSpPr>
            <a:spLocks noGrp="1"/>
          </p:cNvSpPr>
          <p:nvPr>
            <p:ph type="title"/>
          </p:nvPr>
        </p:nvSpPr>
        <p:spPr>
          <a:xfrm>
            <a:off x="720000" y="619200"/>
            <a:ext cx="10728322" cy="653546"/>
          </a:xfrm>
        </p:spPr>
        <p:txBody>
          <a:bodyPr/>
          <a:lstStyle/>
          <a:p>
            <a:pPr algn="ctr"/>
            <a:r>
              <a:rPr lang="en-US" dirty="0"/>
              <a:t>Business with Khadijah</a:t>
            </a:r>
          </a:p>
        </p:txBody>
      </p:sp>
      <p:sp>
        <p:nvSpPr>
          <p:cNvPr id="3" name="Content Placeholder 2">
            <a:extLst>
              <a:ext uri="{FF2B5EF4-FFF2-40B4-BE49-F238E27FC236}">
                <a16:creationId xmlns:a16="http://schemas.microsoft.com/office/drawing/2014/main" id="{AC3548F1-4615-D743-B1AC-441A423A8DEE}"/>
              </a:ext>
            </a:extLst>
          </p:cNvPr>
          <p:cNvSpPr>
            <a:spLocks noGrp="1"/>
          </p:cNvSpPr>
          <p:nvPr>
            <p:ph idx="1"/>
          </p:nvPr>
        </p:nvSpPr>
        <p:spPr>
          <a:xfrm>
            <a:off x="720000" y="1272746"/>
            <a:ext cx="10728325" cy="4496229"/>
          </a:xfrm>
        </p:spPr>
        <p:txBody>
          <a:bodyPr/>
          <a:lstStyle/>
          <a:p>
            <a:r>
              <a:rPr lang="en-US" dirty="0"/>
              <a:t>On this journey, the Prophet (s) took a route similar to the route that his uncle Abu Talib would take on his expeditions to Syria.</a:t>
            </a:r>
          </a:p>
          <a:p>
            <a:r>
              <a:rPr lang="en-US" dirty="0"/>
              <a:t>They stopped at Bosra, where another Christian monk, Nestor, observed Muhammad and confided in </a:t>
            </a:r>
            <a:r>
              <a:rPr lang="en-US" dirty="0" err="1"/>
              <a:t>Maysarah</a:t>
            </a:r>
            <a:r>
              <a:rPr lang="en-US" dirty="0"/>
              <a:t> that the young merchant was destined to be a prophet.</a:t>
            </a:r>
          </a:p>
          <a:p>
            <a:r>
              <a:rPr lang="en-US" dirty="0"/>
              <a:t>Upon returning to Makkah, </a:t>
            </a:r>
            <a:r>
              <a:rPr lang="en-US" dirty="0" err="1"/>
              <a:t>Maysarah</a:t>
            </a:r>
            <a:r>
              <a:rPr lang="en-US" dirty="0"/>
              <a:t> told Khadijah about Nestor’s prediction.</a:t>
            </a:r>
          </a:p>
          <a:p>
            <a:r>
              <a:rPr lang="en-US" dirty="0"/>
              <a:t>Khadijah approached her cousin </a:t>
            </a:r>
            <a:r>
              <a:rPr lang="en-US" dirty="0" err="1"/>
              <a:t>Waraqah</a:t>
            </a:r>
            <a:r>
              <a:rPr lang="en-US" dirty="0"/>
              <a:t>, who corroborated the monk’s prophecy.</a:t>
            </a:r>
          </a:p>
          <a:p>
            <a:r>
              <a:rPr lang="en-US" dirty="0" err="1"/>
              <a:t>Maysarah</a:t>
            </a:r>
            <a:r>
              <a:rPr lang="en-US" dirty="0"/>
              <a:t> also highlighted the truthfulness and integrity that he witnessed from Muhammad during their journey. </a:t>
            </a:r>
          </a:p>
          <a:p>
            <a:endParaRPr lang="en-US" dirty="0"/>
          </a:p>
        </p:txBody>
      </p:sp>
    </p:spTree>
    <p:extLst>
      <p:ext uri="{BB962C8B-B14F-4D97-AF65-F5344CB8AC3E}">
        <p14:creationId xmlns:p14="http://schemas.microsoft.com/office/powerpoint/2010/main" val="2710292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E5554-C273-F84C-A4AC-7ECAF5276AAA}"/>
              </a:ext>
            </a:extLst>
          </p:cNvPr>
          <p:cNvSpPr>
            <a:spLocks noGrp="1"/>
          </p:cNvSpPr>
          <p:nvPr>
            <p:ph type="title"/>
          </p:nvPr>
        </p:nvSpPr>
        <p:spPr>
          <a:xfrm>
            <a:off x="720000" y="619200"/>
            <a:ext cx="10728322" cy="616476"/>
          </a:xfrm>
        </p:spPr>
        <p:txBody>
          <a:bodyPr/>
          <a:lstStyle/>
          <a:p>
            <a:pPr algn="ctr"/>
            <a:r>
              <a:rPr lang="en-US" dirty="0"/>
              <a:t>The Proposal </a:t>
            </a:r>
          </a:p>
        </p:txBody>
      </p:sp>
      <p:sp>
        <p:nvSpPr>
          <p:cNvPr id="3" name="Content Placeholder 2">
            <a:extLst>
              <a:ext uri="{FF2B5EF4-FFF2-40B4-BE49-F238E27FC236}">
                <a16:creationId xmlns:a16="http://schemas.microsoft.com/office/drawing/2014/main" id="{0D3DE243-6E5A-CE4E-AC73-FBDF752E0CA6}"/>
              </a:ext>
            </a:extLst>
          </p:cNvPr>
          <p:cNvSpPr>
            <a:spLocks noGrp="1"/>
          </p:cNvSpPr>
          <p:nvPr>
            <p:ph idx="1"/>
          </p:nvPr>
        </p:nvSpPr>
        <p:spPr>
          <a:xfrm>
            <a:off x="720000" y="1235676"/>
            <a:ext cx="10728325" cy="4533299"/>
          </a:xfrm>
        </p:spPr>
        <p:txBody>
          <a:bodyPr/>
          <a:lstStyle/>
          <a:p>
            <a:r>
              <a:rPr lang="en-US" dirty="0"/>
              <a:t>Upon seeing the astronomical profits Muhammad yielded, Khadijah offered him twice the rate that she would give to others who worked with her but Muhammad refused and insisted on receiving the standard rate.</a:t>
            </a:r>
          </a:p>
          <a:p>
            <a:r>
              <a:rPr lang="en-US" dirty="0"/>
              <a:t>The Prophet takes his earnings and gives it to Abu Talib since the latter was facing some financial hardships. </a:t>
            </a:r>
          </a:p>
          <a:p>
            <a:r>
              <a:rPr lang="en-US" dirty="0"/>
              <a:t>When Abu Talib sensed that there was an attraction between Khadijah and Muhammad he recommended his nephew to pursue a marital relationship.</a:t>
            </a:r>
          </a:p>
          <a:p>
            <a:r>
              <a:rPr lang="en-US" dirty="0"/>
              <a:t>Khadijah sent </a:t>
            </a:r>
            <a:r>
              <a:rPr lang="en-US" dirty="0" err="1"/>
              <a:t>Nufaysah</a:t>
            </a:r>
            <a:r>
              <a:rPr lang="en-US" dirty="0"/>
              <a:t> to propose to Muhammad on her behalf.</a:t>
            </a:r>
          </a:p>
        </p:txBody>
      </p:sp>
    </p:spTree>
    <p:extLst>
      <p:ext uri="{BB962C8B-B14F-4D97-AF65-F5344CB8AC3E}">
        <p14:creationId xmlns:p14="http://schemas.microsoft.com/office/powerpoint/2010/main" val="1010450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AA1D5-86E4-6744-B7A8-186BDC3875EA}"/>
              </a:ext>
            </a:extLst>
          </p:cNvPr>
          <p:cNvSpPr>
            <a:spLocks noGrp="1"/>
          </p:cNvSpPr>
          <p:nvPr>
            <p:ph type="title"/>
          </p:nvPr>
        </p:nvSpPr>
        <p:spPr>
          <a:xfrm>
            <a:off x="720000" y="619200"/>
            <a:ext cx="10728322" cy="653546"/>
          </a:xfrm>
        </p:spPr>
        <p:txBody>
          <a:bodyPr/>
          <a:lstStyle/>
          <a:p>
            <a:pPr algn="ctr"/>
            <a:r>
              <a:rPr lang="en-US" dirty="0"/>
              <a:t>The Wedding Ceremony </a:t>
            </a:r>
          </a:p>
        </p:txBody>
      </p:sp>
      <p:sp>
        <p:nvSpPr>
          <p:cNvPr id="3" name="Content Placeholder 2">
            <a:extLst>
              <a:ext uri="{FF2B5EF4-FFF2-40B4-BE49-F238E27FC236}">
                <a16:creationId xmlns:a16="http://schemas.microsoft.com/office/drawing/2014/main" id="{F39198FF-13DA-6741-837E-E7AC627A74D0}"/>
              </a:ext>
            </a:extLst>
          </p:cNvPr>
          <p:cNvSpPr>
            <a:spLocks noGrp="1"/>
          </p:cNvSpPr>
          <p:nvPr>
            <p:ph idx="1"/>
          </p:nvPr>
        </p:nvSpPr>
        <p:spPr>
          <a:xfrm>
            <a:off x="720000" y="1272746"/>
            <a:ext cx="10728325" cy="4496229"/>
          </a:xfrm>
        </p:spPr>
        <p:txBody>
          <a:bodyPr>
            <a:normAutofit/>
          </a:bodyPr>
          <a:lstStyle/>
          <a:p>
            <a:pPr marL="0" indent="0" algn="ctr">
              <a:buNone/>
            </a:pPr>
            <a:r>
              <a:rPr lang="ar-AE" sz="2400" b="1" dirty="0"/>
              <a:t>عن أبي عبد الله (عليه السلام) قال: لما أراد رسول الله (صلى الله عليه وآله) أن يتزوج خديجة بنت خويلد أقبل أبو طالب في أهل بيته ومعه نفر من قريش حتى دخل على ورقة بن نوفل فابتدأ أبو طالب بالكلام</a:t>
            </a:r>
            <a:endParaRPr lang="en-US" sz="2400" b="1" dirty="0"/>
          </a:p>
          <a:p>
            <a:pPr marL="0" indent="0" algn="ctr">
              <a:buNone/>
            </a:pPr>
            <a:r>
              <a:rPr lang="en-CA" sz="2400" dirty="0"/>
              <a:t>“When the Messenger of God wanted to marry </a:t>
            </a:r>
            <a:r>
              <a:rPr lang="en-CA" sz="2400" dirty="0" err="1"/>
              <a:t>Khadījah</a:t>
            </a:r>
            <a:r>
              <a:rPr lang="en-CA" sz="2400" dirty="0"/>
              <a:t> bint Khuwaylid, Abū </a:t>
            </a:r>
            <a:r>
              <a:rPr lang="en-CA" sz="2400" dirty="0" err="1"/>
              <a:t>Ṭālib</a:t>
            </a:r>
            <a:r>
              <a:rPr lang="en-CA" sz="2400" dirty="0"/>
              <a:t> proceeded with his household and some prominent members of the Quraysh until they reached the home of </a:t>
            </a:r>
            <a:r>
              <a:rPr lang="en-CA" sz="2400" dirty="0" err="1"/>
              <a:t>Waraqah</a:t>
            </a:r>
            <a:r>
              <a:rPr lang="en-CA" sz="2400" dirty="0"/>
              <a:t> ibn </a:t>
            </a:r>
            <a:r>
              <a:rPr lang="en-CA" sz="2400" dirty="0" err="1"/>
              <a:t>Nawfal</a:t>
            </a:r>
            <a:r>
              <a:rPr lang="en-CA" sz="2400" dirty="0"/>
              <a:t>, the paternal cousin of </a:t>
            </a:r>
            <a:r>
              <a:rPr lang="en-CA" sz="2400" dirty="0" err="1"/>
              <a:t>Khadījah</a:t>
            </a:r>
            <a:r>
              <a:rPr lang="en-CA" sz="2400" dirty="0"/>
              <a:t>. Abū </a:t>
            </a:r>
            <a:r>
              <a:rPr lang="en-CA" sz="2400" dirty="0" err="1"/>
              <a:t>Ṭālib</a:t>
            </a:r>
            <a:r>
              <a:rPr lang="en-CA" sz="2400" dirty="0"/>
              <a:t> initiated the conversation saying…</a:t>
            </a:r>
          </a:p>
          <a:p>
            <a:pPr marL="0" indent="0" algn="ctr">
              <a:buNone/>
            </a:pPr>
            <a:endParaRPr lang="en-US" sz="2400" b="1" dirty="0"/>
          </a:p>
        </p:txBody>
      </p:sp>
    </p:spTree>
    <p:extLst>
      <p:ext uri="{BB962C8B-B14F-4D97-AF65-F5344CB8AC3E}">
        <p14:creationId xmlns:p14="http://schemas.microsoft.com/office/powerpoint/2010/main" val="3082710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87DE0-DF8E-B645-9E85-C44BA72A553C}"/>
              </a:ext>
            </a:extLst>
          </p:cNvPr>
          <p:cNvSpPr>
            <a:spLocks noGrp="1"/>
          </p:cNvSpPr>
          <p:nvPr>
            <p:ph type="title"/>
          </p:nvPr>
        </p:nvSpPr>
        <p:spPr>
          <a:xfrm>
            <a:off x="720000" y="619200"/>
            <a:ext cx="10728322" cy="653546"/>
          </a:xfrm>
        </p:spPr>
        <p:txBody>
          <a:bodyPr/>
          <a:lstStyle/>
          <a:p>
            <a:pPr algn="ctr"/>
            <a:r>
              <a:rPr lang="en-US" dirty="0"/>
              <a:t>The Wedding Ceremony </a:t>
            </a:r>
          </a:p>
        </p:txBody>
      </p:sp>
      <p:sp>
        <p:nvSpPr>
          <p:cNvPr id="3" name="Content Placeholder 2">
            <a:extLst>
              <a:ext uri="{FF2B5EF4-FFF2-40B4-BE49-F238E27FC236}">
                <a16:creationId xmlns:a16="http://schemas.microsoft.com/office/drawing/2014/main" id="{AA968E2A-249D-F24D-9C6C-27D85AA713E1}"/>
              </a:ext>
            </a:extLst>
          </p:cNvPr>
          <p:cNvSpPr>
            <a:spLocks noGrp="1"/>
          </p:cNvSpPr>
          <p:nvPr>
            <p:ph idx="1"/>
          </p:nvPr>
        </p:nvSpPr>
        <p:spPr>
          <a:xfrm>
            <a:off x="720000" y="1272746"/>
            <a:ext cx="10728325" cy="4496229"/>
          </a:xfrm>
        </p:spPr>
        <p:txBody>
          <a:bodyPr>
            <a:normAutofit/>
          </a:bodyPr>
          <a:lstStyle/>
          <a:p>
            <a:pPr marL="0" indent="0" algn="ctr">
              <a:buNone/>
            </a:pPr>
            <a:r>
              <a:rPr lang="ar-AE" sz="2400" b="1" dirty="0"/>
              <a:t>فقال: الحمد لرب هذا البيت، الذي جعلنا من زرع إبراهيم، وذرية إسماعيل وأنزلنا حرما آمنا، وجعلنا الحكام على الناس، وبارك لنا في بلدنا الذي نحن فيه</a:t>
            </a:r>
            <a:endParaRPr lang="en-US" sz="2400" b="1" dirty="0"/>
          </a:p>
          <a:p>
            <a:pPr marL="0" indent="0" algn="ctr">
              <a:buNone/>
            </a:pPr>
            <a:r>
              <a:rPr lang="en-CA" sz="2400" dirty="0"/>
              <a:t>“Praise is for the Lord of the </a:t>
            </a:r>
            <a:r>
              <a:rPr lang="en-CA" sz="2400" dirty="0" err="1"/>
              <a:t>Kaʿbah</a:t>
            </a:r>
            <a:r>
              <a:rPr lang="en-CA" sz="2400" dirty="0"/>
              <a:t> who made us among the offspring of Abraham and the descendants of Ishmael and placed us in this safe sanctuary and made us rulers over people and blessed us in this city in which we live. </a:t>
            </a:r>
          </a:p>
          <a:p>
            <a:pPr marL="0" indent="0" algn="ctr">
              <a:buNone/>
            </a:pPr>
            <a:endParaRPr lang="en-US" sz="2400" b="1" dirty="0"/>
          </a:p>
        </p:txBody>
      </p:sp>
    </p:spTree>
    <p:extLst>
      <p:ext uri="{BB962C8B-B14F-4D97-AF65-F5344CB8AC3E}">
        <p14:creationId xmlns:p14="http://schemas.microsoft.com/office/powerpoint/2010/main" val="1785149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FFD77-8223-3340-82D6-A39D0522DAE6}"/>
              </a:ext>
            </a:extLst>
          </p:cNvPr>
          <p:cNvSpPr>
            <a:spLocks noGrp="1"/>
          </p:cNvSpPr>
          <p:nvPr>
            <p:ph type="title"/>
          </p:nvPr>
        </p:nvSpPr>
        <p:spPr>
          <a:xfrm>
            <a:off x="720000" y="619200"/>
            <a:ext cx="10728322" cy="641189"/>
          </a:xfrm>
        </p:spPr>
        <p:txBody>
          <a:bodyPr/>
          <a:lstStyle/>
          <a:p>
            <a:pPr algn="ctr"/>
            <a:r>
              <a:rPr lang="en-US" dirty="0"/>
              <a:t>The Wedding Ceremony </a:t>
            </a:r>
          </a:p>
        </p:txBody>
      </p:sp>
      <p:sp>
        <p:nvSpPr>
          <p:cNvPr id="3" name="Content Placeholder 2">
            <a:extLst>
              <a:ext uri="{FF2B5EF4-FFF2-40B4-BE49-F238E27FC236}">
                <a16:creationId xmlns:a16="http://schemas.microsoft.com/office/drawing/2014/main" id="{2DE23EF8-6B3C-9B44-A728-3E37200D4A4E}"/>
              </a:ext>
            </a:extLst>
          </p:cNvPr>
          <p:cNvSpPr>
            <a:spLocks noGrp="1"/>
          </p:cNvSpPr>
          <p:nvPr>
            <p:ph idx="1"/>
          </p:nvPr>
        </p:nvSpPr>
        <p:spPr>
          <a:xfrm>
            <a:off x="720000" y="1161536"/>
            <a:ext cx="10728325" cy="4607440"/>
          </a:xfrm>
        </p:spPr>
        <p:txBody>
          <a:bodyPr>
            <a:normAutofit/>
          </a:bodyPr>
          <a:lstStyle/>
          <a:p>
            <a:pPr marL="0" indent="0" algn="ctr">
              <a:buNone/>
            </a:pPr>
            <a:r>
              <a:rPr lang="ar-AE" sz="2400" b="1" dirty="0"/>
              <a:t> ثم إن ابن أخي هذا - يعني رسول الله (صلى الله عليه وآله) - ممن لا يوزن برجل من قريش إلا رجح به ولا يقاس به رجل إلا عظم عنه ولا عدل له في الخلق وإن كان مقلا في المال</a:t>
            </a:r>
            <a:endParaRPr lang="en-US" sz="2400" b="1" dirty="0"/>
          </a:p>
          <a:p>
            <a:pPr marL="0" indent="0" algn="ctr">
              <a:buNone/>
            </a:pPr>
            <a:r>
              <a:rPr lang="en-CA" sz="2400" dirty="0"/>
              <a:t>“Furthermore, this nephew of mine is a man who, if measured against any man of Quraysh would tip the balance, who, if compared to any man would prove to be greater. No match has he among God’s creatures, though he is poor in wealth… </a:t>
            </a:r>
          </a:p>
          <a:p>
            <a:pPr marL="0" indent="0" algn="ctr">
              <a:buNone/>
            </a:pPr>
            <a:endParaRPr lang="en-US" sz="2400" b="1" dirty="0"/>
          </a:p>
        </p:txBody>
      </p:sp>
    </p:spTree>
    <p:extLst>
      <p:ext uri="{BB962C8B-B14F-4D97-AF65-F5344CB8AC3E}">
        <p14:creationId xmlns:p14="http://schemas.microsoft.com/office/powerpoint/2010/main" val="2570700592"/>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743</TotalTime>
  <Words>1558</Words>
  <Application>Microsoft Macintosh PowerPoint</Application>
  <PresentationFormat>Widescreen</PresentationFormat>
  <Paragraphs>68</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Avenir Next LT Pro</vt:lpstr>
      <vt:lpstr>Sagona Book</vt:lpstr>
      <vt:lpstr>The Hand Extrablack</vt:lpstr>
      <vt:lpstr>BlobVTI</vt:lpstr>
      <vt:lpstr>The Life of Prophet Muhammad</vt:lpstr>
      <vt:lpstr>Khadijah</vt:lpstr>
      <vt:lpstr>Khadijah</vt:lpstr>
      <vt:lpstr>Business with Khadijah</vt:lpstr>
      <vt:lpstr>Business with Khadijah</vt:lpstr>
      <vt:lpstr>The Proposal </vt:lpstr>
      <vt:lpstr>The Wedding Ceremony </vt:lpstr>
      <vt:lpstr>The Wedding Ceremony </vt:lpstr>
      <vt:lpstr>The Wedding Ceremony </vt:lpstr>
      <vt:lpstr>The Wedding Ceremony </vt:lpstr>
      <vt:lpstr>The Wedding Ceremony </vt:lpstr>
      <vt:lpstr>The Wedding Ceremony </vt:lpstr>
      <vt:lpstr>The Wedding Ceremony </vt:lpstr>
      <vt:lpstr>The Wedding Ceremony </vt:lpstr>
      <vt:lpstr>The Age of Khadijah</vt:lpstr>
      <vt:lpstr>The Age of Khadijah</vt:lpstr>
      <vt:lpstr>The Age of Khadijah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152</cp:revision>
  <dcterms:created xsi:type="dcterms:W3CDTF">2020-11-25T07:02:27Z</dcterms:created>
  <dcterms:modified xsi:type="dcterms:W3CDTF">2021-02-11T02:47:12Z</dcterms:modified>
</cp:coreProperties>
</file>