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4" r:id="rId9"/>
    <p:sldId id="265" r:id="rId10"/>
    <p:sldId id="266" r:id="rId11"/>
    <p:sldId id="263"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5"/>
  </p:normalViewPr>
  <p:slideViewPr>
    <p:cSldViewPr snapToGrid="0" snapToObjects="1">
      <p:cViewPr varScale="1">
        <p:scale>
          <a:sx n="105" d="100"/>
          <a:sy n="105" d="100"/>
        </p:scale>
        <p:origin x="8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27,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27,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27,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27,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27,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27,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27,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27,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1924F-D98A-074D-AB85-8D28B3CFFD1A}"/>
              </a:ext>
            </a:extLst>
          </p:cNvPr>
          <p:cNvSpPr>
            <a:spLocks noGrp="1"/>
          </p:cNvSpPr>
          <p:nvPr>
            <p:ph type="title"/>
          </p:nvPr>
        </p:nvSpPr>
        <p:spPr>
          <a:xfrm>
            <a:off x="720000" y="619200"/>
            <a:ext cx="10728322" cy="648768"/>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45512D01-7B3C-E349-A767-46820C261CFB}"/>
              </a:ext>
            </a:extLst>
          </p:cNvPr>
          <p:cNvSpPr>
            <a:spLocks noGrp="1"/>
          </p:cNvSpPr>
          <p:nvPr>
            <p:ph idx="1"/>
          </p:nvPr>
        </p:nvSpPr>
        <p:spPr>
          <a:xfrm>
            <a:off x="720000" y="1267968"/>
            <a:ext cx="10728325" cy="4501007"/>
          </a:xfrm>
        </p:spPr>
        <p:txBody>
          <a:bodyPr/>
          <a:lstStyle/>
          <a:p>
            <a:r>
              <a:rPr lang="en-US" dirty="0"/>
              <a:t>Abdullah b. </a:t>
            </a:r>
            <a:r>
              <a:rPr lang="en-US" dirty="0" err="1"/>
              <a:t>Jud’an</a:t>
            </a:r>
            <a:r>
              <a:rPr lang="en-US" dirty="0"/>
              <a:t>, a man from the clan of </a:t>
            </a:r>
            <a:r>
              <a:rPr lang="en-US" dirty="0" err="1"/>
              <a:t>Taym</a:t>
            </a:r>
            <a:r>
              <a:rPr lang="en-US" dirty="0"/>
              <a:t>, called an open meeting at his house to address the complaint and develop a code of justice.</a:t>
            </a:r>
          </a:p>
          <a:p>
            <a:r>
              <a:rPr lang="en-US" dirty="0"/>
              <a:t>Only five of the 14 Quraysh clans accepted Abdullah’s invitation.</a:t>
            </a:r>
          </a:p>
          <a:p>
            <a:r>
              <a:rPr lang="en-CA" dirty="0"/>
              <a:t>The parties to the pact were the leaders of Banū </a:t>
            </a:r>
            <a:r>
              <a:rPr lang="en-CA" dirty="0" err="1"/>
              <a:t>Ḥāshim</a:t>
            </a:r>
            <a:r>
              <a:rPr lang="en-CA" dirty="0"/>
              <a:t>, Banū </a:t>
            </a:r>
            <a:r>
              <a:rPr lang="en-CA" dirty="0" err="1"/>
              <a:t>al-Muṭṭalib</a:t>
            </a:r>
            <a:r>
              <a:rPr lang="en-CA" dirty="0"/>
              <a:t>, Banū  </a:t>
            </a:r>
            <a:r>
              <a:rPr lang="en-CA" dirty="0" err="1"/>
              <a:t>Asad</a:t>
            </a:r>
            <a:r>
              <a:rPr lang="en-CA" dirty="0"/>
              <a:t>, Banū </a:t>
            </a:r>
            <a:r>
              <a:rPr lang="en-CA" dirty="0" err="1"/>
              <a:t>Zuhrah</a:t>
            </a:r>
            <a:r>
              <a:rPr lang="en-CA" dirty="0"/>
              <a:t>, and Banū </a:t>
            </a:r>
            <a:r>
              <a:rPr lang="en-CA" dirty="0" err="1"/>
              <a:t>Taym</a:t>
            </a:r>
            <a:r>
              <a:rPr lang="en-CA" dirty="0"/>
              <a:t>.</a:t>
            </a:r>
          </a:p>
          <a:p>
            <a:r>
              <a:rPr lang="en-CA" dirty="0"/>
              <a:t>The attendees agreed to a simple code of ethics- that each clan would stand for the oppressed against the oppressor, regardless of who was oppressing.</a:t>
            </a:r>
          </a:p>
          <a:p>
            <a:r>
              <a:rPr lang="en-CA" dirty="0"/>
              <a:t>All parties submerged their hands in Zamzam and swore to help anyone who is wronged against him who has wronged him </a:t>
            </a:r>
          </a:p>
          <a:p>
            <a:endParaRPr lang="en-CA" dirty="0"/>
          </a:p>
          <a:p>
            <a:endParaRPr lang="en-CA" dirty="0"/>
          </a:p>
          <a:p>
            <a:endParaRPr lang="en-CA" dirty="0"/>
          </a:p>
          <a:p>
            <a:endParaRPr lang="en-US" dirty="0"/>
          </a:p>
          <a:p>
            <a:endParaRPr lang="en-US" dirty="0"/>
          </a:p>
        </p:txBody>
      </p:sp>
    </p:spTree>
    <p:extLst>
      <p:ext uri="{BB962C8B-B14F-4D97-AF65-F5344CB8AC3E}">
        <p14:creationId xmlns:p14="http://schemas.microsoft.com/office/powerpoint/2010/main" val="955460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D77E-D080-E440-9BC2-28B2E6F44072}"/>
              </a:ext>
            </a:extLst>
          </p:cNvPr>
          <p:cNvSpPr>
            <a:spLocks noGrp="1"/>
          </p:cNvSpPr>
          <p:nvPr>
            <p:ph type="title"/>
          </p:nvPr>
        </p:nvSpPr>
        <p:spPr>
          <a:xfrm>
            <a:off x="720000" y="619200"/>
            <a:ext cx="10728322" cy="685344"/>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15D306A3-CD2E-F94E-A644-10186FFB051E}"/>
              </a:ext>
            </a:extLst>
          </p:cNvPr>
          <p:cNvSpPr>
            <a:spLocks noGrp="1"/>
          </p:cNvSpPr>
          <p:nvPr>
            <p:ph idx="1"/>
          </p:nvPr>
        </p:nvSpPr>
        <p:spPr>
          <a:xfrm>
            <a:off x="720000" y="1304544"/>
            <a:ext cx="10728325" cy="4464431"/>
          </a:xfrm>
        </p:spPr>
        <p:txBody>
          <a:bodyPr/>
          <a:lstStyle/>
          <a:p>
            <a:pPr marL="0" indent="0" algn="ctr">
              <a:buNone/>
            </a:pPr>
            <a:r>
              <a:rPr lang="ar-AE" sz="2400" b="1" dirty="0"/>
              <a:t> لقد شهدت في دار عبد الله بن جدعان حلفا ، ما أحب أن لي به حمر النعم ، ولو أدعى به في الإسلام لأجبت </a:t>
            </a:r>
            <a:endParaRPr lang="en-CA" sz="2400" b="1" dirty="0"/>
          </a:p>
          <a:p>
            <a:endParaRPr lang="en-CA" dirty="0"/>
          </a:p>
          <a:p>
            <a:pPr marL="0" indent="0" algn="ctr">
              <a:buNone/>
            </a:pPr>
            <a:r>
              <a:rPr lang="en-CA" sz="2400" dirty="0"/>
              <a:t>“I witnessed a pact in the house of Abdullah b. </a:t>
            </a:r>
            <a:r>
              <a:rPr lang="en-CA" sz="2400" dirty="0" err="1"/>
              <a:t>Jud’an</a:t>
            </a:r>
            <a:r>
              <a:rPr lang="en-CA" sz="2400" dirty="0"/>
              <a:t>. It was more appealing to me that herds of cattle. Even now in the period of Islam, I would respond positively to attending such a meeting if I were invited.”- The Prophet (s)</a:t>
            </a:r>
          </a:p>
          <a:p>
            <a:endParaRPr lang="en-US" dirty="0"/>
          </a:p>
        </p:txBody>
      </p:sp>
    </p:spTree>
    <p:extLst>
      <p:ext uri="{BB962C8B-B14F-4D97-AF65-F5344CB8AC3E}">
        <p14:creationId xmlns:p14="http://schemas.microsoft.com/office/powerpoint/2010/main" val="2337391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14F9-8B7A-754F-AAD8-60C171BFBB84}"/>
              </a:ext>
            </a:extLst>
          </p:cNvPr>
          <p:cNvSpPr>
            <a:spLocks noGrp="1"/>
          </p:cNvSpPr>
          <p:nvPr>
            <p:ph type="title"/>
          </p:nvPr>
        </p:nvSpPr>
        <p:spPr>
          <a:xfrm>
            <a:off x="720000" y="619200"/>
            <a:ext cx="10728322" cy="648768"/>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205C12B3-D5AC-8645-827D-B315C248F691}"/>
              </a:ext>
            </a:extLst>
          </p:cNvPr>
          <p:cNvSpPr>
            <a:spLocks noGrp="1"/>
          </p:cNvSpPr>
          <p:nvPr>
            <p:ph idx="1"/>
          </p:nvPr>
        </p:nvSpPr>
        <p:spPr>
          <a:xfrm>
            <a:off x="720000" y="1267968"/>
            <a:ext cx="10728325" cy="4501007"/>
          </a:xfrm>
        </p:spPr>
        <p:txBody>
          <a:bodyPr/>
          <a:lstStyle/>
          <a:p>
            <a:r>
              <a:rPr lang="en-CA" dirty="0"/>
              <a:t>There was a dispute between </a:t>
            </a:r>
            <a:r>
              <a:rPr lang="en-CA" dirty="0" err="1"/>
              <a:t>Husayn</a:t>
            </a:r>
            <a:r>
              <a:rPr lang="en-CA" dirty="0"/>
              <a:t> b. Ali and al-Walid b. </a:t>
            </a:r>
            <a:r>
              <a:rPr lang="en-CA" dirty="0" err="1"/>
              <a:t>ʿUtbah</a:t>
            </a:r>
            <a:r>
              <a:rPr lang="en-CA" dirty="0"/>
              <a:t> ibn Abī </a:t>
            </a:r>
            <a:r>
              <a:rPr lang="en-CA" dirty="0" err="1"/>
              <a:t>Sufyān</a:t>
            </a:r>
            <a:r>
              <a:rPr lang="en-CA" dirty="0"/>
              <a:t>. </a:t>
            </a:r>
            <a:r>
              <a:rPr lang="en-CA" dirty="0" err="1"/>
              <a:t>Walīd</a:t>
            </a:r>
            <a:r>
              <a:rPr lang="en-CA" dirty="0"/>
              <a:t> had occupied land belonging to </a:t>
            </a:r>
            <a:r>
              <a:rPr lang="en-CA" dirty="0" err="1"/>
              <a:t>Ḥusayn</a:t>
            </a:r>
            <a:r>
              <a:rPr lang="en-CA" dirty="0"/>
              <a:t>, so </a:t>
            </a:r>
            <a:r>
              <a:rPr lang="en-CA" dirty="0" err="1"/>
              <a:t>Ḥusayn</a:t>
            </a:r>
            <a:r>
              <a:rPr lang="en-CA" dirty="0"/>
              <a:t> said: </a:t>
            </a:r>
          </a:p>
          <a:p>
            <a:pPr marL="0" indent="0" algn="ctr">
              <a:buNone/>
            </a:pPr>
            <a:r>
              <a:rPr lang="en-CA" dirty="0"/>
              <a:t>“I swear to God, if you do not give me what is my right, I shall draw my sword, stand in the Prophet’s Mosque, and invoke the </a:t>
            </a:r>
            <a:r>
              <a:rPr lang="en-CA" dirty="0" err="1"/>
              <a:t>Fuḍūl</a:t>
            </a:r>
            <a:r>
              <a:rPr lang="en-CA" dirty="0"/>
              <a:t> Pact!”</a:t>
            </a:r>
          </a:p>
          <a:p>
            <a:pPr marL="0" indent="0" algn="ctr">
              <a:buNone/>
            </a:pPr>
            <a:endParaRPr lang="en-CA" i="1" dirty="0"/>
          </a:p>
          <a:p>
            <a:r>
              <a:rPr lang="en-CA" dirty="0"/>
              <a:t>Among those who were present, </a:t>
            </a:r>
            <a:r>
              <a:rPr lang="en-CA" dirty="0" err="1"/>
              <a:t>ʿAbd</a:t>
            </a:r>
            <a:r>
              <a:rPr lang="en-CA" dirty="0"/>
              <a:t> </a:t>
            </a:r>
            <a:r>
              <a:rPr lang="en-CA" dirty="0" err="1"/>
              <a:t>Allāh</a:t>
            </a:r>
            <a:r>
              <a:rPr lang="en-CA" dirty="0"/>
              <a:t> ibn al-</a:t>
            </a:r>
            <a:r>
              <a:rPr lang="en-CA" dirty="0" err="1"/>
              <a:t>Zubayr</a:t>
            </a:r>
            <a:r>
              <a:rPr lang="en-CA" dirty="0"/>
              <a:t> (from </a:t>
            </a:r>
            <a:r>
              <a:rPr lang="en-CA" dirty="0" err="1"/>
              <a:t>Asad</a:t>
            </a:r>
            <a:r>
              <a:rPr lang="en-CA" dirty="0"/>
              <a:t>) and a man from </a:t>
            </a:r>
            <a:r>
              <a:rPr lang="en-CA" dirty="0" err="1"/>
              <a:t>Zuhrah</a:t>
            </a:r>
            <a:r>
              <a:rPr lang="en-CA" dirty="0"/>
              <a:t> and </a:t>
            </a:r>
            <a:r>
              <a:rPr lang="en-CA" dirty="0" err="1"/>
              <a:t>Taym</a:t>
            </a:r>
            <a:r>
              <a:rPr lang="en-CA" dirty="0"/>
              <a:t> all pledged to answer his call. So </a:t>
            </a:r>
            <a:r>
              <a:rPr lang="en-CA" dirty="0" err="1"/>
              <a:t>Walīd</a:t>
            </a:r>
            <a:r>
              <a:rPr lang="en-CA" dirty="0"/>
              <a:t> backed down and gave </a:t>
            </a:r>
            <a:r>
              <a:rPr lang="en-CA" dirty="0" err="1"/>
              <a:t>Ḥusayn</a:t>
            </a:r>
            <a:r>
              <a:rPr lang="en-CA" dirty="0"/>
              <a:t> what was his </a:t>
            </a:r>
          </a:p>
          <a:p>
            <a:br>
              <a:rPr lang="en-CA" i="1" dirty="0"/>
            </a:br>
            <a:endParaRPr lang="en-CA" dirty="0"/>
          </a:p>
          <a:p>
            <a:pPr marL="0" indent="0" algn="ctr">
              <a:buNone/>
            </a:pPr>
            <a:endParaRPr lang="en-CA" dirty="0"/>
          </a:p>
          <a:p>
            <a:endParaRPr lang="en-US" dirty="0"/>
          </a:p>
        </p:txBody>
      </p:sp>
    </p:spTree>
    <p:extLst>
      <p:ext uri="{BB962C8B-B14F-4D97-AF65-F5344CB8AC3E}">
        <p14:creationId xmlns:p14="http://schemas.microsoft.com/office/powerpoint/2010/main" val="1010170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D5F83-86EF-514E-9E1B-59BFA4DED908}"/>
              </a:ext>
            </a:extLst>
          </p:cNvPr>
          <p:cNvSpPr>
            <a:spLocks noGrp="1"/>
          </p:cNvSpPr>
          <p:nvPr>
            <p:ph type="title"/>
          </p:nvPr>
        </p:nvSpPr>
        <p:spPr>
          <a:xfrm>
            <a:off x="720000" y="619200"/>
            <a:ext cx="10728322" cy="612192"/>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A05DB84F-019D-164B-8C4D-1CEACADAE02F}"/>
              </a:ext>
            </a:extLst>
          </p:cNvPr>
          <p:cNvSpPr>
            <a:spLocks noGrp="1"/>
          </p:cNvSpPr>
          <p:nvPr>
            <p:ph idx="1"/>
          </p:nvPr>
        </p:nvSpPr>
        <p:spPr>
          <a:xfrm>
            <a:off x="720000" y="1231392"/>
            <a:ext cx="10728325" cy="4537583"/>
          </a:xfrm>
        </p:spPr>
        <p:txBody>
          <a:bodyPr/>
          <a:lstStyle/>
          <a:p>
            <a:r>
              <a:rPr lang="en-CA" sz="2400" dirty="0"/>
              <a:t>The Prophet as a shepherd </a:t>
            </a:r>
          </a:p>
          <a:p>
            <a:pPr lvl="1"/>
            <a:r>
              <a:rPr lang="en-CA" sz="2400" dirty="0"/>
              <a:t>no specific evidence for this from Shia sources </a:t>
            </a:r>
          </a:p>
          <a:p>
            <a:r>
              <a:rPr lang="en-CA" sz="2400" dirty="0"/>
              <a:t>Abu </a:t>
            </a:r>
            <a:r>
              <a:rPr lang="en-CA" sz="2400" dirty="0" err="1"/>
              <a:t>Hurayrah</a:t>
            </a:r>
            <a:r>
              <a:rPr lang="en-CA" sz="2400" dirty="0"/>
              <a:t> claims the Prophet said: </a:t>
            </a:r>
          </a:p>
          <a:p>
            <a:pPr marL="0" indent="0" algn="ctr">
              <a:buNone/>
            </a:pPr>
            <a:r>
              <a:rPr lang="ar-AE" sz="2400" b="1" dirty="0"/>
              <a:t>ما بعث الله نبياً إلا رعى الغنم” قال أصحابه‏:‏ وأنت‏؟‏ فقال‏:‏ نعم كنت أرعاها على قراريط لأهل مكة”</a:t>
            </a:r>
            <a:endParaRPr lang="en-CA" sz="2400" b="1" dirty="0"/>
          </a:p>
          <a:p>
            <a:pPr marL="0" indent="0" algn="ctr">
              <a:buNone/>
            </a:pPr>
            <a:r>
              <a:rPr lang="en-CA" sz="2400" dirty="0"/>
              <a:t>“God sent no prophet who was not a shepherd.” When he was asked if this applied to him too, he said, “Yes, I used to herd sheep at </a:t>
            </a:r>
            <a:r>
              <a:rPr lang="en-CA" sz="2400" dirty="0" err="1"/>
              <a:t>Qarārīt</a:t>
            </a:r>
            <a:r>
              <a:rPr lang="en-CA" sz="2400" dirty="0"/>
              <a:t>̣ (a place) for the people of Makkah.</a:t>
            </a:r>
          </a:p>
          <a:p>
            <a:pPr lvl="1"/>
            <a:endParaRPr lang="en-CA" dirty="0"/>
          </a:p>
          <a:p>
            <a:pPr lvl="1"/>
            <a:endParaRPr lang="en-CA" dirty="0"/>
          </a:p>
          <a:p>
            <a:endParaRPr lang="en-US" dirty="0"/>
          </a:p>
        </p:txBody>
      </p:sp>
    </p:spTree>
    <p:extLst>
      <p:ext uri="{BB962C8B-B14F-4D97-AF65-F5344CB8AC3E}">
        <p14:creationId xmlns:p14="http://schemas.microsoft.com/office/powerpoint/2010/main" val="172912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E29B9-FE7C-DA43-8ED5-3C93D8A0E4F5}"/>
              </a:ext>
            </a:extLst>
          </p:cNvPr>
          <p:cNvSpPr>
            <a:spLocks noGrp="1"/>
          </p:cNvSpPr>
          <p:nvPr>
            <p:ph type="title"/>
          </p:nvPr>
        </p:nvSpPr>
        <p:spPr>
          <a:xfrm>
            <a:off x="720000" y="619200"/>
            <a:ext cx="10728322" cy="673152"/>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5CABA1A9-00F6-694D-921B-44FD8A11313B}"/>
              </a:ext>
            </a:extLst>
          </p:cNvPr>
          <p:cNvSpPr>
            <a:spLocks noGrp="1"/>
          </p:cNvSpPr>
          <p:nvPr>
            <p:ph idx="1"/>
          </p:nvPr>
        </p:nvSpPr>
        <p:spPr>
          <a:xfrm>
            <a:off x="720000" y="1292352"/>
            <a:ext cx="10728325" cy="4476623"/>
          </a:xfrm>
        </p:spPr>
        <p:txBody>
          <a:bodyPr>
            <a:normAutofit/>
          </a:bodyPr>
          <a:lstStyle/>
          <a:p>
            <a:r>
              <a:rPr lang="en-US" sz="2400" dirty="0"/>
              <a:t>General traditions from Shia sources:</a:t>
            </a:r>
          </a:p>
          <a:p>
            <a:endParaRPr lang="en-US" sz="2400" dirty="0"/>
          </a:p>
          <a:p>
            <a:pPr marL="0" indent="0" algn="ctr">
              <a:buNone/>
            </a:pPr>
            <a:r>
              <a:rPr lang="ar-AE" sz="2400" b="1" dirty="0"/>
              <a:t>ما بعث الله نبيا قط حتى يسترعيه الغنم، يعلمه بذلك رعية الناس</a:t>
            </a:r>
            <a:endParaRPr lang="en-US" sz="2400" b="1" dirty="0"/>
          </a:p>
          <a:p>
            <a:pPr marL="0" indent="0" algn="ctr">
              <a:buNone/>
            </a:pPr>
            <a:r>
              <a:rPr lang="en-CA" sz="2400" dirty="0"/>
              <a:t>“God sent no prophet without first charging him with the care of sheep, thereby teaching him to care for people.”- Imam al-Sadiq (a)</a:t>
            </a:r>
          </a:p>
          <a:p>
            <a:pPr marL="0" indent="0" algn="ctr">
              <a:buNone/>
            </a:pPr>
            <a:endParaRPr lang="en-CA" sz="2400" dirty="0"/>
          </a:p>
          <a:p>
            <a:pPr marL="0" indent="0">
              <a:buNone/>
            </a:pPr>
            <a:r>
              <a:rPr lang="en-CA" sz="1800" dirty="0"/>
              <a:t>Source: </a:t>
            </a:r>
            <a:r>
              <a:rPr lang="en-CA" sz="1800" dirty="0" err="1"/>
              <a:t>Ilal</a:t>
            </a:r>
            <a:r>
              <a:rPr lang="en-CA" sz="1800" dirty="0"/>
              <a:t> al-</a:t>
            </a:r>
            <a:r>
              <a:rPr lang="en-CA" sz="1800" dirty="0" err="1"/>
              <a:t>Sharai</a:t>
            </a:r>
            <a:r>
              <a:rPr lang="en-CA" sz="1800" dirty="0"/>
              <a:t>’, p. 23</a:t>
            </a:r>
          </a:p>
          <a:p>
            <a:pPr marL="0" indent="0" algn="ctr">
              <a:buNone/>
            </a:pPr>
            <a:r>
              <a:rPr lang="ar-AE" b="1" dirty="0"/>
              <a:t> </a:t>
            </a:r>
            <a:endParaRPr lang="en-US" b="1" dirty="0"/>
          </a:p>
        </p:txBody>
      </p:sp>
    </p:spTree>
    <p:extLst>
      <p:ext uri="{BB962C8B-B14F-4D97-AF65-F5344CB8AC3E}">
        <p14:creationId xmlns:p14="http://schemas.microsoft.com/office/powerpoint/2010/main" val="3682437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4438A-8D60-6544-8A60-D8E80620B244}"/>
              </a:ext>
            </a:extLst>
          </p:cNvPr>
          <p:cNvSpPr>
            <a:spLocks noGrp="1"/>
          </p:cNvSpPr>
          <p:nvPr>
            <p:ph type="title"/>
          </p:nvPr>
        </p:nvSpPr>
        <p:spPr>
          <a:xfrm>
            <a:off x="720000" y="619200"/>
            <a:ext cx="10728322" cy="709728"/>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B19EFE25-C940-4043-9951-98132AB97057}"/>
              </a:ext>
            </a:extLst>
          </p:cNvPr>
          <p:cNvSpPr>
            <a:spLocks noGrp="1"/>
          </p:cNvSpPr>
          <p:nvPr>
            <p:ph idx="1"/>
          </p:nvPr>
        </p:nvSpPr>
        <p:spPr>
          <a:xfrm>
            <a:off x="720000" y="1243584"/>
            <a:ext cx="10728325" cy="4525391"/>
          </a:xfrm>
        </p:spPr>
        <p:txBody>
          <a:bodyPr>
            <a:normAutofit/>
          </a:bodyPr>
          <a:lstStyle/>
          <a:p>
            <a:pPr marL="0" indent="0" algn="ctr">
              <a:buNone/>
            </a:pPr>
            <a:r>
              <a:rPr lang="ar-AE" sz="2400" b="1" dirty="0"/>
              <a:t>إن الله جعل أرزاق أنبيائه في الزرع والضرع لئلا يكرهوا شيئا من قطر السماء</a:t>
            </a:r>
            <a:endParaRPr lang="en-US" sz="2400" b="1" dirty="0"/>
          </a:p>
          <a:p>
            <a:pPr marL="0" indent="0" algn="ctr">
              <a:buNone/>
            </a:pPr>
            <a:endParaRPr lang="en-CA" sz="2400" i="1" dirty="0"/>
          </a:p>
          <a:p>
            <a:pPr marL="0" indent="0" algn="ctr">
              <a:buNone/>
            </a:pPr>
            <a:r>
              <a:rPr lang="en-CA" sz="2400" dirty="0"/>
              <a:t>“God placed the sustenance of prophets in farming and milking, so that they never begrudge the rain.”- Imam al-Sadiq (a)</a:t>
            </a:r>
          </a:p>
          <a:p>
            <a:pPr marL="0" indent="0" algn="ctr">
              <a:buNone/>
            </a:pPr>
            <a:endParaRPr lang="en-CA" sz="2400" dirty="0"/>
          </a:p>
          <a:p>
            <a:pPr marL="0" indent="0" algn="ctr">
              <a:buNone/>
            </a:pPr>
            <a:endParaRPr lang="en-CA" sz="2400" dirty="0"/>
          </a:p>
          <a:p>
            <a:pPr marL="0" indent="0">
              <a:buNone/>
            </a:pPr>
            <a:r>
              <a:rPr lang="en-CA" sz="1800" dirty="0"/>
              <a:t>Source: A-</a:t>
            </a:r>
            <a:r>
              <a:rPr lang="en-CA" sz="1800" dirty="0" err="1"/>
              <a:t>Kafi</a:t>
            </a:r>
            <a:r>
              <a:rPr lang="en-CA" sz="1800" dirty="0"/>
              <a:t>, v. 1, p. 403</a:t>
            </a:r>
            <a:br>
              <a:rPr lang="en-CA" sz="1800" dirty="0"/>
            </a:br>
            <a:endParaRPr lang="en-CA" sz="1800" dirty="0"/>
          </a:p>
          <a:p>
            <a:pPr marL="0" indent="0" algn="ctr">
              <a:buNone/>
            </a:pPr>
            <a:endParaRPr lang="en-US" sz="2400" b="1" dirty="0"/>
          </a:p>
        </p:txBody>
      </p:sp>
    </p:spTree>
    <p:extLst>
      <p:ext uri="{BB962C8B-B14F-4D97-AF65-F5344CB8AC3E}">
        <p14:creationId xmlns:p14="http://schemas.microsoft.com/office/powerpoint/2010/main" val="3077335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66F26-7ABF-8F4B-A8FA-0D3001DBBF03}"/>
              </a:ext>
            </a:extLst>
          </p:cNvPr>
          <p:cNvSpPr>
            <a:spLocks noGrp="1"/>
          </p:cNvSpPr>
          <p:nvPr>
            <p:ph type="title"/>
          </p:nvPr>
        </p:nvSpPr>
        <p:spPr>
          <a:xfrm>
            <a:off x="720000" y="619200"/>
            <a:ext cx="10728322" cy="709728"/>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3AA5D04F-3B74-0747-A5AB-3631469A8BA0}"/>
              </a:ext>
            </a:extLst>
          </p:cNvPr>
          <p:cNvSpPr>
            <a:spLocks noGrp="1"/>
          </p:cNvSpPr>
          <p:nvPr>
            <p:ph idx="1"/>
          </p:nvPr>
        </p:nvSpPr>
        <p:spPr>
          <a:xfrm>
            <a:off x="720000" y="1328928"/>
            <a:ext cx="10728325" cy="4440047"/>
          </a:xfrm>
        </p:spPr>
        <p:txBody>
          <a:bodyPr/>
          <a:lstStyle/>
          <a:p>
            <a:r>
              <a:rPr lang="en-CA" sz="2400" dirty="0"/>
              <a:t>Accordingly, we can accept that Prophet </a:t>
            </a:r>
            <a:r>
              <a:rPr lang="en-CA" sz="2400" dirty="0" err="1"/>
              <a:t>Muḥammad</a:t>
            </a:r>
            <a:r>
              <a:rPr lang="en-CA" sz="2400" dirty="0"/>
              <a:t> also herded sheep, but not as an employee of others as implied by Abu </a:t>
            </a:r>
            <a:r>
              <a:rPr lang="en-CA" sz="2400" dirty="0" err="1"/>
              <a:t>Hurayrah</a:t>
            </a:r>
            <a:r>
              <a:rPr lang="en-CA" sz="2400" dirty="0"/>
              <a:t>, for he never hired himself out to anyone per the following tradition from Ammar b. Yasir:</a:t>
            </a:r>
          </a:p>
          <a:p>
            <a:pPr marL="0" indent="0" algn="ctr">
              <a:buNone/>
            </a:pPr>
            <a:r>
              <a:rPr lang="en-CA" sz="2400" dirty="0"/>
              <a:t>“The Prophet was never an employee to anyone.”</a:t>
            </a:r>
          </a:p>
          <a:p>
            <a:pPr marL="0" indent="0" algn="ctr">
              <a:buNone/>
            </a:pPr>
            <a:endParaRPr lang="en-CA" sz="2400" dirty="0"/>
          </a:p>
          <a:p>
            <a:pPr marL="0" indent="0" algn="ctr">
              <a:buNone/>
            </a:pPr>
            <a:endParaRPr lang="en-CA" sz="2400" dirty="0"/>
          </a:p>
          <a:p>
            <a:pPr marL="0" indent="0">
              <a:buNone/>
            </a:pPr>
            <a:r>
              <a:rPr lang="en-CA" sz="1800" dirty="0"/>
              <a:t>Source: Tarikh al-</a:t>
            </a:r>
            <a:r>
              <a:rPr lang="en-CA" sz="1800" dirty="0" err="1"/>
              <a:t>Ya’qubi</a:t>
            </a:r>
            <a:r>
              <a:rPr lang="en-CA" sz="1800" dirty="0"/>
              <a:t>, v. 2, p. 14</a:t>
            </a:r>
          </a:p>
          <a:p>
            <a:pPr marL="0" indent="0" algn="ctr">
              <a:buNone/>
            </a:pPr>
            <a:endParaRPr lang="en-CA" dirty="0"/>
          </a:p>
          <a:p>
            <a:endParaRPr lang="en-US" dirty="0"/>
          </a:p>
        </p:txBody>
      </p:sp>
    </p:spTree>
    <p:extLst>
      <p:ext uri="{BB962C8B-B14F-4D97-AF65-F5344CB8AC3E}">
        <p14:creationId xmlns:p14="http://schemas.microsoft.com/office/powerpoint/2010/main" val="1710319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40AF-632B-934C-8AE4-36C11DB13136}"/>
              </a:ext>
            </a:extLst>
          </p:cNvPr>
          <p:cNvSpPr>
            <a:spLocks noGrp="1"/>
          </p:cNvSpPr>
          <p:nvPr>
            <p:ph type="title"/>
          </p:nvPr>
        </p:nvSpPr>
        <p:spPr>
          <a:xfrm>
            <a:off x="720000" y="619200"/>
            <a:ext cx="10728322" cy="673152"/>
          </a:xfrm>
        </p:spPr>
        <p:txBody>
          <a:bodyPr/>
          <a:lstStyle/>
          <a:p>
            <a:pPr algn="ctr"/>
            <a:r>
              <a:rPr lang="en-US" dirty="0"/>
              <a:t>Divine Care</a:t>
            </a:r>
          </a:p>
        </p:txBody>
      </p:sp>
      <p:sp>
        <p:nvSpPr>
          <p:cNvPr id="3" name="Content Placeholder 2">
            <a:extLst>
              <a:ext uri="{FF2B5EF4-FFF2-40B4-BE49-F238E27FC236}">
                <a16:creationId xmlns:a16="http://schemas.microsoft.com/office/drawing/2014/main" id="{DE402898-A612-B941-A200-BE03EBEE4DF0}"/>
              </a:ext>
            </a:extLst>
          </p:cNvPr>
          <p:cNvSpPr>
            <a:spLocks noGrp="1"/>
          </p:cNvSpPr>
          <p:nvPr>
            <p:ph idx="1"/>
          </p:nvPr>
        </p:nvSpPr>
        <p:spPr>
          <a:xfrm>
            <a:off x="720000" y="1414272"/>
            <a:ext cx="10728325" cy="4354703"/>
          </a:xfrm>
        </p:spPr>
        <p:txBody>
          <a:bodyPr>
            <a:normAutofit fontScale="92500"/>
          </a:bodyPr>
          <a:lstStyle/>
          <a:p>
            <a:pPr marL="0" indent="0" algn="ctr">
              <a:buNone/>
            </a:pPr>
            <a:r>
              <a:rPr lang="ar-AE" sz="2400" b="1" dirty="0"/>
              <a:t>وَلَقَدْ قَرَنَ اللهُ تَعَالَى بِهِ(صلى الله عليه وآله) مِنْ لَدُنْ [أَنْ] كَانَ فَطِيماً أَعْظَمَ مَلَك مِنْ مَلاَئِكَتِهِ يَسْلُكُ بِهِ طَرِيقَ الْمَكَارِمِ، وَمَحَاسِنَ أَخْلاَقِ الْعَالَمِ، لَيْلَهُ وَنَهَارَهُ،</a:t>
            </a:r>
            <a:endParaRPr lang="en-US" sz="2400" b="1" dirty="0"/>
          </a:p>
          <a:p>
            <a:pPr marL="0" indent="0" algn="ctr">
              <a:buNone/>
            </a:pPr>
            <a:endParaRPr lang="en-US" b="1" dirty="0"/>
          </a:p>
          <a:p>
            <a:pPr marL="0" indent="0" algn="ctr">
              <a:buNone/>
            </a:pPr>
            <a:r>
              <a:rPr lang="en-US" sz="2400" dirty="0"/>
              <a:t>“From the time he was weaned, God sent the greatest of his angels to accompany him and lead him, day and night, down a path to nobility and virtue.”- Imam Ali (a)</a:t>
            </a:r>
          </a:p>
          <a:p>
            <a:pPr marL="0" indent="0" algn="ctr">
              <a:buNone/>
            </a:pPr>
            <a:endParaRPr lang="en-US" dirty="0"/>
          </a:p>
          <a:p>
            <a:pPr marL="0" indent="0" algn="ctr">
              <a:buNone/>
            </a:pPr>
            <a:endParaRPr lang="en-US" dirty="0"/>
          </a:p>
          <a:p>
            <a:pPr marL="0" indent="0" algn="ctr">
              <a:buNone/>
            </a:pPr>
            <a:endParaRPr lang="en-US" dirty="0"/>
          </a:p>
          <a:p>
            <a:pPr marL="0" indent="0">
              <a:buNone/>
            </a:pPr>
            <a:r>
              <a:rPr lang="en-US" dirty="0"/>
              <a:t>Source: </a:t>
            </a:r>
            <a:r>
              <a:rPr lang="en-US" dirty="0" err="1"/>
              <a:t>Nahjulbalagha</a:t>
            </a:r>
            <a:r>
              <a:rPr lang="en-US" dirty="0"/>
              <a:t> sermon 192</a:t>
            </a:r>
          </a:p>
        </p:txBody>
      </p:sp>
    </p:spTree>
    <p:extLst>
      <p:ext uri="{BB962C8B-B14F-4D97-AF65-F5344CB8AC3E}">
        <p14:creationId xmlns:p14="http://schemas.microsoft.com/office/powerpoint/2010/main" val="55542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7FB89-ACF4-3948-B774-44D541F13CA4}"/>
              </a:ext>
            </a:extLst>
          </p:cNvPr>
          <p:cNvSpPr>
            <a:spLocks noGrp="1"/>
          </p:cNvSpPr>
          <p:nvPr>
            <p:ph type="title"/>
          </p:nvPr>
        </p:nvSpPr>
        <p:spPr>
          <a:xfrm>
            <a:off x="720000" y="619200"/>
            <a:ext cx="10728322" cy="660960"/>
          </a:xfrm>
        </p:spPr>
        <p:txBody>
          <a:bodyPr/>
          <a:lstStyle/>
          <a:p>
            <a:pPr algn="ctr"/>
            <a:r>
              <a:rPr lang="en-US" dirty="0"/>
              <a:t>Divine Care</a:t>
            </a:r>
          </a:p>
        </p:txBody>
      </p:sp>
      <p:sp>
        <p:nvSpPr>
          <p:cNvPr id="3" name="Content Placeholder 2">
            <a:extLst>
              <a:ext uri="{FF2B5EF4-FFF2-40B4-BE49-F238E27FC236}">
                <a16:creationId xmlns:a16="http://schemas.microsoft.com/office/drawing/2014/main" id="{5BED8DA1-DE0D-2B4E-A581-9337AC579BFC}"/>
              </a:ext>
            </a:extLst>
          </p:cNvPr>
          <p:cNvSpPr>
            <a:spLocks noGrp="1"/>
          </p:cNvSpPr>
          <p:nvPr>
            <p:ph idx="1"/>
          </p:nvPr>
        </p:nvSpPr>
        <p:spPr>
          <a:xfrm>
            <a:off x="720000" y="1280160"/>
            <a:ext cx="10728325" cy="4488815"/>
          </a:xfrm>
        </p:spPr>
        <p:txBody>
          <a:bodyPr/>
          <a:lstStyle/>
          <a:p>
            <a:pPr marL="0" indent="0" algn="ctr">
              <a:buNone/>
            </a:pPr>
            <a:r>
              <a:rPr lang="ar-AE" b="1" dirty="0"/>
              <a:t>لقد رأيتني في غلمان قريش ننقل حجارة لبعض ما يلعب به الغلمان ، كلنا قد تعرى ، وأخذ إزاره فجعله على رقبته ، يحمل عليه الحجارة ؛ فإني لأقبل معهم كذلك وأدبر ، إذ لكمني لاكم ما أراه ، لكمة وجيعة ، ثم قال : شد عليك إزارك ؛ قال : فأخذته وشددته علي ، ثم جعلت أحمل الحجارة على رقبتي وإزاري علي من بين أصحابي</a:t>
            </a:r>
            <a:endParaRPr lang="en-US" b="1" i="1" dirty="0"/>
          </a:p>
          <a:p>
            <a:pPr marL="0" indent="0" algn="ctr">
              <a:buNone/>
            </a:pPr>
            <a:r>
              <a:rPr lang="en-CA" dirty="0"/>
              <a:t>“I found myself among some boys from Quraysh. We were moving rocks around to play with them. I was also playing with them. We decided to take our clothes off and use them to hang the rocks over our shoulders. When I went to take my clothes off, something struck my hand, and then said, ‘Keep your clothes on.’ I could not see it, but I did as it told me. From then on, I carried the rocks against my neck with my friends and left my clothes on.”</a:t>
            </a:r>
          </a:p>
          <a:p>
            <a:pPr marL="0" indent="0" algn="ctr">
              <a:buNone/>
            </a:pPr>
            <a:endParaRPr lang="en-CA" dirty="0"/>
          </a:p>
          <a:p>
            <a:pPr marL="0" indent="0">
              <a:buNone/>
            </a:pPr>
            <a:r>
              <a:rPr lang="en-CA" dirty="0"/>
              <a:t>Source: Ibn Hisham, p. 188 </a:t>
            </a:r>
          </a:p>
          <a:p>
            <a:pPr marL="0" indent="0" algn="ctr">
              <a:buNone/>
            </a:pPr>
            <a:endParaRPr lang="en-US" dirty="0"/>
          </a:p>
        </p:txBody>
      </p:sp>
    </p:spTree>
    <p:extLst>
      <p:ext uri="{BB962C8B-B14F-4D97-AF65-F5344CB8AC3E}">
        <p14:creationId xmlns:p14="http://schemas.microsoft.com/office/powerpoint/2010/main" val="272838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21787-6EAA-A342-8FD6-7D9CD59B1CAA}"/>
              </a:ext>
            </a:extLst>
          </p:cNvPr>
          <p:cNvSpPr>
            <a:spLocks noGrp="1"/>
          </p:cNvSpPr>
          <p:nvPr>
            <p:ph type="title"/>
          </p:nvPr>
        </p:nvSpPr>
        <p:spPr>
          <a:xfrm>
            <a:off x="720000" y="619200"/>
            <a:ext cx="10728322" cy="721920"/>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37A16FF4-FFB1-904F-B211-B7C7DDEE1185}"/>
              </a:ext>
            </a:extLst>
          </p:cNvPr>
          <p:cNvSpPr>
            <a:spLocks noGrp="1"/>
          </p:cNvSpPr>
          <p:nvPr>
            <p:ph idx="1"/>
          </p:nvPr>
        </p:nvSpPr>
        <p:spPr>
          <a:xfrm>
            <a:off x="720000" y="1243584"/>
            <a:ext cx="10728325" cy="4525391"/>
          </a:xfrm>
        </p:spPr>
        <p:txBody>
          <a:bodyPr/>
          <a:lstStyle/>
          <a:p>
            <a:r>
              <a:rPr lang="en-US" sz="2400" dirty="0"/>
              <a:t>The Sacrilegious Wars </a:t>
            </a:r>
            <a:r>
              <a:rPr lang="ar-AE" sz="2400" dirty="0"/>
              <a:t>حرب الفجار</a:t>
            </a:r>
            <a:endParaRPr lang="en-US" sz="2400" dirty="0"/>
          </a:p>
          <a:p>
            <a:r>
              <a:rPr lang="en-CA" sz="2400" dirty="0"/>
              <a:t>This was a reference to 4 wars between </a:t>
            </a:r>
            <a:r>
              <a:rPr lang="en-CA" sz="2400" dirty="0" err="1"/>
              <a:t>Hawāzin</a:t>
            </a:r>
            <a:r>
              <a:rPr lang="en-CA" sz="2400" dirty="0"/>
              <a:t>, Quraysh, and </a:t>
            </a:r>
            <a:r>
              <a:rPr lang="en-CA" sz="2400" dirty="0" err="1"/>
              <a:t>Kinānah</a:t>
            </a:r>
            <a:r>
              <a:rPr lang="en-CA" sz="2400" dirty="0"/>
              <a:t>. They took place during the Sacred months when fighting was prohibited. Thus, even by pre-Islamic standards it was an egregious violation of their moral code.</a:t>
            </a:r>
          </a:p>
          <a:p>
            <a:r>
              <a:rPr lang="en-CA" sz="2400" dirty="0"/>
              <a:t>There is debate over whether or not Abu Talib and the Prophet participated in the 4th skirmish. </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1178472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8E56B-6B8F-264A-8D58-2E7B5F305C92}"/>
              </a:ext>
            </a:extLst>
          </p:cNvPr>
          <p:cNvSpPr>
            <a:spLocks noGrp="1"/>
          </p:cNvSpPr>
          <p:nvPr>
            <p:ph type="title"/>
          </p:nvPr>
        </p:nvSpPr>
        <p:spPr>
          <a:xfrm>
            <a:off x="720000" y="619200"/>
            <a:ext cx="10728322" cy="673152"/>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D2A6385D-F50C-A941-948E-0CA0CCF64EFB}"/>
              </a:ext>
            </a:extLst>
          </p:cNvPr>
          <p:cNvSpPr>
            <a:spLocks noGrp="1"/>
          </p:cNvSpPr>
          <p:nvPr>
            <p:ph idx="1"/>
          </p:nvPr>
        </p:nvSpPr>
        <p:spPr>
          <a:xfrm>
            <a:off x="720000" y="1292352"/>
            <a:ext cx="10728325" cy="4476623"/>
          </a:xfrm>
        </p:spPr>
        <p:txBody>
          <a:bodyPr/>
          <a:lstStyle/>
          <a:p>
            <a:r>
              <a:rPr lang="en-CA" sz="2400" dirty="0"/>
              <a:t>If they did participate, they must have been justified in doing so.</a:t>
            </a:r>
          </a:p>
          <a:p>
            <a:r>
              <a:rPr lang="en-CA" sz="2400" dirty="0"/>
              <a:t>There is a strong possibility that they did not participate and these reports are merely fabrications.</a:t>
            </a:r>
          </a:p>
          <a:p>
            <a:r>
              <a:rPr lang="en-CA" sz="2400" dirty="0"/>
              <a:t>What would be the motive to fabricate this story?</a:t>
            </a:r>
          </a:p>
          <a:p>
            <a:pPr lvl="1"/>
            <a:r>
              <a:rPr lang="en-CA" sz="2400" dirty="0"/>
              <a:t>this seems a clear example of the heavy Umayyad hand doctoring history to cast aspersions on Abu Talib and the Prophet while exonerating their own ancestor</a:t>
            </a:r>
            <a:br>
              <a:rPr lang="en-CA" dirty="0"/>
            </a:br>
            <a:endParaRPr lang="en-CA" dirty="0"/>
          </a:p>
          <a:p>
            <a:pPr lvl="1"/>
            <a:endParaRPr lang="en-CA" dirty="0"/>
          </a:p>
          <a:p>
            <a:endParaRPr lang="en-US" dirty="0"/>
          </a:p>
        </p:txBody>
      </p:sp>
    </p:spTree>
    <p:extLst>
      <p:ext uri="{BB962C8B-B14F-4D97-AF65-F5344CB8AC3E}">
        <p14:creationId xmlns:p14="http://schemas.microsoft.com/office/powerpoint/2010/main" val="1369555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F31D7-9174-404D-93B7-02093CC843BB}"/>
              </a:ext>
            </a:extLst>
          </p:cNvPr>
          <p:cNvSpPr>
            <a:spLocks noGrp="1"/>
          </p:cNvSpPr>
          <p:nvPr>
            <p:ph type="title"/>
          </p:nvPr>
        </p:nvSpPr>
        <p:spPr>
          <a:xfrm>
            <a:off x="720000" y="619200"/>
            <a:ext cx="10728322" cy="660960"/>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8DA7B078-A6EE-2440-B0DB-7F96F4DFBDD5}"/>
              </a:ext>
            </a:extLst>
          </p:cNvPr>
          <p:cNvSpPr>
            <a:spLocks noGrp="1"/>
          </p:cNvSpPr>
          <p:nvPr>
            <p:ph idx="1"/>
          </p:nvPr>
        </p:nvSpPr>
        <p:spPr>
          <a:xfrm>
            <a:off x="720000" y="1280160"/>
            <a:ext cx="10728325" cy="4488815"/>
          </a:xfrm>
        </p:spPr>
        <p:txBody>
          <a:bodyPr/>
          <a:lstStyle/>
          <a:p>
            <a:r>
              <a:rPr lang="en-CA" sz="2400" dirty="0" err="1"/>
              <a:t>Yaʿqūbi</a:t>
            </a:r>
            <a:r>
              <a:rPr lang="en-CA" sz="2400" dirty="0"/>
              <a:t>̄ narrates one report that states that </a:t>
            </a:r>
            <a:r>
              <a:rPr lang="en-CA" sz="2400" dirty="0" err="1"/>
              <a:t>Ḥarb</a:t>
            </a:r>
            <a:r>
              <a:rPr lang="en-CA" sz="2400" dirty="0"/>
              <a:t> ibn </a:t>
            </a:r>
            <a:r>
              <a:rPr lang="en-CA" sz="2400" dirty="0" err="1"/>
              <a:t>Umayyah</a:t>
            </a:r>
            <a:r>
              <a:rPr lang="en-CA" sz="2400" dirty="0"/>
              <a:t> was the commander of the combined forces of Quraysh and </a:t>
            </a:r>
            <a:r>
              <a:rPr lang="en-CA" sz="2400" dirty="0" err="1"/>
              <a:t>Kinānah</a:t>
            </a:r>
            <a:r>
              <a:rPr lang="en-CA" sz="2400" dirty="0"/>
              <a:t> and another report that says he did not even participate.</a:t>
            </a:r>
          </a:p>
          <a:p>
            <a:r>
              <a:rPr lang="en-CA" sz="2400" dirty="0"/>
              <a:t>In some reports Abu Talib explicitly condemns the war:</a:t>
            </a:r>
          </a:p>
          <a:p>
            <a:pPr marL="0" indent="0" algn="ctr">
              <a:buNone/>
            </a:pPr>
            <a:r>
              <a:rPr lang="ar-AE" dirty="0"/>
              <a:t>(وقد روي أن أبا طالب منع أن يكون فيها (أي في حرب الفجار) أحد من بني هاشم، وقال: هذا ظلم، وعدوان، وقطيعة رحم، واستحلال للشهر الحرام، ولا أحضره، ولا أحد من أهلي</a:t>
            </a:r>
            <a:endParaRPr lang="en-US" dirty="0"/>
          </a:p>
          <a:p>
            <a:pPr marL="0" indent="0" algn="ctr">
              <a:buNone/>
            </a:pPr>
            <a:r>
              <a:rPr lang="en-US" sz="2400" dirty="0"/>
              <a:t>“This is a act of oppression, a transgression, a severing of kinship, and a violation of the Sacred month. I, nor any member of my family will attend…”</a:t>
            </a:r>
            <a:endParaRPr lang="en-CA" sz="2400" dirty="0"/>
          </a:p>
          <a:p>
            <a:pPr marL="0" indent="0" algn="ctr">
              <a:buNone/>
            </a:pPr>
            <a:endParaRPr lang="en-CA" sz="2400" dirty="0"/>
          </a:p>
          <a:p>
            <a:endParaRPr lang="en-CA" dirty="0"/>
          </a:p>
          <a:p>
            <a:endParaRPr lang="en-CA" dirty="0"/>
          </a:p>
          <a:p>
            <a:endParaRPr lang="en-US" dirty="0"/>
          </a:p>
        </p:txBody>
      </p:sp>
    </p:spTree>
    <p:extLst>
      <p:ext uri="{BB962C8B-B14F-4D97-AF65-F5344CB8AC3E}">
        <p14:creationId xmlns:p14="http://schemas.microsoft.com/office/powerpoint/2010/main" val="2909720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187C2-2535-A642-8EB5-F7E4E98727DB}"/>
              </a:ext>
            </a:extLst>
          </p:cNvPr>
          <p:cNvSpPr>
            <a:spLocks noGrp="1"/>
          </p:cNvSpPr>
          <p:nvPr>
            <p:ph type="title"/>
          </p:nvPr>
        </p:nvSpPr>
        <p:spPr>
          <a:xfrm>
            <a:off x="720000" y="619200"/>
            <a:ext cx="10728322" cy="660960"/>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B05F9F7C-F433-B342-BDDA-FDD69C533D46}"/>
              </a:ext>
            </a:extLst>
          </p:cNvPr>
          <p:cNvSpPr>
            <a:spLocks noGrp="1"/>
          </p:cNvSpPr>
          <p:nvPr>
            <p:ph idx="1"/>
          </p:nvPr>
        </p:nvSpPr>
        <p:spPr>
          <a:xfrm>
            <a:off x="720000" y="1280160"/>
            <a:ext cx="10728325" cy="4488815"/>
          </a:xfrm>
        </p:spPr>
        <p:txBody>
          <a:bodyPr/>
          <a:lstStyle/>
          <a:p>
            <a:r>
              <a:rPr lang="en-CA" sz="2400" dirty="0"/>
              <a:t>Other narrations indicate that Abu Talib and the Prophet participated.</a:t>
            </a:r>
          </a:p>
          <a:p>
            <a:r>
              <a:rPr lang="en-CA" sz="2400" dirty="0"/>
              <a:t>Conclusion: the Umayyads tried to cast doubt on their ancestors’ participation while insinuating that Ali’s ancestor did participate, and that even the Prophet participated. This makes their actions in </a:t>
            </a:r>
            <a:r>
              <a:rPr lang="en-CA" sz="2400" dirty="0" err="1"/>
              <a:t>Muḥarram</a:t>
            </a:r>
            <a:r>
              <a:rPr lang="en-CA" sz="2400" dirty="0"/>
              <a:t> of 61 AH a bit more palatable. </a:t>
            </a:r>
          </a:p>
          <a:p>
            <a:endParaRPr lang="en-US" dirty="0"/>
          </a:p>
        </p:txBody>
      </p:sp>
    </p:spTree>
    <p:extLst>
      <p:ext uri="{BB962C8B-B14F-4D97-AF65-F5344CB8AC3E}">
        <p14:creationId xmlns:p14="http://schemas.microsoft.com/office/powerpoint/2010/main" val="398134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0E45-6BA2-FF44-B74F-4C951A152A9B}"/>
              </a:ext>
            </a:extLst>
          </p:cNvPr>
          <p:cNvSpPr>
            <a:spLocks noGrp="1"/>
          </p:cNvSpPr>
          <p:nvPr>
            <p:ph type="title"/>
          </p:nvPr>
        </p:nvSpPr>
        <p:spPr>
          <a:xfrm>
            <a:off x="720000" y="619200"/>
            <a:ext cx="10728322" cy="685344"/>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B446EA9D-AB77-D34C-8E1E-BF1ECCEAF8A0}"/>
              </a:ext>
            </a:extLst>
          </p:cNvPr>
          <p:cNvSpPr>
            <a:spLocks noGrp="1"/>
          </p:cNvSpPr>
          <p:nvPr>
            <p:ph idx="1"/>
          </p:nvPr>
        </p:nvSpPr>
        <p:spPr>
          <a:xfrm>
            <a:off x="720000" y="1304544"/>
            <a:ext cx="10728325" cy="4464431"/>
          </a:xfrm>
        </p:spPr>
        <p:txBody>
          <a:bodyPr>
            <a:normAutofit/>
          </a:bodyPr>
          <a:lstStyle/>
          <a:p>
            <a:r>
              <a:rPr lang="en-US" sz="2400" dirty="0"/>
              <a:t>The Quraysh were not directly involved in the dispute, but were pulled into the fighting because of a pre-existing intertribal alliance. The war lasted several years.</a:t>
            </a:r>
          </a:p>
          <a:p>
            <a:r>
              <a:rPr lang="en-US" sz="2400" dirty="0"/>
              <a:t>The Sacrilegious Wars was yet another example of the endless cycle of retaliation in Arabia. The costs were high and it was becoming increasingly apparent to the Arabs that, unlike the surrounding empires, they had no regulated system of justice.</a:t>
            </a:r>
          </a:p>
        </p:txBody>
      </p:sp>
    </p:spTree>
    <p:extLst>
      <p:ext uri="{BB962C8B-B14F-4D97-AF65-F5344CB8AC3E}">
        <p14:creationId xmlns:p14="http://schemas.microsoft.com/office/powerpoint/2010/main" val="236132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E9E95-FA19-9144-B28A-F1566925BFB6}"/>
              </a:ext>
            </a:extLst>
          </p:cNvPr>
          <p:cNvSpPr>
            <a:spLocks noGrp="1"/>
          </p:cNvSpPr>
          <p:nvPr>
            <p:ph type="title"/>
          </p:nvPr>
        </p:nvSpPr>
        <p:spPr>
          <a:xfrm>
            <a:off x="720000" y="619200"/>
            <a:ext cx="10728322" cy="673152"/>
          </a:xfrm>
        </p:spPr>
        <p:txBody>
          <a:bodyPr/>
          <a:lstStyle/>
          <a:p>
            <a:pPr algn="ctr"/>
            <a:r>
              <a:rPr lang="en-US" dirty="0"/>
              <a:t>The Prophet’s Youth</a:t>
            </a:r>
          </a:p>
        </p:txBody>
      </p:sp>
      <p:sp>
        <p:nvSpPr>
          <p:cNvPr id="3" name="Content Placeholder 2">
            <a:extLst>
              <a:ext uri="{FF2B5EF4-FFF2-40B4-BE49-F238E27FC236}">
                <a16:creationId xmlns:a16="http://schemas.microsoft.com/office/drawing/2014/main" id="{E7892CC0-3DA9-344B-975F-E8F1CB11F1EE}"/>
              </a:ext>
            </a:extLst>
          </p:cNvPr>
          <p:cNvSpPr>
            <a:spLocks noGrp="1"/>
          </p:cNvSpPr>
          <p:nvPr>
            <p:ph idx="1"/>
          </p:nvPr>
        </p:nvSpPr>
        <p:spPr>
          <a:xfrm>
            <a:off x="720000" y="1292352"/>
            <a:ext cx="10728325" cy="4476623"/>
          </a:xfrm>
        </p:spPr>
        <p:txBody>
          <a:bodyPr>
            <a:normAutofit/>
          </a:bodyPr>
          <a:lstStyle/>
          <a:p>
            <a:r>
              <a:rPr lang="en-US" sz="2400" dirty="0"/>
              <a:t>Shortly after the end of the Sacrilegious War, a visiting Yemeni merchant agreed to sell some of his goods to a local </a:t>
            </a:r>
            <a:r>
              <a:rPr lang="en-US" sz="2400" dirty="0" err="1"/>
              <a:t>Makkan</a:t>
            </a:r>
            <a:r>
              <a:rPr lang="en-US" sz="2400" dirty="0"/>
              <a:t>, Al-</a:t>
            </a:r>
            <a:r>
              <a:rPr lang="en-US" sz="2400" dirty="0" err="1"/>
              <a:t>A’as</a:t>
            </a:r>
            <a:r>
              <a:rPr lang="en-US" sz="2400" dirty="0"/>
              <a:t> b. </a:t>
            </a:r>
            <a:r>
              <a:rPr lang="en-US" sz="2400" dirty="0" err="1"/>
              <a:t>Wai’l</a:t>
            </a:r>
            <a:r>
              <a:rPr lang="en-US" sz="2400" dirty="0"/>
              <a:t>, from the clan of </a:t>
            </a:r>
            <a:r>
              <a:rPr lang="en-US" sz="2400" dirty="0" err="1"/>
              <a:t>Sahm</a:t>
            </a:r>
            <a:r>
              <a:rPr lang="en-US" sz="2400" dirty="0"/>
              <a:t>.</a:t>
            </a:r>
          </a:p>
          <a:p>
            <a:r>
              <a:rPr lang="en-US" sz="2400" dirty="0"/>
              <a:t>However, when the Al-</a:t>
            </a:r>
            <a:r>
              <a:rPr lang="en-US" sz="2400" dirty="0" err="1"/>
              <a:t>A’as</a:t>
            </a:r>
            <a:r>
              <a:rPr lang="en-US" sz="2400" dirty="0"/>
              <a:t> refused to pay the predetermined price, the visiting merchant had no legal recourse.</a:t>
            </a:r>
          </a:p>
          <a:p>
            <a:r>
              <a:rPr lang="en-US" sz="2400" dirty="0"/>
              <a:t>Alone and helpless, he publicly challenged the Quraysh to arbitrate the matter.</a:t>
            </a:r>
          </a:p>
          <a:p>
            <a:r>
              <a:rPr lang="en-US" sz="2400" dirty="0"/>
              <a:t>The Prophet’s uncle, </a:t>
            </a:r>
            <a:r>
              <a:rPr lang="en-US" sz="2400" dirty="0" err="1"/>
              <a:t>Zubayr</a:t>
            </a:r>
            <a:r>
              <a:rPr lang="en-US" sz="2400" dirty="0"/>
              <a:t> b. Abdul </a:t>
            </a:r>
            <a:r>
              <a:rPr lang="en-US" sz="2400" dirty="0" err="1"/>
              <a:t>Muttalib</a:t>
            </a:r>
            <a:r>
              <a:rPr lang="en-US" sz="2400" dirty="0"/>
              <a:t>, heard the merchant’s cry and conveyed his concern to the leaders of Quraysh.</a:t>
            </a:r>
          </a:p>
        </p:txBody>
      </p:sp>
    </p:spTree>
    <p:extLst>
      <p:ext uri="{BB962C8B-B14F-4D97-AF65-F5344CB8AC3E}">
        <p14:creationId xmlns:p14="http://schemas.microsoft.com/office/powerpoint/2010/main" val="415091138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859</TotalTime>
  <Words>1371</Words>
  <Application>Microsoft Macintosh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 LT Pro</vt:lpstr>
      <vt:lpstr>Sagona Book</vt:lpstr>
      <vt:lpstr>The Hand Extrablack</vt:lpstr>
      <vt:lpstr>BlobVTI</vt:lpstr>
      <vt:lpstr>The Life of Prophet Muhammad</vt:lpstr>
      <vt:lpstr>Divine Care</vt:lpstr>
      <vt:lpstr>Divine Care</vt:lpstr>
      <vt:lpstr>The Prophet’s Youth</vt:lpstr>
      <vt:lpstr>The Prophet’s Youth</vt:lpstr>
      <vt:lpstr>The Prophet’s Youth</vt:lpstr>
      <vt:lpstr>The Prophet’s Youth</vt:lpstr>
      <vt:lpstr>The Prophet’s Youth</vt:lpstr>
      <vt:lpstr>The Prophet’s Youth</vt:lpstr>
      <vt:lpstr>The Prophet’s Youth</vt:lpstr>
      <vt:lpstr>The Prophet’s Youth</vt:lpstr>
      <vt:lpstr>The Prophet’s Youth</vt:lpstr>
      <vt:lpstr>The Prophet’s Youth</vt:lpstr>
      <vt:lpstr>The Prophet’s Youth</vt:lpstr>
      <vt:lpstr>The Prophet’s Youth</vt:lpstr>
      <vt:lpstr>The Prophet’s Youth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148</cp:revision>
  <dcterms:created xsi:type="dcterms:W3CDTF">2020-11-25T07:02:27Z</dcterms:created>
  <dcterms:modified xsi:type="dcterms:W3CDTF">2021-01-28T02:57:37Z</dcterms:modified>
</cp:coreProperties>
</file>