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15"/>
    <p:restoredTop sz="94733"/>
  </p:normalViewPr>
  <p:slideViewPr>
    <p:cSldViewPr snapToGrid="0" snapToObjects="1">
      <p:cViewPr varScale="1">
        <p:scale>
          <a:sx n="104" d="100"/>
          <a:sy n="104" d="100"/>
        </p:scale>
        <p:origin x="71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May 26,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May 26,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May 26,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May 26,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May 26,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May 26,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May 26,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May 26,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May 26,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May 26,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May 26,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May 26,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18</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37184-AD06-2141-9425-E8471F4F0A87}"/>
              </a:ext>
            </a:extLst>
          </p:cNvPr>
          <p:cNvSpPr>
            <a:spLocks noGrp="1"/>
          </p:cNvSpPr>
          <p:nvPr>
            <p:ph type="title"/>
          </p:nvPr>
        </p:nvSpPr>
        <p:spPr>
          <a:xfrm>
            <a:off x="720000" y="619200"/>
            <a:ext cx="10728322" cy="616476"/>
          </a:xfrm>
        </p:spPr>
        <p:txBody>
          <a:bodyPr/>
          <a:lstStyle/>
          <a:p>
            <a:pPr algn="ctr"/>
            <a:r>
              <a:rPr lang="en-US" dirty="0"/>
              <a:t>Abyssinia</a:t>
            </a:r>
          </a:p>
        </p:txBody>
      </p:sp>
      <p:sp>
        <p:nvSpPr>
          <p:cNvPr id="3" name="Content Placeholder 2">
            <a:extLst>
              <a:ext uri="{FF2B5EF4-FFF2-40B4-BE49-F238E27FC236}">
                <a16:creationId xmlns:a16="http://schemas.microsoft.com/office/drawing/2014/main" id="{C646D03F-5B8B-1041-A2D8-233EB6B75DA7}"/>
              </a:ext>
            </a:extLst>
          </p:cNvPr>
          <p:cNvSpPr>
            <a:spLocks noGrp="1"/>
          </p:cNvSpPr>
          <p:nvPr>
            <p:ph idx="1"/>
          </p:nvPr>
        </p:nvSpPr>
        <p:spPr>
          <a:xfrm>
            <a:off x="720000" y="1235676"/>
            <a:ext cx="10728325" cy="4533299"/>
          </a:xfrm>
        </p:spPr>
        <p:txBody>
          <a:bodyPr/>
          <a:lstStyle/>
          <a:p>
            <a:r>
              <a:rPr lang="en-US" sz="2400" dirty="0"/>
              <a:t>Why did the Prophet choose Abyssinia as a refuge for his followers?</a:t>
            </a:r>
          </a:p>
          <a:p>
            <a:r>
              <a:rPr lang="en-US" sz="2400" dirty="0"/>
              <a:t>1. </a:t>
            </a:r>
            <a:r>
              <a:rPr lang="en-CA" sz="2400" dirty="0"/>
              <a:t>it was known to the Arabs since they regularly traded there </a:t>
            </a:r>
          </a:p>
          <a:p>
            <a:r>
              <a:rPr lang="en-US" sz="2400" dirty="0"/>
              <a:t>2. </a:t>
            </a:r>
            <a:r>
              <a:rPr lang="en-CA" sz="2400" dirty="0" err="1"/>
              <a:t>Najāshi</a:t>
            </a:r>
            <a:r>
              <a:rPr lang="en-CA" sz="2400" dirty="0"/>
              <a:t>̄ was known to be a fair king </a:t>
            </a:r>
          </a:p>
          <a:p>
            <a:r>
              <a:rPr lang="en-US" sz="2400" dirty="0"/>
              <a:t>3. </a:t>
            </a:r>
            <a:r>
              <a:rPr lang="en-CA" sz="2400" dirty="0"/>
              <a:t>they were confident he would not force them to return to Makkah.</a:t>
            </a:r>
          </a:p>
          <a:p>
            <a:endParaRPr lang="en-US" dirty="0"/>
          </a:p>
        </p:txBody>
      </p:sp>
    </p:spTree>
    <p:extLst>
      <p:ext uri="{BB962C8B-B14F-4D97-AF65-F5344CB8AC3E}">
        <p14:creationId xmlns:p14="http://schemas.microsoft.com/office/powerpoint/2010/main" val="1587157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B6D7A-1658-8A42-9747-2B4109DF86EB}"/>
              </a:ext>
            </a:extLst>
          </p:cNvPr>
          <p:cNvSpPr>
            <a:spLocks noGrp="1"/>
          </p:cNvSpPr>
          <p:nvPr>
            <p:ph type="title"/>
          </p:nvPr>
        </p:nvSpPr>
        <p:spPr>
          <a:xfrm>
            <a:off x="720000" y="619200"/>
            <a:ext cx="10728322" cy="579405"/>
          </a:xfrm>
        </p:spPr>
        <p:txBody>
          <a:bodyPr/>
          <a:lstStyle/>
          <a:p>
            <a:pPr algn="ctr"/>
            <a:r>
              <a:rPr lang="en-US" dirty="0"/>
              <a:t>Abyssinia</a:t>
            </a:r>
          </a:p>
        </p:txBody>
      </p:sp>
      <p:sp>
        <p:nvSpPr>
          <p:cNvPr id="3" name="Content Placeholder 2">
            <a:extLst>
              <a:ext uri="{FF2B5EF4-FFF2-40B4-BE49-F238E27FC236}">
                <a16:creationId xmlns:a16="http://schemas.microsoft.com/office/drawing/2014/main" id="{65CD85EC-F823-8547-AC56-73E37DCE4FE1}"/>
              </a:ext>
            </a:extLst>
          </p:cNvPr>
          <p:cNvSpPr>
            <a:spLocks noGrp="1"/>
          </p:cNvSpPr>
          <p:nvPr>
            <p:ph idx="1"/>
          </p:nvPr>
        </p:nvSpPr>
        <p:spPr>
          <a:xfrm>
            <a:off x="720000" y="1297460"/>
            <a:ext cx="10728325" cy="4471516"/>
          </a:xfrm>
        </p:spPr>
        <p:txBody>
          <a:bodyPr>
            <a:normAutofit/>
          </a:bodyPr>
          <a:lstStyle/>
          <a:p>
            <a:r>
              <a:rPr lang="en-US" sz="2400" dirty="0"/>
              <a:t>After Quraysh realized that some of the Prophet’s followers had emigrated to Abyssinia, they immediately dispatched two mercenaries led by Amr ibn al-’As, to bring back the runaways.</a:t>
            </a:r>
          </a:p>
          <a:p>
            <a:r>
              <a:rPr lang="en-US" sz="2400" dirty="0"/>
              <a:t>The two men bribed </a:t>
            </a:r>
            <a:r>
              <a:rPr lang="en-US" sz="2400" dirty="0" err="1"/>
              <a:t>Najashi’s</a:t>
            </a:r>
            <a:r>
              <a:rPr lang="en-US" sz="2400" dirty="0"/>
              <a:t> generals before approaching </a:t>
            </a:r>
            <a:r>
              <a:rPr lang="en-US" sz="2400" dirty="0" err="1"/>
              <a:t>Najashi</a:t>
            </a:r>
            <a:r>
              <a:rPr lang="en-US" sz="2400" dirty="0"/>
              <a:t> himself. But the king swore that he would continue to protect the Prophet’s followers as long as they sought his protection.</a:t>
            </a:r>
          </a:p>
          <a:p>
            <a:r>
              <a:rPr lang="en-US" sz="2400" dirty="0"/>
              <a:t>He then summons the Muslim emigrants to his court to hear their case.</a:t>
            </a:r>
          </a:p>
        </p:txBody>
      </p:sp>
    </p:spTree>
    <p:extLst>
      <p:ext uri="{BB962C8B-B14F-4D97-AF65-F5344CB8AC3E}">
        <p14:creationId xmlns:p14="http://schemas.microsoft.com/office/powerpoint/2010/main" val="1081163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AB1D5-4B8D-DB44-9639-A8E926A9633F}"/>
              </a:ext>
            </a:extLst>
          </p:cNvPr>
          <p:cNvSpPr>
            <a:spLocks noGrp="1"/>
          </p:cNvSpPr>
          <p:nvPr>
            <p:ph type="title"/>
          </p:nvPr>
        </p:nvSpPr>
        <p:spPr>
          <a:xfrm>
            <a:off x="720000" y="619200"/>
            <a:ext cx="10728322" cy="641189"/>
          </a:xfrm>
        </p:spPr>
        <p:txBody>
          <a:bodyPr/>
          <a:lstStyle/>
          <a:p>
            <a:pPr algn="ctr"/>
            <a:r>
              <a:rPr lang="en-US" dirty="0"/>
              <a:t>Abyssinia</a:t>
            </a:r>
          </a:p>
        </p:txBody>
      </p:sp>
      <p:sp>
        <p:nvSpPr>
          <p:cNvPr id="3" name="Content Placeholder 2">
            <a:extLst>
              <a:ext uri="{FF2B5EF4-FFF2-40B4-BE49-F238E27FC236}">
                <a16:creationId xmlns:a16="http://schemas.microsoft.com/office/drawing/2014/main" id="{AEA06539-698D-4B46-BDF7-0BE52846D17D}"/>
              </a:ext>
            </a:extLst>
          </p:cNvPr>
          <p:cNvSpPr>
            <a:spLocks noGrp="1"/>
          </p:cNvSpPr>
          <p:nvPr>
            <p:ph idx="1"/>
          </p:nvPr>
        </p:nvSpPr>
        <p:spPr>
          <a:xfrm>
            <a:off x="720000" y="1260390"/>
            <a:ext cx="10728325" cy="4508586"/>
          </a:xfrm>
        </p:spPr>
        <p:txBody>
          <a:bodyPr/>
          <a:lstStyle/>
          <a:p>
            <a:r>
              <a:rPr lang="en-CA" dirty="0"/>
              <a:t>Umm </a:t>
            </a:r>
            <a:r>
              <a:rPr lang="en-CA" dirty="0" err="1"/>
              <a:t>Salamah</a:t>
            </a:r>
            <a:r>
              <a:rPr lang="en-CA" dirty="0"/>
              <a:t> describes their arrival in Abyssinia:</a:t>
            </a:r>
          </a:p>
          <a:p>
            <a:pPr marL="0" indent="0" algn="ctr">
              <a:buNone/>
            </a:pPr>
            <a:r>
              <a:rPr lang="en-CA" i="1" dirty="0"/>
              <a:t>“When we arrived, we sought refuge with </a:t>
            </a:r>
            <a:r>
              <a:rPr lang="en-CA" i="1" dirty="0" err="1"/>
              <a:t>al-Najāshi</a:t>
            </a:r>
            <a:r>
              <a:rPr lang="en-CA" i="1" dirty="0"/>
              <a:t>̄ and he granted full amnesty for us to practice our religion and to be safe from all harm. The Quraysh sent two men to convince </a:t>
            </a:r>
            <a:r>
              <a:rPr lang="en-CA" i="1" dirty="0" err="1"/>
              <a:t>al-Najāshi</a:t>
            </a:r>
            <a:r>
              <a:rPr lang="en-CA" i="1" dirty="0"/>
              <a:t>̄ to send us back. They brought many fine leather skins as gifts. First they approached each of the bishops in his court and gave him his gift and asked him to speak in their favor in court. Then they approached </a:t>
            </a:r>
            <a:r>
              <a:rPr lang="en-CA" i="1" dirty="0" err="1"/>
              <a:t>al-Najāshi</a:t>
            </a:r>
            <a:r>
              <a:rPr lang="en-CA" i="1" dirty="0"/>
              <a:t>̄, gave him his gifts and asked him to return the Muslims to their people…</a:t>
            </a:r>
            <a:endParaRPr lang="en-CA" dirty="0"/>
          </a:p>
          <a:p>
            <a:pPr marL="0" indent="0" algn="ctr">
              <a:buNone/>
            </a:pPr>
            <a:endParaRPr lang="en-CA" dirty="0"/>
          </a:p>
          <a:p>
            <a:endParaRPr lang="en-US" dirty="0"/>
          </a:p>
        </p:txBody>
      </p:sp>
    </p:spTree>
    <p:extLst>
      <p:ext uri="{BB962C8B-B14F-4D97-AF65-F5344CB8AC3E}">
        <p14:creationId xmlns:p14="http://schemas.microsoft.com/office/powerpoint/2010/main" val="251708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36CCF-3C9B-6E4C-8C88-964BFC65B34A}"/>
              </a:ext>
            </a:extLst>
          </p:cNvPr>
          <p:cNvSpPr>
            <a:spLocks noGrp="1"/>
          </p:cNvSpPr>
          <p:nvPr>
            <p:ph type="title"/>
          </p:nvPr>
        </p:nvSpPr>
        <p:spPr>
          <a:xfrm>
            <a:off x="720000" y="619200"/>
            <a:ext cx="10728322" cy="567049"/>
          </a:xfrm>
        </p:spPr>
        <p:txBody>
          <a:bodyPr/>
          <a:lstStyle/>
          <a:p>
            <a:pPr algn="ctr"/>
            <a:r>
              <a:rPr lang="en-US" dirty="0"/>
              <a:t>Abyssinia</a:t>
            </a:r>
          </a:p>
        </p:txBody>
      </p:sp>
      <p:sp>
        <p:nvSpPr>
          <p:cNvPr id="3" name="Content Placeholder 2">
            <a:extLst>
              <a:ext uri="{FF2B5EF4-FFF2-40B4-BE49-F238E27FC236}">
                <a16:creationId xmlns:a16="http://schemas.microsoft.com/office/drawing/2014/main" id="{7CF2D427-D63F-FB43-9E7E-84B9F922AAA3}"/>
              </a:ext>
            </a:extLst>
          </p:cNvPr>
          <p:cNvSpPr>
            <a:spLocks noGrp="1"/>
          </p:cNvSpPr>
          <p:nvPr>
            <p:ph idx="1"/>
          </p:nvPr>
        </p:nvSpPr>
        <p:spPr>
          <a:xfrm>
            <a:off x="720000" y="1186250"/>
            <a:ext cx="10728325" cy="4582726"/>
          </a:xfrm>
        </p:spPr>
        <p:txBody>
          <a:bodyPr/>
          <a:lstStyle/>
          <a:p>
            <a:pPr marL="0" indent="0" algn="ctr">
              <a:buNone/>
            </a:pPr>
            <a:r>
              <a:rPr lang="en-CA" i="1" dirty="0"/>
              <a:t>They said, “Some foolish young men and women of our people have taken refuge in this kingdom. They have left their own religion, not for yours, but for one they have invented, one that is unknown to us and to you. The nobles of their people have sent us to you on their account, that you may return them to us. </a:t>
            </a:r>
          </a:p>
          <a:p>
            <a:pPr marL="0" indent="0" algn="ctr">
              <a:buNone/>
            </a:pPr>
            <a:endParaRPr lang="en-CA" i="1" dirty="0"/>
          </a:p>
          <a:p>
            <a:pPr marL="0" indent="0" algn="ctr">
              <a:buNone/>
            </a:pPr>
            <a:r>
              <a:rPr lang="en-CA" i="1" dirty="0"/>
              <a:t>The bishops in his court supported them and said, “These two have spoken well. For their people know best what to do with them. So turn them over to them.” </a:t>
            </a:r>
            <a:endParaRPr lang="en-CA" dirty="0"/>
          </a:p>
          <a:p>
            <a:pPr marL="0" indent="0" algn="ctr">
              <a:buNone/>
            </a:pPr>
            <a:endParaRPr lang="en-CA" dirty="0"/>
          </a:p>
          <a:p>
            <a:pPr marL="0" indent="0" algn="ctr">
              <a:buNone/>
            </a:pPr>
            <a:endParaRPr lang="en-US" dirty="0"/>
          </a:p>
        </p:txBody>
      </p:sp>
    </p:spTree>
    <p:extLst>
      <p:ext uri="{BB962C8B-B14F-4D97-AF65-F5344CB8AC3E}">
        <p14:creationId xmlns:p14="http://schemas.microsoft.com/office/powerpoint/2010/main" val="155395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136BC-CA85-364D-BEFC-68911D3F0840}"/>
              </a:ext>
            </a:extLst>
          </p:cNvPr>
          <p:cNvSpPr>
            <a:spLocks noGrp="1"/>
          </p:cNvSpPr>
          <p:nvPr>
            <p:ph type="title"/>
          </p:nvPr>
        </p:nvSpPr>
        <p:spPr>
          <a:xfrm>
            <a:off x="720000" y="619200"/>
            <a:ext cx="10728322" cy="715330"/>
          </a:xfrm>
        </p:spPr>
        <p:txBody>
          <a:bodyPr/>
          <a:lstStyle/>
          <a:p>
            <a:pPr algn="ctr"/>
            <a:r>
              <a:rPr lang="en-US" dirty="0"/>
              <a:t>Abyssinia</a:t>
            </a:r>
          </a:p>
        </p:txBody>
      </p:sp>
      <p:sp>
        <p:nvSpPr>
          <p:cNvPr id="3" name="Content Placeholder 2">
            <a:extLst>
              <a:ext uri="{FF2B5EF4-FFF2-40B4-BE49-F238E27FC236}">
                <a16:creationId xmlns:a16="http://schemas.microsoft.com/office/drawing/2014/main" id="{CA650944-DEBF-A34D-9225-14E17284D0EF}"/>
              </a:ext>
            </a:extLst>
          </p:cNvPr>
          <p:cNvSpPr>
            <a:spLocks noGrp="1"/>
          </p:cNvSpPr>
          <p:nvPr>
            <p:ph idx="1"/>
          </p:nvPr>
        </p:nvSpPr>
        <p:spPr>
          <a:xfrm>
            <a:off x="720000" y="1334530"/>
            <a:ext cx="10728325" cy="4434445"/>
          </a:xfrm>
        </p:spPr>
        <p:txBody>
          <a:bodyPr/>
          <a:lstStyle/>
          <a:p>
            <a:r>
              <a:rPr lang="en-CA" i="1" dirty="0"/>
              <a:t>But </a:t>
            </a:r>
            <a:r>
              <a:rPr lang="en-CA" i="1" dirty="0" err="1"/>
              <a:t>al-Najāshi</a:t>
            </a:r>
            <a:r>
              <a:rPr lang="en-CA" i="1" dirty="0"/>
              <a:t>̄ became angry and said, “No, by God, they shall not be betrayed - a people that have sought my protection and made my country their abode and chosen me above all others! Give them up I will not, until I have summoned them and questioned them concerning what these men say of them. If it be as they have said, then will I deliver them unto them, that they may restore them to their own people. But if not, then I shall be their good protector so long as they seek my protection </a:t>
            </a:r>
            <a:endParaRPr lang="en-CA" dirty="0"/>
          </a:p>
          <a:p>
            <a:pPr marL="0" indent="0" algn="ctr">
              <a:buNone/>
            </a:pPr>
            <a:endParaRPr lang="en-US" dirty="0"/>
          </a:p>
        </p:txBody>
      </p:sp>
    </p:spTree>
    <p:extLst>
      <p:ext uri="{BB962C8B-B14F-4D97-AF65-F5344CB8AC3E}">
        <p14:creationId xmlns:p14="http://schemas.microsoft.com/office/powerpoint/2010/main" val="3180379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C04AA-E060-0445-A336-84E0669E6640}"/>
              </a:ext>
            </a:extLst>
          </p:cNvPr>
          <p:cNvSpPr>
            <a:spLocks noGrp="1"/>
          </p:cNvSpPr>
          <p:nvPr>
            <p:ph type="title"/>
          </p:nvPr>
        </p:nvSpPr>
        <p:spPr>
          <a:xfrm>
            <a:off x="720000" y="619200"/>
            <a:ext cx="10728322" cy="604119"/>
          </a:xfrm>
        </p:spPr>
        <p:txBody>
          <a:bodyPr/>
          <a:lstStyle/>
          <a:p>
            <a:pPr algn="ctr"/>
            <a:r>
              <a:rPr lang="en-US" dirty="0"/>
              <a:t>Abyssinia</a:t>
            </a:r>
          </a:p>
        </p:txBody>
      </p:sp>
      <p:sp>
        <p:nvSpPr>
          <p:cNvPr id="3" name="Content Placeholder 2">
            <a:extLst>
              <a:ext uri="{FF2B5EF4-FFF2-40B4-BE49-F238E27FC236}">
                <a16:creationId xmlns:a16="http://schemas.microsoft.com/office/drawing/2014/main" id="{AE2A0BD6-9ED7-8242-9120-C6F6F1C61176}"/>
              </a:ext>
            </a:extLst>
          </p:cNvPr>
          <p:cNvSpPr>
            <a:spLocks noGrp="1"/>
          </p:cNvSpPr>
          <p:nvPr>
            <p:ph idx="1"/>
          </p:nvPr>
        </p:nvSpPr>
        <p:spPr>
          <a:xfrm>
            <a:off x="720000" y="1223320"/>
            <a:ext cx="10728325" cy="4545656"/>
          </a:xfrm>
        </p:spPr>
        <p:txBody>
          <a:bodyPr/>
          <a:lstStyle/>
          <a:p>
            <a:pPr marL="0" indent="0" algn="ctr">
              <a:buNone/>
            </a:pPr>
            <a:r>
              <a:rPr lang="en-CA" i="1" dirty="0" err="1"/>
              <a:t>al-Najāshi</a:t>
            </a:r>
            <a:r>
              <a:rPr lang="en-CA" i="1" dirty="0"/>
              <a:t>̄ sent for </a:t>
            </a:r>
            <a:r>
              <a:rPr lang="en-CA" i="1" dirty="0" err="1"/>
              <a:t>Jaʿfar</a:t>
            </a:r>
            <a:r>
              <a:rPr lang="en-CA" i="1" dirty="0"/>
              <a:t> and the other Muslims and narrated the complaints of the Quraysh’s emissaries and their request to have the Muslims returned to their people. </a:t>
            </a:r>
            <a:r>
              <a:rPr lang="en-CA" i="1" dirty="0" err="1"/>
              <a:t>Jaʿfar</a:t>
            </a:r>
            <a:r>
              <a:rPr lang="en-CA" i="1" dirty="0"/>
              <a:t> said, “Great King! Ask them if we are their slaves who have run away.” </a:t>
            </a:r>
            <a:r>
              <a:rPr lang="en-CA" i="1" dirty="0" err="1"/>
              <a:t>ʿAmr</a:t>
            </a:r>
            <a:r>
              <a:rPr lang="en-CA" i="1" dirty="0"/>
              <a:t> replied, “No they are free men.” </a:t>
            </a:r>
            <a:r>
              <a:rPr lang="en-CA" i="1" dirty="0" err="1"/>
              <a:t>Jaʿfar</a:t>
            </a:r>
            <a:r>
              <a:rPr lang="en-CA" i="1" dirty="0"/>
              <a:t> said, “Ask them if we owe them some debts that they now wish to claim.” </a:t>
            </a:r>
            <a:r>
              <a:rPr lang="en-CA" i="1" dirty="0" err="1"/>
              <a:t>ʿAmr</a:t>
            </a:r>
            <a:r>
              <a:rPr lang="en-CA" i="1" dirty="0"/>
              <a:t> replied, “No they owe us nothing.” </a:t>
            </a:r>
            <a:r>
              <a:rPr lang="en-CA" i="1" dirty="0" err="1"/>
              <a:t>Jaʿfar</a:t>
            </a:r>
            <a:r>
              <a:rPr lang="en-CA" i="1" dirty="0"/>
              <a:t> said, “Ask them if we have killed someone among them wrongfully that they now seek retribution.” </a:t>
            </a:r>
            <a:r>
              <a:rPr lang="en-CA" i="1" dirty="0" err="1"/>
              <a:t>ʿAmr</a:t>
            </a:r>
            <a:r>
              <a:rPr lang="en-CA" i="1" dirty="0"/>
              <a:t> replied, “No.” So </a:t>
            </a:r>
            <a:r>
              <a:rPr lang="en-CA" i="1" dirty="0" err="1"/>
              <a:t>Jaʿfar</a:t>
            </a:r>
            <a:r>
              <a:rPr lang="en-CA" i="1" dirty="0"/>
              <a:t> said, “Then what do you want from us? You tortured us, so we left your city.” </a:t>
            </a:r>
            <a:endParaRPr lang="en-CA" dirty="0"/>
          </a:p>
          <a:p>
            <a:pPr marL="0" indent="0" algn="ctr">
              <a:buNone/>
            </a:pPr>
            <a:endParaRPr lang="en-US" dirty="0"/>
          </a:p>
        </p:txBody>
      </p:sp>
    </p:spTree>
    <p:extLst>
      <p:ext uri="{BB962C8B-B14F-4D97-AF65-F5344CB8AC3E}">
        <p14:creationId xmlns:p14="http://schemas.microsoft.com/office/powerpoint/2010/main" val="23806649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B5E5E-CEDB-2549-A38F-B0D695736F5E}"/>
              </a:ext>
            </a:extLst>
          </p:cNvPr>
          <p:cNvSpPr>
            <a:spLocks noGrp="1"/>
          </p:cNvSpPr>
          <p:nvPr>
            <p:ph type="title"/>
          </p:nvPr>
        </p:nvSpPr>
        <p:spPr>
          <a:xfrm>
            <a:off x="720000" y="619200"/>
            <a:ext cx="10728322" cy="690616"/>
          </a:xfrm>
        </p:spPr>
        <p:txBody>
          <a:bodyPr/>
          <a:lstStyle/>
          <a:p>
            <a:pPr algn="ctr"/>
            <a:r>
              <a:rPr lang="en-US" dirty="0"/>
              <a:t>Abyssinia</a:t>
            </a:r>
          </a:p>
        </p:txBody>
      </p:sp>
      <p:sp>
        <p:nvSpPr>
          <p:cNvPr id="3" name="Content Placeholder 2">
            <a:extLst>
              <a:ext uri="{FF2B5EF4-FFF2-40B4-BE49-F238E27FC236}">
                <a16:creationId xmlns:a16="http://schemas.microsoft.com/office/drawing/2014/main" id="{7B2B65BE-736E-124B-9119-8662E82ACFD7}"/>
              </a:ext>
            </a:extLst>
          </p:cNvPr>
          <p:cNvSpPr>
            <a:spLocks noGrp="1"/>
          </p:cNvSpPr>
          <p:nvPr>
            <p:ph idx="1"/>
          </p:nvPr>
        </p:nvSpPr>
        <p:spPr>
          <a:xfrm>
            <a:off x="720000" y="1309816"/>
            <a:ext cx="10728325" cy="4459159"/>
          </a:xfrm>
        </p:spPr>
        <p:txBody>
          <a:bodyPr/>
          <a:lstStyle/>
          <a:p>
            <a:pPr marL="0" indent="0" algn="ctr">
              <a:buNone/>
            </a:pPr>
            <a:r>
              <a:rPr lang="en-CA" i="1" dirty="0" err="1"/>
              <a:t>ʿAmr</a:t>
            </a:r>
            <a:r>
              <a:rPr lang="en-CA" i="1" dirty="0"/>
              <a:t> addressed </a:t>
            </a:r>
            <a:r>
              <a:rPr lang="en-CA" i="1" dirty="0" err="1"/>
              <a:t>al-Najāshi</a:t>
            </a:r>
            <a:r>
              <a:rPr lang="en-CA" i="1" dirty="0"/>
              <a:t>̄ and said, “Great King, these people oppose our religion, revile our gods, corrupt our youth, and cause upheaval in our society, so send them with us so we can finish this affair. </a:t>
            </a:r>
            <a:endParaRPr lang="en-CA" dirty="0"/>
          </a:p>
          <a:p>
            <a:pPr marL="0" indent="0" algn="ctr">
              <a:buNone/>
            </a:pPr>
            <a:endParaRPr lang="en-US" dirty="0"/>
          </a:p>
          <a:p>
            <a:pPr marL="0" indent="0" algn="ctr">
              <a:buNone/>
            </a:pPr>
            <a:r>
              <a:rPr lang="en-CA" i="1" dirty="0" err="1"/>
              <a:t>Jaʿfar</a:t>
            </a:r>
            <a:r>
              <a:rPr lang="en-CA" i="1" dirty="0"/>
              <a:t> told </a:t>
            </a:r>
            <a:r>
              <a:rPr lang="en-CA" i="1" dirty="0" err="1"/>
              <a:t>al-Najāshi</a:t>
            </a:r>
            <a:r>
              <a:rPr lang="en-CA" i="1" dirty="0"/>
              <a:t>̄: “O King! We were a people steeped in ignorance, worshipping idols, eating unsacrificed carrion, committing abominations, and the strong would devour the weak. Thus we were, until God sent us a Messenger from out of our midst, one whose lineage we knew, and his veracity and his worthiness of trust and his integrity. </a:t>
            </a:r>
            <a:endParaRPr lang="en-CA" dirty="0"/>
          </a:p>
          <a:p>
            <a:pPr marL="0" indent="0" algn="ctr">
              <a:buNone/>
            </a:pPr>
            <a:endParaRPr lang="en-US" dirty="0"/>
          </a:p>
        </p:txBody>
      </p:sp>
    </p:spTree>
    <p:extLst>
      <p:ext uri="{BB962C8B-B14F-4D97-AF65-F5344CB8AC3E}">
        <p14:creationId xmlns:p14="http://schemas.microsoft.com/office/powerpoint/2010/main" val="711392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413EB-CBEC-C64C-8975-2D93E141332A}"/>
              </a:ext>
            </a:extLst>
          </p:cNvPr>
          <p:cNvSpPr>
            <a:spLocks noGrp="1"/>
          </p:cNvSpPr>
          <p:nvPr>
            <p:ph type="title"/>
          </p:nvPr>
        </p:nvSpPr>
        <p:spPr>
          <a:xfrm>
            <a:off x="720000" y="619200"/>
            <a:ext cx="10728322" cy="690616"/>
          </a:xfrm>
        </p:spPr>
        <p:txBody>
          <a:bodyPr/>
          <a:lstStyle/>
          <a:p>
            <a:pPr algn="ctr"/>
            <a:r>
              <a:rPr lang="en-US" dirty="0"/>
              <a:t>Abyssinia</a:t>
            </a:r>
          </a:p>
        </p:txBody>
      </p:sp>
      <p:sp>
        <p:nvSpPr>
          <p:cNvPr id="3" name="Content Placeholder 2">
            <a:extLst>
              <a:ext uri="{FF2B5EF4-FFF2-40B4-BE49-F238E27FC236}">
                <a16:creationId xmlns:a16="http://schemas.microsoft.com/office/drawing/2014/main" id="{6B2193B5-11A6-CB43-A783-7E908708FA8E}"/>
              </a:ext>
            </a:extLst>
          </p:cNvPr>
          <p:cNvSpPr>
            <a:spLocks noGrp="1"/>
          </p:cNvSpPr>
          <p:nvPr>
            <p:ph idx="1"/>
          </p:nvPr>
        </p:nvSpPr>
        <p:spPr>
          <a:xfrm>
            <a:off x="720000" y="1309816"/>
            <a:ext cx="10728325" cy="4459159"/>
          </a:xfrm>
        </p:spPr>
        <p:txBody>
          <a:bodyPr>
            <a:normAutofit/>
          </a:bodyPr>
          <a:lstStyle/>
          <a:p>
            <a:pPr marL="0" indent="0" algn="ctr">
              <a:buNone/>
            </a:pPr>
            <a:r>
              <a:rPr lang="en-CA" i="1" dirty="0"/>
              <a:t>He called us unto God, that we should testify to his oneness and worship him and renounce the stones and idols we and our fathers had worshipped; and he commanded us to speak the truth, to fulfill our promises, to respect the ties of kinship and the rights of our neighbors, and to refrain from crimes and from bloodshed. So we worship God alone, setting naught beside him. We consider illicit whatever he has forbidden, and permissible whatever he has allowed. For these reasons, our people have turned against us and have persecuted us to make us forsake our religion and revert from the worship of God to the worship of idols. That is why we have come to your country, having chosen you above all others; and have been happy in your protection, and it is our hope, O King, that here, with you, we shall not suffer wrong.” </a:t>
            </a:r>
            <a:endParaRPr lang="en-CA" dirty="0"/>
          </a:p>
          <a:p>
            <a:pPr marL="0" indent="0" algn="ctr">
              <a:buNone/>
            </a:pPr>
            <a:endParaRPr lang="en-CA" dirty="0"/>
          </a:p>
          <a:p>
            <a:pPr marL="0" indent="0" algn="ctr">
              <a:buNone/>
            </a:pPr>
            <a:endParaRPr lang="en-US" dirty="0"/>
          </a:p>
        </p:txBody>
      </p:sp>
    </p:spTree>
    <p:extLst>
      <p:ext uri="{BB962C8B-B14F-4D97-AF65-F5344CB8AC3E}">
        <p14:creationId xmlns:p14="http://schemas.microsoft.com/office/powerpoint/2010/main" val="3714986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A9063-CB07-FA4B-A4C5-F02BDB43B3EA}"/>
              </a:ext>
            </a:extLst>
          </p:cNvPr>
          <p:cNvSpPr>
            <a:spLocks noGrp="1"/>
          </p:cNvSpPr>
          <p:nvPr>
            <p:ph type="title"/>
          </p:nvPr>
        </p:nvSpPr>
        <p:spPr>
          <a:xfrm>
            <a:off x="720000" y="619200"/>
            <a:ext cx="10728322" cy="604119"/>
          </a:xfrm>
        </p:spPr>
        <p:txBody>
          <a:bodyPr/>
          <a:lstStyle/>
          <a:p>
            <a:pPr algn="ctr"/>
            <a:r>
              <a:rPr lang="en-US" dirty="0"/>
              <a:t>Abyssinia</a:t>
            </a:r>
          </a:p>
        </p:txBody>
      </p:sp>
      <p:sp>
        <p:nvSpPr>
          <p:cNvPr id="3" name="Content Placeholder 2">
            <a:extLst>
              <a:ext uri="{FF2B5EF4-FFF2-40B4-BE49-F238E27FC236}">
                <a16:creationId xmlns:a16="http://schemas.microsoft.com/office/drawing/2014/main" id="{4C490782-9EEA-D14D-86DA-1D1DEB6876BD}"/>
              </a:ext>
            </a:extLst>
          </p:cNvPr>
          <p:cNvSpPr>
            <a:spLocks noGrp="1"/>
          </p:cNvSpPr>
          <p:nvPr>
            <p:ph idx="1"/>
          </p:nvPr>
        </p:nvSpPr>
        <p:spPr>
          <a:xfrm>
            <a:off x="720000" y="1223320"/>
            <a:ext cx="10728325" cy="4545656"/>
          </a:xfrm>
        </p:spPr>
        <p:txBody>
          <a:bodyPr/>
          <a:lstStyle/>
          <a:p>
            <a:pPr marL="0" indent="0" algn="ctr">
              <a:buNone/>
            </a:pPr>
            <a:r>
              <a:rPr lang="en-CA" i="1" dirty="0" err="1"/>
              <a:t>al-Najāshi</a:t>
            </a:r>
            <a:r>
              <a:rPr lang="en-CA" i="1" dirty="0"/>
              <a:t>̄ asked </a:t>
            </a:r>
            <a:r>
              <a:rPr lang="en-CA" i="1" dirty="0" err="1"/>
              <a:t>Jaʿfar</a:t>
            </a:r>
            <a:r>
              <a:rPr lang="en-CA" i="1" dirty="0"/>
              <a:t>, “Do you have anything that your Prophet has brought from God?” </a:t>
            </a:r>
            <a:r>
              <a:rPr lang="en-CA" i="1" dirty="0" err="1"/>
              <a:t>Jaʿfar</a:t>
            </a:r>
            <a:r>
              <a:rPr lang="en-CA" i="1" dirty="0"/>
              <a:t> said that he did and began to recite from the chapter entitled “Mary.” </a:t>
            </a:r>
            <a:endParaRPr lang="en-CA" dirty="0"/>
          </a:p>
          <a:p>
            <a:pPr marL="0" indent="0" algn="ctr">
              <a:buNone/>
            </a:pPr>
            <a:r>
              <a:rPr lang="en-CA" i="1" dirty="0"/>
              <a:t>Mention in this book [the story of] Mary, when she withdrew from her family to a place in the east. </a:t>
            </a:r>
            <a:endParaRPr lang="en-CA" dirty="0"/>
          </a:p>
          <a:p>
            <a:pPr marL="0" indent="0" algn="ctr">
              <a:buNone/>
            </a:pPr>
            <a:r>
              <a:rPr lang="en-CA" i="1" dirty="0"/>
              <a:t>Then she concealed herself from them, whereupon we sent to her our Spirit and he appeared before her as a well-proportioned man. </a:t>
            </a:r>
            <a:endParaRPr lang="en-CA" dirty="0"/>
          </a:p>
          <a:p>
            <a:pPr marL="0" indent="0" algn="ctr">
              <a:buNone/>
            </a:pPr>
            <a:r>
              <a:rPr lang="en-CA" i="1" dirty="0"/>
              <a:t>She exclaimed, “I seek protection with the All-beneficent from you, [so stay away from me] if you [truly] fear God!” </a:t>
            </a:r>
            <a:endParaRPr lang="en-CA" dirty="0"/>
          </a:p>
          <a:p>
            <a:pPr marL="0" indent="0" algn="ctr">
              <a:buNone/>
            </a:pPr>
            <a:r>
              <a:rPr lang="en-CA" i="1" dirty="0"/>
              <a:t>He said, “I am but a messenger from your Lord [whom he has sent] that I may give you a pure son.” </a:t>
            </a:r>
            <a:endParaRPr lang="en-CA" dirty="0"/>
          </a:p>
          <a:p>
            <a:pPr marL="0" indent="0" algn="ctr">
              <a:buNone/>
            </a:pPr>
            <a:endParaRPr lang="en-US" dirty="0"/>
          </a:p>
        </p:txBody>
      </p:sp>
    </p:spTree>
    <p:extLst>
      <p:ext uri="{BB962C8B-B14F-4D97-AF65-F5344CB8AC3E}">
        <p14:creationId xmlns:p14="http://schemas.microsoft.com/office/powerpoint/2010/main" val="23716251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AB4A8-AF65-4544-A77D-7A6E0C809AFB}"/>
              </a:ext>
            </a:extLst>
          </p:cNvPr>
          <p:cNvSpPr>
            <a:spLocks noGrp="1"/>
          </p:cNvSpPr>
          <p:nvPr>
            <p:ph type="title"/>
          </p:nvPr>
        </p:nvSpPr>
        <p:spPr>
          <a:xfrm>
            <a:off x="720000" y="619200"/>
            <a:ext cx="10728322" cy="579405"/>
          </a:xfrm>
        </p:spPr>
        <p:txBody>
          <a:bodyPr/>
          <a:lstStyle/>
          <a:p>
            <a:pPr algn="ctr"/>
            <a:r>
              <a:rPr lang="en-US" dirty="0"/>
              <a:t>Abyssinia</a:t>
            </a:r>
          </a:p>
        </p:txBody>
      </p:sp>
      <p:sp>
        <p:nvSpPr>
          <p:cNvPr id="3" name="Content Placeholder 2">
            <a:extLst>
              <a:ext uri="{FF2B5EF4-FFF2-40B4-BE49-F238E27FC236}">
                <a16:creationId xmlns:a16="http://schemas.microsoft.com/office/drawing/2014/main" id="{4C294B6D-2C85-7047-9CE8-472D701428E5}"/>
              </a:ext>
            </a:extLst>
          </p:cNvPr>
          <p:cNvSpPr>
            <a:spLocks noGrp="1"/>
          </p:cNvSpPr>
          <p:nvPr>
            <p:ph idx="1"/>
          </p:nvPr>
        </p:nvSpPr>
        <p:spPr>
          <a:xfrm>
            <a:off x="720000" y="1297460"/>
            <a:ext cx="10728325" cy="4471516"/>
          </a:xfrm>
        </p:spPr>
        <p:txBody>
          <a:bodyPr/>
          <a:lstStyle/>
          <a:p>
            <a:pPr marL="0" indent="0" algn="ctr">
              <a:buNone/>
            </a:pPr>
            <a:r>
              <a:rPr lang="en-CA" i="1" dirty="0"/>
              <a:t>She said, “How can I [possibly] have a son since no man has touched me [in wedlock], and I have never been unchaste?” </a:t>
            </a:r>
            <a:endParaRPr lang="en-CA" dirty="0"/>
          </a:p>
          <a:p>
            <a:pPr marL="0" indent="0" algn="ctr">
              <a:buNone/>
            </a:pPr>
            <a:r>
              <a:rPr lang="en-CA" i="1" dirty="0"/>
              <a:t>He said, “[Nonetheless, the matter is] as I have said. Your Lord says, ‘Such a thing is easy for me.’ [We shall do this for various reasons] and so that we may make it a sign for humankind [to know our power] and a [source of] mercy from us [that they may know their prophet and be guided by him]. It is a matter [already] decided.” </a:t>
            </a:r>
            <a:endParaRPr lang="en-CA" dirty="0"/>
          </a:p>
          <a:p>
            <a:pPr marL="0" indent="0" algn="ctr">
              <a:buNone/>
            </a:pPr>
            <a:endParaRPr lang="en-US" dirty="0"/>
          </a:p>
        </p:txBody>
      </p:sp>
    </p:spTree>
    <p:extLst>
      <p:ext uri="{BB962C8B-B14F-4D97-AF65-F5344CB8AC3E}">
        <p14:creationId xmlns:p14="http://schemas.microsoft.com/office/powerpoint/2010/main" val="3841967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4082B-49AA-A847-BBC2-8648D27C53E3}"/>
              </a:ext>
            </a:extLst>
          </p:cNvPr>
          <p:cNvSpPr>
            <a:spLocks noGrp="1"/>
          </p:cNvSpPr>
          <p:nvPr>
            <p:ph type="title"/>
          </p:nvPr>
        </p:nvSpPr>
        <p:spPr>
          <a:xfrm>
            <a:off x="720000" y="619200"/>
            <a:ext cx="10728322" cy="801827"/>
          </a:xfrm>
        </p:spPr>
        <p:txBody>
          <a:bodyPr/>
          <a:lstStyle/>
          <a:p>
            <a:pPr algn="ctr"/>
            <a:r>
              <a:rPr lang="en-US" dirty="0"/>
              <a:t>A Summary of the Opposition Tactics of Quraysh</a:t>
            </a:r>
          </a:p>
        </p:txBody>
      </p:sp>
      <p:sp>
        <p:nvSpPr>
          <p:cNvPr id="3" name="Content Placeholder 2">
            <a:extLst>
              <a:ext uri="{FF2B5EF4-FFF2-40B4-BE49-F238E27FC236}">
                <a16:creationId xmlns:a16="http://schemas.microsoft.com/office/drawing/2014/main" id="{9F1BD62F-B00C-EA4D-B27B-443FCB6530AB}"/>
              </a:ext>
            </a:extLst>
          </p:cNvPr>
          <p:cNvSpPr>
            <a:spLocks noGrp="1"/>
          </p:cNvSpPr>
          <p:nvPr>
            <p:ph idx="1"/>
          </p:nvPr>
        </p:nvSpPr>
        <p:spPr>
          <a:xfrm>
            <a:off x="720000" y="1285104"/>
            <a:ext cx="10728325" cy="4483872"/>
          </a:xfrm>
        </p:spPr>
        <p:txBody>
          <a:bodyPr/>
          <a:lstStyle/>
          <a:p>
            <a:r>
              <a:rPr lang="en-US" dirty="0"/>
              <a:t>1. Appeal to the chief of Quraysh</a:t>
            </a:r>
          </a:p>
          <a:p>
            <a:r>
              <a:rPr lang="en-US" dirty="0"/>
              <a:t>2. A treacherous offer</a:t>
            </a:r>
          </a:p>
          <a:p>
            <a:r>
              <a:rPr lang="en-US" dirty="0"/>
              <a:t>3. Censuring the Quran in public spaces</a:t>
            </a:r>
          </a:p>
          <a:p>
            <a:r>
              <a:rPr lang="en-US" dirty="0"/>
              <a:t>4. Mocking the Prophet and the believers</a:t>
            </a:r>
          </a:p>
          <a:p>
            <a:r>
              <a:rPr lang="en-US" dirty="0"/>
              <a:t>5. Character assassination</a:t>
            </a:r>
          </a:p>
          <a:p>
            <a:r>
              <a:rPr lang="en-US" dirty="0"/>
              <a:t>6. Demand flashy miracles</a:t>
            </a:r>
          </a:p>
          <a:p>
            <a:r>
              <a:rPr lang="en-US" dirty="0"/>
              <a:t>7. Compromise </a:t>
            </a:r>
          </a:p>
          <a:p>
            <a:r>
              <a:rPr lang="en-US" dirty="0"/>
              <a:t>8. Test the Prophet with difficult questions </a:t>
            </a:r>
          </a:p>
          <a:p>
            <a:r>
              <a:rPr lang="en-US" dirty="0"/>
              <a:t>9. Physical torture</a:t>
            </a:r>
          </a:p>
        </p:txBody>
      </p:sp>
    </p:spTree>
    <p:extLst>
      <p:ext uri="{BB962C8B-B14F-4D97-AF65-F5344CB8AC3E}">
        <p14:creationId xmlns:p14="http://schemas.microsoft.com/office/powerpoint/2010/main" val="27940214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892C8-34BA-C646-9C3E-07EB6B4C4245}"/>
              </a:ext>
            </a:extLst>
          </p:cNvPr>
          <p:cNvSpPr>
            <a:spLocks noGrp="1"/>
          </p:cNvSpPr>
          <p:nvPr>
            <p:ph type="title"/>
          </p:nvPr>
        </p:nvSpPr>
        <p:spPr>
          <a:xfrm>
            <a:off x="720000" y="619200"/>
            <a:ext cx="10728322" cy="641189"/>
          </a:xfrm>
        </p:spPr>
        <p:txBody>
          <a:bodyPr/>
          <a:lstStyle/>
          <a:p>
            <a:pPr algn="ctr"/>
            <a:r>
              <a:rPr lang="en-US" dirty="0"/>
              <a:t>Abyssinia</a:t>
            </a:r>
          </a:p>
        </p:txBody>
      </p:sp>
      <p:sp>
        <p:nvSpPr>
          <p:cNvPr id="3" name="Content Placeholder 2">
            <a:extLst>
              <a:ext uri="{FF2B5EF4-FFF2-40B4-BE49-F238E27FC236}">
                <a16:creationId xmlns:a16="http://schemas.microsoft.com/office/drawing/2014/main" id="{BD3CEB97-F79F-414D-A0C8-BB03D2405A5E}"/>
              </a:ext>
            </a:extLst>
          </p:cNvPr>
          <p:cNvSpPr>
            <a:spLocks noGrp="1"/>
          </p:cNvSpPr>
          <p:nvPr>
            <p:ph idx="1"/>
          </p:nvPr>
        </p:nvSpPr>
        <p:spPr>
          <a:xfrm>
            <a:off x="720000" y="1260390"/>
            <a:ext cx="10728325" cy="4508586"/>
          </a:xfrm>
        </p:spPr>
        <p:txBody>
          <a:bodyPr/>
          <a:lstStyle/>
          <a:p>
            <a:pPr marL="0" indent="0" algn="ctr">
              <a:buNone/>
            </a:pPr>
            <a:r>
              <a:rPr lang="en-CA" i="1" dirty="0" err="1"/>
              <a:t>al-Najāshi</a:t>
            </a:r>
            <a:r>
              <a:rPr lang="en-CA" i="1" dirty="0"/>
              <a:t>̄ cried until his beard was soaked, and so did his bishops. He said, “This and what Jesus said are two rays from a single lamp.” Then he turned to </a:t>
            </a:r>
            <a:r>
              <a:rPr lang="en-CA" i="1" dirty="0" err="1"/>
              <a:t>ʿAmr</a:t>
            </a:r>
            <a:r>
              <a:rPr lang="en-CA" i="1" dirty="0"/>
              <a:t> and his companion and said, “Leave. I shall not hand them over to you.” </a:t>
            </a:r>
            <a:endParaRPr lang="en-CA" dirty="0"/>
          </a:p>
          <a:p>
            <a:pPr marL="0" indent="0" algn="ctr">
              <a:buNone/>
            </a:pPr>
            <a:r>
              <a:rPr lang="en-CA" i="1" dirty="0"/>
              <a:t>The next day </a:t>
            </a:r>
            <a:r>
              <a:rPr lang="en-CA" i="1" dirty="0" err="1"/>
              <a:t>ʿAmr</a:t>
            </a:r>
            <a:r>
              <a:rPr lang="en-CA" i="1" dirty="0"/>
              <a:t> returned to </a:t>
            </a:r>
            <a:r>
              <a:rPr lang="en-CA" i="1" dirty="0" err="1"/>
              <a:t>al-Najāshi</a:t>
            </a:r>
            <a:r>
              <a:rPr lang="en-CA" i="1" dirty="0"/>
              <a:t>̄ and told him that the Muslims insult Jesus by calling him a slave. So </a:t>
            </a:r>
            <a:r>
              <a:rPr lang="en-CA" i="1" dirty="0" err="1"/>
              <a:t>al-Najāshi</a:t>
            </a:r>
            <a:r>
              <a:rPr lang="en-CA" i="1" dirty="0"/>
              <a:t>̄ called </a:t>
            </a:r>
            <a:r>
              <a:rPr lang="en-CA" i="1" dirty="0" err="1"/>
              <a:t>Jaʿfar</a:t>
            </a:r>
            <a:r>
              <a:rPr lang="en-CA" i="1" dirty="0"/>
              <a:t> and asked him what his Prophet said about Jesus. </a:t>
            </a:r>
            <a:r>
              <a:rPr lang="en-CA" i="1" dirty="0" err="1"/>
              <a:t>Jaʿfar</a:t>
            </a:r>
            <a:r>
              <a:rPr lang="en-CA" i="1" dirty="0"/>
              <a:t> replied, “We say about him what our Prophet has told us: that he is the servant of God, and his messenger, and a spirit created by him, and his word, which he cast into the Virgin Mary.” </a:t>
            </a:r>
            <a:endParaRPr lang="en-CA" dirty="0"/>
          </a:p>
          <a:p>
            <a:pPr marL="0" indent="0" algn="ctr">
              <a:buNone/>
            </a:pPr>
            <a:endParaRPr lang="en-US" dirty="0"/>
          </a:p>
        </p:txBody>
      </p:sp>
    </p:spTree>
    <p:extLst>
      <p:ext uri="{BB962C8B-B14F-4D97-AF65-F5344CB8AC3E}">
        <p14:creationId xmlns:p14="http://schemas.microsoft.com/office/powerpoint/2010/main" val="40191137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67EB1-ACB9-494C-88B2-875853560145}"/>
              </a:ext>
            </a:extLst>
          </p:cNvPr>
          <p:cNvSpPr>
            <a:spLocks noGrp="1"/>
          </p:cNvSpPr>
          <p:nvPr>
            <p:ph type="title"/>
          </p:nvPr>
        </p:nvSpPr>
        <p:spPr>
          <a:xfrm>
            <a:off x="720000" y="619200"/>
            <a:ext cx="10728322" cy="641189"/>
          </a:xfrm>
        </p:spPr>
        <p:txBody>
          <a:bodyPr/>
          <a:lstStyle/>
          <a:p>
            <a:pPr algn="ctr"/>
            <a:r>
              <a:rPr lang="en-US" dirty="0"/>
              <a:t>Abyssinia</a:t>
            </a:r>
          </a:p>
        </p:txBody>
      </p:sp>
      <p:sp>
        <p:nvSpPr>
          <p:cNvPr id="3" name="Content Placeholder 2">
            <a:extLst>
              <a:ext uri="{FF2B5EF4-FFF2-40B4-BE49-F238E27FC236}">
                <a16:creationId xmlns:a16="http://schemas.microsoft.com/office/drawing/2014/main" id="{095F2016-2F5B-654A-8D40-F9C61F264D34}"/>
              </a:ext>
            </a:extLst>
          </p:cNvPr>
          <p:cNvSpPr>
            <a:spLocks noGrp="1"/>
          </p:cNvSpPr>
          <p:nvPr>
            <p:ph idx="1"/>
          </p:nvPr>
        </p:nvSpPr>
        <p:spPr>
          <a:xfrm>
            <a:off x="720000" y="1260390"/>
            <a:ext cx="10728325" cy="4508586"/>
          </a:xfrm>
        </p:spPr>
        <p:txBody>
          <a:bodyPr/>
          <a:lstStyle/>
          <a:p>
            <a:pPr marL="0" indent="0" algn="ctr">
              <a:buNone/>
            </a:pPr>
            <a:r>
              <a:rPr lang="en-CA" i="1" dirty="0"/>
              <a:t>At hearing this, </a:t>
            </a:r>
            <a:r>
              <a:rPr lang="en-CA" i="1" dirty="0" err="1"/>
              <a:t>al-Najāshi</a:t>
            </a:r>
            <a:r>
              <a:rPr lang="en-CA" i="1" dirty="0"/>
              <a:t>̄ knelt down and pounded the earth. He picked up a splinter of wood and said, “Jesus son of Mary did not surpass what you have described more than this splinter’s weight.” Then he addressed the Muslims and said, “Go freely. Anyone who derides you shall pay. I would not take even a mountain of gold to see one of you harmed. </a:t>
            </a:r>
            <a:endParaRPr lang="en-CA" dirty="0"/>
          </a:p>
          <a:p>
            <a:pPr marL="0" indent="0" algn="ctr">
              <a:buNone/>
            </a:pPr>
            <a:endParaRPr lang="en-US" dirty="0"/>
          </a:p>
        </p:txBody>
      </p:sp>
    </p:spTree>
    <p:extLst>
      <p:ext uri="{BB962C8B-B14F-4D97-AF65-F5344CB8AC3E}">
        <p14:creationId xmlns:p14="http://schemas.microsoft.com/office/powerpoint/2010/main" val="39574962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C1E55-E9F0-FF40-9780-6B1BB59BB7FE}"/>
              </a:ext>
            </a:extLst>
          </p:cNvPr>
          <p:cNvSpPr>
            <a:spLocks noGrp="1"/>
          </p:cNvSpPr>
          <p:nvPr>
            <p:ph type="title"/>
          </p:nvPr>
        </p:nvSpPr>
        <p:spPr>
          <a:xfrm>
            <a:off x="720000" y="619200"/>
            <a:ext cx="10728322" cy="591762"/>
          </a:xfrm>
        </p:spPr>
        <p:txBody>
          <a:bodyPr/>
          <a:lstStyle/>
          <a:p>
            <a:pPr algn="ctr"/>
            <a:r>
              <a:rPr lang="en-US" dirty="0"/>
              <a:t>Abyssinia</a:t>
            </a:r>
          </a:p>
        </p:txBody>
      </p:sp>
      <p:sp>
        <p:nvSpPr>
          <p:cNvPr id="3" name="Content Placeholder 2">
            <a:extLst>
              <a:ext uri="{FF2B5EF4-FFF2-40B4-BE49-F238E27FC236}">
                <a16:creationId xmlns:a16="http://schemas.microsoft.com/office/drawing/2014/main" id="{1CA0EBE4-F2C4-E848-8D75-21185D03C5C1}"/>
              </a:ext>
            </a:extLst>
          </p:cNvPr>
          <p:cNvSpPr>
            <a:spLocks noGrp="1"/>
          </p:cNvSpPr>
          <p:nvPr>
            <p:ph idx="1"/>
          </p:nvPr>
        </p:nvSpPr>
        <p:spPr>
          <a:xfrm>
            <a:off x="720000" y="1210962"/>
            <a:ext cx="10728325" cy="4558013"/>
          </a:xfrm>
        </p:spPr>
        <p:txBody>
          <a:bodyPr/>
          <a:lstStyle/>
          <a:p>
            <a:pPr marL="0" indent="0" algn="ctr">
              <a:buNone/>
            </a:pPr>
            <a:r>
              <a:rPr lang="ar-AE" b="1" dirty="0"/>
              <a:t>وَلَتَجِدَنَّ أَقْرَبَهُمْ مَّوَدَّةً لِّلَّذِينَ آمَنُواْ الَّذِينَ قَالُوَاْ إِنَّا نَصَارَى ذَلِكَ بِأَنَّ مِنْهُمْ قِسِّيسِينَ وَرُهْبَانًا وَأَنَّهُمْ لاَ يَسْتَكْبِرُونَ</a:t>
            </a:r>
            <a:endParaRPr lang="en-US" b="1" dirty="0"/>
          </a:p>
          <a:p>
            <a:pPr marL="0" indent="0" algn="ctr">
              <a:buNone/>
            </a:pPr>
            <a:endParaRPr lang="en-US" dirty="0"/>
          </a:p>
          <a:p>
            <a:pPr marL="0" indent="0" algn="ctr">
              <a:buNone/>
            </a:pPr>
            <a:r>
              <a:rPr lang="en-CA" i="1" dirty="0"/>
              <a:t>“You will find those with the most love for the believers to be those who say, “We are Christians” That is because among them there are bishops and monks and because they are not arrogant.” </a:t>
            </a:r>
            <a:r>
              <a:rPr lang="en-CA" dirty="0"/>
              <a:t>Quran 5:82</a:t>
            </a:r>
          </a:p>
          <a:p>
            <a:pPr marL="0" indent="0" algn="ctr">
              <a:buNone/>
            </a:pPr>
            <a:endParaRPr lang="en-US" dirty="0"/>
          </a:p>
        </p:txBody>
      </p:sp>
    </p:spTree>
    <p:extLst>
      <p:ext uri="{BB962C8B-B14F-4D97-AF65-F5344CB8AC3E}">
        <p14:creationId xmlns:p14="http://schemas.microsoft.com/office/powerpoint/2010/main" val="38731559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E1483-14E8-984A-89A9-6A82919E11E1}"/>
              </a:ext>
            </a:extLst>
          </p:cNvPr>
          <p:cNvSpPr>
            <a:spLocks noGrp="1"/>
          </p:cNvSpPr>
          <p:nvPr>
            <p:ph type="title"/>
          </p:nvPr>
        </p:nvSpPr>
        <p:spPr>
          <a:xfrm>
            <a:off x="720000" y="619200"/>
            <a:ext cx="10728322" cy="653546"/>
          </a:xfrm>
        </p:spPr>
        <p:txBody>
          <a:bodyPr/>
          <a:lstStyle/>
          <a:p>
            <a:pPr algn="ctr"/>
            <a:r>
              <a:rPr lang="en-US" dirty="0"/>
              <a:t>Abyssinia</a:t>
            </a:r>
          </a:p>
        </p:txBody>
      </p:sp>
      <p:sp>
        <p:nvSpPr>
          <p:cNvPr id="3" name="Content Placeholder 2">
            <a:extLst>
              <a:ext uri="{FF2B5EF4-FFF2-40B4-BE49-F238E27FC236}">
                <a16:creationId xmlns:a16="http://schemas.microsoft.com/office/drawing/2014/main" id="{06682559-668F-BC4D-B24E-19FF3526040A}"/>
              </a:ext>
            </a:extLst>
          </p:cNvPr>
          <p:cNvSpPr>
            <a:spLocks noGrp="1"/>
          </p:cNvSpPr>
          <p:nvPr>
            <p:ph idx="1"/>
          </p:nvPr>
        </p:nvSpPr>
        <p:spPr>
          <a:xfrm>
            <a:off x="720000" y="1272746"/>
            <a:ext cx="10728325" cy="4496229"/>
          </a:xfrm>
        </p:spPr>
        <p:txBody>
          <a:bodyPr/>
          <a:lstStyle/>
          <a:p>
            <a:pPr marL="0" indent="0" algn="ctr">
              <a:buNone/>
            </a:pPr>
            <a:r>
              <a:rPr lang="ar-AE" b="1" dirty="0"/>
              <a:t>وَإِذَا سَمِعُواْ مَا أُنزِلَ إِلَى الرَّسُولِ تَرَى أَعْيُنَهُمْ تَفِيضُ مِنَ الدَّمْعِ مِمَّا عَرَفُواْ مِنَ الْحَقِّ يَقُولُونَ رَبَّنَا آمَنَّا فَاكْتُبْنَا مَعَ الشَّاهِدِينَ</a:t>
            </a:r>
            <a:endParaRPr lang="en-US" b="1" dirty="0"/>
          </a:p>
          <a:p>
            <a:pPr marL="0" indent="0" algn="ctr">
              <a:buNone/>
            </a:pPr>
            <a:r>
              <a:rPr lang="en-CA" i="1" dirty="0"/>
              <a:t>“When they hear what is revealed to the Messenger, you see their eyes well up with tears because of the truth that they knew. They say, “Lord, we hereby believe, so record our names with those who have testified.” </a:t>
            </a:r>
            <a:r>
              <a:rPr lang="en-CA" dirty="0"/>
              <a:t>Quran 5:83</a:t>
            </a:r>
          </a:p>
          <a:p>
            <a:pPr marL="0" indent="0" algn="ctr">
              <a:buNone/>
            </a:pPr>
            <a:endParaRPr lang="en-CA" dirty="0"/>
          </a:p>
          <a:p>
            <a:pPr marL="0" indent="0" algn="ctr" rtl="1">
              <a:buNone/>
            </a:pPr>
            <a:r>
              <a:rPr lang="ar-AE" b="1" dirty="0"/>
              <a:t>وَمَا لَنَا لاَ نُؤْمِنُ بِاللّهِ وَمَا جَاءنَا مِنَ الْحَقِّ وَنَطْمَعُ أَن يُدْخِلَنَا رَبَّنَا مَعَ الْقَوْمِ الصَّالِحِينَ</a:t>
            </a:r>
          </a:p>
          <a:p>
            <a:pPr marL="0" indent="0" algn="ctr">
              <a:buNone/>
            </a:pPr>
            <a:r>
              <a:rPr lang="en-CA" i="1" dirty="0"/>
              <a:t>“And they say, “Why would we not believe in God and in what truth has come to us, when we want our Lord to include us among the righteous?” </a:t>
            </a:r>
            <a:r>
              <a:rPr lang="en-CA" dirty="0"/>
              <a:t>Quran 5:84</a:t>
            </a:r>
          </a:p>
          <a:p>
            <a:pPr marL="0" indent="0" algn="ctr">
              <a:buNone/>
            </a:pPr>
            <a:br>
              <a:rPr lang="ar-AE" dirty="0"/>
            </a:br>
            <a:endParaRPr lang="ar-AE" dirty="0"/>
          </a:p>
          <a:p>
            <a:pPr marL="0" indent="0" algn="ctr">
              <a:buNone/>
            </a:pPr>
            <a:endParaRPr lang="en-CA" dirty="0"/>
          </a:p>
          <a:p>
            <a:pPr marL="0" indent="0" algn="ctr">
              <a:buNone/>
            </a:pPr>
            <a:endParaRPr lang="en-US" dirty="0"/>
          </a:p>
        </p:txBody>
      </p:sp>
    </p:spTree>
    <p:extLst>
      <p:ext uri="{BB962C8B-B14F-4D97-AF65-F5344CB8AC3E}">
        <p14:creationId xmlns:p14="http://schemas.microsoft.com/office/powerpoint/2010/main" val="16228942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7FD24-8A76-1B45-ACE8-430F06B6A082}"/>
              </a:ext>
            </a:extLst>
          </p:cNvPr>
          <p:cNvSpPr>
            <a:spLocks noGrp="1"/>
          </p:cNvSpPr>
          <p:nvPr>
            <p:ph type="title"/>
          </p:nvPr>
        </p:nvSpPr>
        <p:spPr>
          <a:xfrm>
            <a:off x="720000" y="619200"/>
            <a:ext cx="10728322" cy="604119"/>
          </a:xfrm>
        </p:spPr>
        <p:txBody>
          <a:bodyPr/>
          <a:lstStyle/>
          <a:p>
            <a:pPr algn="ctr"/>
            <a:r>
              <a:rPr lang="en-US" dirty="0"/>
              <a:t>Abyssinia</a:t>
            </a:r>
          </a:p>
        </p:txBody>
      </p:sp>
      <p:sp>
        <p:nvSpPr>
          <p:cNvPr id="3" name="Content Placeholder 2">
            <a:extLst>
              <a:ext uri="{FF2B5EF4-FFF2-40B4-BE49-F238E27FC236}">
                <a16:creationId xmlns:a16="http://schemas.microsoft.com/office/drawing/2014/main" id="{02EF5CD6-09A7-764F-A103-41C79FB960CD}"/>
              </a:ext>
            </a:extLst>
          </p:cNvPr>
          <p:cNvSpPr>
            <a:spLocks noGrp="1"/>
          </p:cNvSpPr>
          <p:nvPr>
            <p:ph idx="1"/>
          </p:nvPr>
        </p:nvSpPr>
        <p:spPr>
          <a:xfrm>
            <a:off x="720000" y="1223320"/>
            <a:ext cx="10728325" cy="4545656"/>
          </a:xfrm>
        </p:spPr>
        <p:txBody>
          <a:bodyPr/>
          <a:lstStyle/>
          <a:p>
            <a:pPr marL="0" indent="0" algn="ctr" rtl="1">
              <a:buNone/>
            </a:pPr>
            <a:r>
              <a:rPr lang="ar-AE" b="1" dirty="0"/>
              <a:t>فَأَثَابَهُمُ اللّهُ بِمَا قَالُواْ جَنَّاتٍ تَجْرِي مِن تَحْتِهَا الأَنْهَارُ خَالِدِينَ فِيهَا وَذَلِكَ جَزَاء الْمُحْسِنِينَ</a:t>
            </a:r>
          </a:p>
          <a:p>
            <a:pPr marL="0" indent="0" algn="ctr">
              <a:buNone/>
            </a:pPr>
            <a:r>
              <a:rPr lang="en-CA" i="1" dirty="0"/>
              <a:t>“For what they said, God rewarded them with forests through which rivers flow, in which they will reside forever. That is the reward of the righteous</a:t>
            </a:r>
            <a:r>
              <a:rPr lang="en-CA" i="1"/>
              <a:t>.” Quran 5:85</a:t>
            </a:r>
            <a:endParaRPr lang="en-CA" i="1" dirty="0"/>
          </a:p>
          <a:p>
            <a:pPr marL="0" indent="0" algn="ctr">
              <a:buNone/>
            </a:pPr>
            <a:br>
              <a:rPr lang="ar-AE" dirty="0"/>
            </a:br>
            <a:endParaRPr lang="ar-AE" dirty="0"/>
          </a:p>
          <a:p>
            <a:pPr marL="0" indent="0" algn="ctr">
              <a:buNone/>
            </a:pPr>
            <a:endParaRPr lang="en-US" dirty="0"/>
          </a:p>
        </p:txBody>
      </p:sp>
    </p:spTree>
    <p:extLst>
      <p:ext uri="{BB962C8B-B14F-4D97-AF65-F5344CB8AC3E}">
        <p14:creationId xmlns:p14="http://schemas.microsoft.com/office/powerpoint/2010/main" val="1125717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EFF18-E535-4D40-91A6-CE4D33C84019}"/>
              </a:ext>
            </a:extLst>
          </p:cNvPr>
          <p:cNvSpPr>
            <a:spLocks noGrp="1"/>
          </p:cNvSpPr>
          <p:nvPr>
            <p:ph type="title"/>
          </p:nvPr>
        </p:nvSpPr>
        <p:spPr>
          <a:xfrm>
            <a:off x="720000" y="619200"/>
            <a:ext cx="10728322" cy="665903"/>
          </a:xfrm>
        </p:spPr>
        <p:txBody>
          <a:bodyPr/>
          <a:lstStyle/>
          <a:p>
            <a:pPr algn="ctr"/>
            <a:r>
              <a:rPr lang="en-US" dirty="0"/>
              <a:t>Abyssinia</a:t>
            </a:r>
          </a:p>
        </p:txBody>
      </p:sp>
      <p:sp>
        <p:nvSpPr>
          <p:cNvPr id="3" name="Content Placeholder 2">
            <a:extLst>
              <a:ext uri="{FF2B5EF4-FFF2-40B4-BE49-F238E27FC236}">
                <a16:creationId xmlns:a16="http://schemas.microsoft.com/office/drawing/2014/main" id="{12586897-C8FA-2045-88BF-7FF579E83448}"/>
              </a:ext>
            </a:extLst>
          </p:cNvPr>
          <p:cNvSpPr>
            <a:spLocks noGrp="1"/>
          </p:cNvSpPr>
          <p:nvPr>
            <p:ph idx="1"/>
          </p:nvPr>
        </p:nvSpPr>
        <p:spPr>
          <a:xfrm>
            <a:off x="720000" y="1285104"/>
            <a:ext cx="10728325" cy="4483872"/>
          </a:xfrm>
        </p:spPr>
        <p:txBody>
          <a:bodyPr>
            <a:normAutofit/>
          </a:bodyPr>
          <a:lstStyle/>
          <a:p>
            <a:r>
              <a:rPr lang="en-US" sz="2400" dirty="0"/>
              <a:t>For about four years, the Prophet and his followers barely survived the rising tide of persecution in Makkah. In the fifth year, Surat al-</a:t>
            </a:r>
            <a:r>
              <a:rPr lang="en-US" sz="2400" dirty="0" err="1"/>
              <a:t>Zumar</a:t>
            </a:r>
            <a:r>
              <a:rPr lang="en-US" sz="2400" dirty="0"/>
              <a:t> hints at the possibility of emigrating from their homeland in search of religious asylum:</a:t>
            </a:r>
          </a:p>
          <a:p>
            <a:pPr marL="0" indent="0" algn="ctr">
              <a:buNone/>
            </a:pPr>
            <a:r>
              <a:rPr lang="ar-AE" sz="2400" b="1" dirty="0"/>
              <a:t>قُلْ يَا عِبَادِ الَّذِينَ آمَنُوا اتَّقُوا رَبَّكُمْ لِلَّذِينَ أَحْسَنُوا فِي هَذِهِ الدُّنْيَا حَسَنَةٌ وَأَرْضُ اللَّهِ وَاسِعَةٌ إِنَّمَا يُوَفَّى الصَّابِرُونَ أَجْرَهُم بِغَيْرِ حِسَابٍ</a:t>
            </a:r>
            <a:endParaRPr lang="en-US" sz="2400" b="1" dirty="0"/>
          </a:p>
          <a:p>
            <a:pPr marL="0" indent="0" algn="ctr">
              <a:buNone/>
            </a:pPr>
            <a:r>
              <a:rPr lang="en-CA" sz="2400" i="1" dirty="0"/>
              <a:t>“Say, "O My servants who have believed, fear your Lord. For those who do good in this world is good, and the earth of Allah is spacious. Indeed, the patient will be given their reward without account.” Quran 39:10</a:t>
            </a:r>
            <a:endParaRPr lang="en-US" sz="2400" b="1" i="1" dirty="0"/>
          </a:p>
        </p:txBody>
      </p:sp>
    </p:spTree>
    <p:extLst>
      <p:ext uri="{BB962C8B-B14F-4D97-AF65-F5344CB8AC3E}">
        <p14:creationId xmlns:p14="http://schemas.microsoft.com/office/powerpoint/2010/main" val="4157399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BB02B-7CFB-3640-8C99-E356372C058A}"/>
              </a:ext>
            </a:extLst>
          </p:cNvPr>
          <p:cNvSpPr>
            <a:spLocks noGrp="1"/>
          </p:cNvSpPr>
          <p:nvPr>
            <p:ph type="title"/>
          </p:nvPr>
        </p:nvSpPr>
        <p:spPr>
          <a:xfrm>
            <a:off x="720000" y="619200"/>
            <a:ext cx="10728322" cy="616476"/>
          </a:xfrm>
        </p:spPr>
        <p:txBody>
          <a:bodyPr/>
          <a:lstStyle/>
          <a:p>
            <a:pPr algn="ctr"/>
            <a:r>
              <a:rPr lang="en-US" dirty="0"/>
              <a:t>Abyssinia</a:t>
            </a:r>
          </a:p>
        </p:txBody>
      </p:sp>
      <p:sp>
        <p:nvSpPr>
          <p:cNvPr id="3" name="Content Placeholder 2">
            <a:extLst>
              <a:ext uri="{FF2B5EF4-FFF2-40B4-BE49-F238E27FC236}">
                <a16:creationId xmlns:a16="http://schemas.microsoft.com/office/drawing/2014/main" id="{D1236972-8E89-B04B-9AC3-F56D0E332FB9}"/>
              </a:ext>
            </a:extLst>
          </p:cNvPr>
          <p:cNvSpPr>
            <a:spLocks noGrp="1"/>
          </p:cNvSpPr>
          <p:nvPr>
            <p:ph idx="1"/>
          </p:nvPr>
        </p:nvSpPr>
        <p:spPr>
          <a:xfrm>
            <a:off x="720000" y="1235676"/>
            <a:ext cx="10728325" cy="4533299"/>
          </a:xfrm>
        </p:spPr>
        <p:txBody>
          <a:bodyPr/>
          <a:lstStyle/>
          <a:p>
            <a:r>
              <a:rPr lang="en-CA" sz="2400" dirty="0"/>
              <a:t>The Prophet remained safe from the torment of the pagans because of Abu Talib’s protection, but he could not protect the Muslims, so he advised them to emigrate from Makkah to Abyssinia </a:t>
            </a:r>
          </a:p>
          <a:p>
            <a:r>
              <a:rPr lang="en-CA" sz="2400" dirty="0"/>
              <a:t>The Prophet describes the King of Abyssinia as a just ruler. </a:t>
            </a:r>
          </a:p>
          <a:p>
            <a:pPr marL="0" indent="0" algn="ctr">
              <a:buNone/>
            </a:pPr>
            <a:r>
              <a:rPr lang="ar-AE" sz="2400" dirty="0"/>
              <a:t> إنه "ملك لا يظلم عنده أحد".</a:t>
            </a:r>
            <a:endParaRPr lang="en-CA" sz="2400" dirty="0"/>
          </a:p>
          <a:p>
            <a:pPr marL="0" indent="0" algn="ctr">
              <a:buNone/>
            </a:pPr>
            <a:r>
              <a:rPr lang="en-CA" sz="2400" dirty="0"/>
              <a:t>“There is a king there before whom no one is wronged”</a:t>
            </a:r>
            <a:endParaRPr lang="en-US" sz="2400" dirty="0"/>
          </a:p>
        </p:txBody>
      </p:sp>
    </p:spTree>
    <p:extLst>
      <p:ext uri="{BB962C8B-B14F-4D97-AF65-F5344CB8AC3E}">
        <p14:creationId xmlns:p14="http://schemas.microsoft.com/office/powerpoint/2010/main" val="325231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20DF1-70CA-854E-BFF6-3FFC34A9A0AB}"/>
              </a:ext>
            </a:extLst>
          </p:cNvPr>
          <p:cNvSpPr>
            <a:spLocks noGrp="1"/>
          </p:cNvSpPr>
          <p:nvPr>
            <p:ph type="title"/>
          </p:nvPr>
        </p:nvSpPr>
        <p:spPr>
          <a:xfrm>
            <a:off x="720000" y="619200"/>
            <a:ext cx="10728322" cy="628832"/>
          </a:xfrm>
        </p:spPr>
        <p:txBody>
          <a:bodyPr/>
          <a:lstStyle/>
          <a:p>
            <a:pPr algn="ctr"/>
            <a:r>
              <a:rPr lang="en-US" dirty="0"/>
              <a:t>Abyssinia</a:t>
            </a:r>
          </a:p>
        </p:txBody>
      </p:sp>
      <p:sp>
        <p:nvSpPr>
          <p:cNvPr id="3" name="Content Placeholder 2">
            <a:extLst>
              <a:ext uri="{FF2B5EF4-FFF2-40B4-BE49-F238E27FC236}">
                <a16:creationId xmlns:a16="http://schemas.microsoft.com/office/drawing/2014/main" id="{290C84F4-80BB-E14C-9D2E-270FA3CC4BFC}"/>
              </a:ext>
            </a:extLst>
          </p:cNvPr>
          <p:cNvSpPr>
            <a:spLocks noGrp="1"/>
          </p:cNvSpPr>
          <p:nvPr>
            <p:ph idx="1"/>
          </p:nvPr>
        </p:nvSpPr>
        <p:spPr>
          <a:xfrm>
            <a:off x="720000" y="1248032"/>
            <a:ext cx="10728325" cy="4520943"/>
          </a:xfrm>
        </p:spPr>
        <p:txBody>
          <a:bodyPr>
            <a:normAutofit/>
          </a:bodyPr>
          <a:lstStyle/>
          <a:p>
            <a:r>
              <a:rPr lang="en-US" dirty="0"/>
              <a:t>First emigration to Abyssinia:</a:t>
            </a:r>
          </a:p>
          <a:p>
            <a:r>
              <a:rPr lang="en-CA" dirty="0"/>
              <a:t>In Rajab of 5 AB, 11-13 men and 4 women fled Makkah and headed for the port city of al-</a:t>
            </a:r>
            <a:r>
              <a:rPr lang="en-CA" dirty="0" err="1"/>
              <a:t>Shuʿaybah</a:t>
            </a:r>
            <a:r>
              <a:rPr lang="en-CA" dirty="0"/>
              <a:t> </a:t>
            </a:r>
          </a:p>
          <a:p>
            <a:pPr lvl="1"/>
            <a:r>
              <a:rPr lang="en-CA" dirty="0"/>
              <a:t>the leader of the group was </a:t>
            </a:r>
            <a:r>
              <a:rPr lang="en-CA" dirty="0" err="1"/>
              <a:t>ʿUthmān</a:t>
            </a:r>
            <a:r>
              <a:rPr lang="en-CA" dirty="0"/>
              <a:t> ibn </a:t>
            </a:r>
            <a:r>
              <a:rPr lang="en-CA" dirty="0" err="1"/>
              <a:t>Maẓʿūn</a:t>
            </a:r>
            <a:r>
              <a:rPr lang="en-CA" dirty="0"/>
              <a:t> who was accompanied by the following notable individuals:</a:t>
            </a:r>
          </a:p>
          <a:p>
            <a:pPr lvl="2"/>
            <a:r>
              <a:rPr lang="en-CA" dirty="0" err="1"/>
              <a:t>ʿUthmān</a:t>
            </a:r>
            <a:r>
              <a:rPr lang="en-CA" dirty="0"/>
              <a:t> ibn </a:t>
            </a:r>
            <a:r>
              <a:rPr lang="en-CA" dirty="0" err="1"/>
              <a:t>ʿAffān</a:t>
            </a:r>
            <a:r>
              <a:rPr lang="en-CA" dirty="0"/>
              <a:t> and his wife </a:t>
            </a:r>
            <a:r>
              <a:rPr lang="en-CA" dirty="0" err="1"/>
              <a:t>Ruqayyah</a:t>
            </a:r>
            <a:r>
              <a:rPr lang="en-CA" dirty="0"/>
              <a:t> bint </a:t>
            </a:r>
            <a:r>
              <a:rPr lang="en-CA" dirty="0" err="1"/>
              <a:t>Muḥammad</a:t>
            </a:r>
            <a:r>
              <a:rPr lang="en-CA" dirty="0"/>
              <a:t> </a:t>
            </a:r>
          </a:p>
          <a:p>
            <a:pPr lvl="2"/>
            <a:r>
              <a:rPr lang="en-CA" dirty="0"/>
              <a:t>al-</a:t>
            </a:r>
            <a:r>
              <a:rPr lang="en-CA" dirty="0" err="1"/>
              <a:t>Zubayr</a:t>
            </a:r>
            <a:r>
              <a:rPr lang="en-CA" dirty="0"/>
              <a:t> ibn </a:t>
            </a:r>
            <a:r>
              <a:rPr lang="en-CA" dirty="0" err="1"/>
              <a:t>al-ʿAwwām</a:t>
            </a:r>
            <a:endParaRPr lang="en-CA" dirty="0"/>
          </a:p>
          <a:p>
            <a:pPr lvl="2"/>
            <a:r>
              <a:rPr lang="en-CA" dirty="0" err="1"/>
              <a:t>ʿAbd</a:t>
            </a:r>
            <a:r>
              <a:rPr lang="en-CA" dirty="0"/>
              <a:t> </a:t>
            </a:r>
            <a:r>
              <a:rPr lang="en-CA" dirty="0" err="1"/>
              <a:t>al-Raḥmān</a:t>
            </a:r>
            <a:r>
              <a:rPr lang="en-CA" dirty="0"/>
              <a:t> ibn </a:t>
            </a:r>
            <a:r>
              <a:rPr lang="en-CA" dirty="0" err="1"/>
              <a:t>ʿAwf</a:t>
            </a:r>
            <a:endParaRPr lang="en-CA" dirty="0"/>
          </a:p>
          <a:p>
            <a:pPr lvl="2"/>
            <a:r>
              <a:rPr lang="en-CA" dirty="0"/>
              <a:t>Abū </a:t>
            </a:r>
            <a:r>
              <a:rPr lang="en-CA" dirty="0" err="1"/>
              <a:t>Salamah</a:t>
            </a:r>
            <a:r>
              <a:rPr lang="en-CA" dirty="0"/>
              <a:t> and Umm </a:t>
            </a:r>
            <a:r>
              <a:rPr lang="en-CA" dirty="0" err="1"/>
              <a:t>Salamah</a:t>
            </a:r>
            <a:r>
              <a:rPr lang="en-CA" dirty="0"/>
              <a:t> </a:t>
            </a:r>
          </a:p>
          <a:p>
            <a:pPr lvl="2"/>
            <a:endParaRPr lang="en-CA" dirty="0"/>
          </a:p>
          <a:p>
            <a:pPr lvl="2"/>
            <a:endParaRPr lang="en-CA" dirty="0"/>
          </a:p>
          <a:p>
            <a:endParaRPr lang="en-US" dirty="0"/>
          </a:p>
          <a:p>
            <a:endParaRPr lang="en-US" dirty="0"/>
          </a:p>
        </p:txBody>
      </p:sp>
    </p:spTree>
    <p:extLst>
      <p:ext uri="{BB962C8B-B14F-4D97-AF65-F5344CB8AC3E}">
        <p14:creationId xmlns:p14="http://schemas.microsoft.com/office/powerpoint/2010/main" val="3316186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577AC-536E-B747-9EC4-56E0C6207C25}"/>
              </a:ext>
            </a:extLst>
          </p:cNvPr>
          <p:cNvSpPr>
            <a:spLocks noGrp="1"/>
          </p:cNvSpPr>
          <p:nvPr>
            <p:ph type="title"/>
          </p:nvPr>
        </p:nvSpPr>
        <p:spPr>
          <a:xfrm>
            <a:off x="720000" y="619200"/>
            <a:ext cx="10728322" cy="665903"/>
          </a:xfrm>
        </p:spPr>
        <p:txBody>
          <a:bodyPr/>
          <a:lstStyle/>
          <a:p>
            <a:pPr algn="ctr"/>
            <a:r>
              <a:rPr lang="en-US" dirty="0"/>
              <a:t>Abyssinia</a:t>
            </a:r>
          </a:p>
        </p:txBody>
      </p:sp>
      <p:sp>
        <p:nvSpPr>
          <p:cNvPr id="3" name="Content Placeholder 2">
            <a:extLst>
              <a:ext uri="{FF2B5EF4-FFF2-40B4-BE49-F238E27FC236}">
                <a16:creationId xmlns:a16="http://schemas.microsoft.com/office/drawing/2014/main" id="{9EE10A24-5A25-2846-95AD-D1B049143E93}"/>
              </a:ext>
            </a:extLst>
          </p:cNvPr>
          <p:cNvSpPr>
            <a:spLocks noGrp="1"/>
          </p:cNvSpPr>
          <p:nvPr>
            <p:ph idx="1"/>
          </p:nvPr>
        </p:nvSpPr>
        <p:spPr>
          <a:xfrm>
            <a:off x="720000" y="1285104"/>
            <a:ext cx="10728325" cy="4483872"/>
          </a:xfrm>
        </p:spPr>
        <p:txBody>
          <a:bodyPr/>
          <a:lstStyle/>
          <a:p>
            <a:r>
              <a:rPr lang="en-CA" sz="2400" dirty="0"/>
              <a:t>By God’s grace, they found two merchant boats in al-</a:t>
            </a:r>
            <a:r>
              <a:rPr lang="en-CA" sz="2400" dirty="0" err="1"/>
              <a:t>Shuʿaybah</a:t>
            </a:r>
            <a:r>
              <a:rPr lang="en-CA" sz="2400" dirty="0"/>
              <a:t> that agreed to carry them to Abyssinia for half a </a:t>
            </a:r>
            <a:r>
              <a:rPr lang="en-CA" sz="2400" dirty="0" err="1"/>
              <a:t>dīnār</a:t>
            </a:r>
            <a:r>
              <a:rPr lang="en-CA" sz="2400" dirty="0"/>
              <a:t> </a:t>
            </a:r>
          </a:p>
          <a:p>
            <a:r>
              <a:rPr lang="en-CA" sz="2400" dirty="0"/>
              <a:t>By the time the Pagan forces reached the port, there was no sign of anyone.</a:t>
            </a:r>
          </a:p>
          <a:p>
            <a:r>
              <a:rPr lang="en-CA" sz="2400" dirty="0"/>
              <a:t>After a few months, they heard a rumor that the pagan leaders of Makkah had all accepted Islam, so they returned.</a:t>
            </a:r>
          </a:p>
          <a:p>
            <a:r>
              <a:rPr lang="en-CA" sz="2400" dirty="0"/>
              <a:t>The rumor was false, and they were tormented more severely than before for leaving.</a:t>
            </a:r>
          </a:p>
          <a:p>
            <a:endParaRPr lang="en-CA" dirty="0"/>
          </a:p>
          <a:p>
            <a:endParaRPr lang="en-CA" dirty="0"/>
          </a:p>
          <a:p>
            <a:endParaRPr lang="en-CA" dirty="0"/>
          </a:p>
          <a:p>
            <a:endParaRPr lang="en-US" dirty="0"/>
          </a:p>
        </p:txBody>
      </p:sp>
    </p:spTree>
    <p:extLst>
      <p:ext uri="{BB962C8B-B14F-4D97-AF65-F5344CB8AC3E}">
        <p14:creationId xmlns:p14="http://schemas.microsoft.com/office/powerpoint/2010/main" val="3809069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77BC1-53DC-DC45-A916-040EAD3B138F}"/>
              </a:ext>
            </a:extLst>
          </p:cNvPr>
          <p:cNvSpPr>
            <a:spLocks noGrp="1"/>
          </p:cNvSpPr>
          <p:nvPr>
            <p:ph type="title"/>
          </p:nvPr>
        </p:nvSpPr>
        <p:spPr>
          <a:xfrm>
            <a:off x="720000" y="619200"/>
            <a:ext cx="10728322" cy="591762"/>
          </a:xfrm>
        </p:spPr>
        <p:txBody>
          <a:bodyPr/>
          <a:lstStyle/>
          <a:p>
            <a:pPr algn="ctr"/>
            <a:r>
              <a:rPr lang="en-US" dirty="0"/>
              <a:t>Abyssinia</a:t>
            </a:r>
          </a:p>
        </p:txBody>
      </p:sp>
      <p:sp>
        <p:nvSpPr>
          <p:cNvPr id="3" name="Content Placeholder 2">
            <a:extLst>
              <a:ext uri="{FF2B5EF4-FFF2-40B4-BE49-F238E27FC236}">
                <a16:creationId xmlns:a16="http://schemas.microsoft.com/office/drawing/2014/main" id="{F2D1CD6C-47D2-3040-BF9F-F1E3F078BD24}"/>
              </a:ext>
            </a:extLst>
          </p:cNvPr>
          <p:cNvSpPr>
            <a:spLocks noGrp="1"/>
          </p:cNvSpPr>
          <p:nvPr>
            <p:ph idx="1"/>
          </p:nvPr>
        </p:nvSpPr>
        <p:spPr>
          <a:xfrm>
            <a:off x="720000" y="1210962"/>
            <a:ext cx="10728325" cy="4558013"/>
          </a:xfrm>
        </p:spPr>
        <p:txBody>
          <a:bodyPr/>
          <a:lstStyle/>
          <a:p>
            <a:r>
              <a:rPr lang="en-CA" sz="2400" dirty="0"/>
              <a:t>A second group of about 70 people departed under the leadership of </a:t>
            </a:r>
            <a:r>
              <a:rPr lang="en-CA" sz="2400" dirty="0" err="1"/>
              <a:t>Ja’far</a:t>
            </a:r>
            <a:r>
              <a:rPr lang="en-CA" sz="2400" dirty="0"/>
              <a:t> b. Abi Talib.</a:t>
            </a:r>
          </a:p>
          <a:p>
            <a:r>
              <a:rPr lang="en-CA" sz="2400" dirty="0"/>
              <a:t>other people in this wave of emigration were: </a:t>
            </a:r>
          </a:p>
          <a:p>
            <a:r>
              <a:rPr lang="en-CA" sz="2400" dirty="0"/>
              <a:t>a) </a:t>
            </a:r>
            <a:r>
              <a:rPr lang="en-CA" sz="2400" dirty="0" err="1"/>
              <a:t>Asmāʾ</a:t>
            </a:r>
            <a:r>
              <a:rPr lang="en-CA" sz="2400" dirty="0"/>
              <a:t> bint </a:t>
            </a:r>
            <a:r>
              <a:rPr lang="en-CA" sz="2400" dirty="0" err="1"/>
              <a:t>ʿUmays</a:t>
            </a:r>
            <a:r>
              <a:rPr lang="en-CA" sz="2400" dirty="0"/>
              <a:t> (</a:t>
            </a:r>
            <a:r>
              <a:rPr lang="en-CA" sz="2400" dirty="0" err="1"/>
              <a:t>Jaʿfar’s</a:t>
            </a:r>
            <a:r>
              <a:rPr lang="en-CA" sz="2400" dirty="0"/>
              <a:t> wife) </a:t>
            </a:r>
          </a:p>
          <a:p>
            <a:r>
              <a:rPr lang="en-CA" sz="2400" dirty="0"/>
              <a:t>b) Umm </a:t>
            </a:r>
            <a:r>
              <a:rPr lang="en-CA" sz="2400" dirty="0" err="1"/>
              <a:t>Ḥabībah</a:t>
            </a:r>
            <a:r>
              <a:rPr lang="en-CA" sz="2400" dirty="0"/>
              <a:t> bint Abī </a:t>
            </a:r>
            <a:r>
              <a:rPr lang="en-CA" sz="2400" dirty="0" err="1"/>
              <a:t>Sufyān</a:t>
            </a:r>
            <a:r>
              <a:rPr lang="en-CA" sz="2400" dirty="0"/>
              <a:t> </a:t>
            </a:r>
          </a:p>
          <a:p>
            <a:r>
              <a:rPr lang="en-CA" sz="2400" dirty="0"/>
              <a:t>c) </a:t>
            </a:r>
            <a:r>
              <a:rPr lang="en-CA" sz="2400" dirty="0" err="1"/>
              <a:t>al-Miqdād</a:t>
            </a:r>
            <a:r>
              <a:rPr lang="en-CA" sz="2400" dirty="0"/>
              <a:t> ibn al-Aswad </a:t>
            </a:r>
          </a:p>
          <a:p>
            <a:endParaRPr lang="en-CA" dirty="0"/>
          </a:p>
          <a:p>
            <a:endParaRPr lang="en-US" dirty="0"/>
          </a:p>
        </p:txBody>
      </p:sp>
    </p:spTree>
    <p:extLst>
      <p:ext uri="{BB962C8B-B14F-4D97-AF65-F5344CB8AC3E}">
        <p14:creationId xmlns:p14="http://schemas.microsoft.com/office/powerpoint/2010/main" val="3611773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B188A-610F-064A-91BE-78E63DB2E9B3}"/>
              </a:ext>
            </a:extLst>
          </p:cNvPr>
          <p:cNvSpPr>
            <a:spLocks noGrp="1"/>
          </p:cNvSpPr>
          <p:nvPr>
            <p:ph type="title"/>
          </p:nvPr>
        </p:nvSpPr>
        <p:spPr>
          <a:xfrm>
            <a:off x="720000" y="619200"/>
            <a:ext cx="10728322" cy="653546"/>
          </a:xfrm>
        </p:spPr>
        <p:txBody>
          <a:bodyPr/>
          <a:lstStyle/>
          <a:p>
            <a:pPr algn="ctr"/>
            <a:r>
              <a:rPr lang="en-US" dirty="0"/>
              <a:t>Abyssinia</a:t>
            </a:r>
          </a:p>
        </p:txBody>
      </p:sp>
      <p:sp>
        <p:nvSpPr>
          <p:cNvPr id="3" name="Content Placeholder 2">
            <a:extLst>
              <a:ext uri="{FF2B5EF4-FFF2-40B4-BE49-F238E27FC236}">
                <a16:creationId xmlns:a16="http://schemas.microsoft.com/office/drawing/2014/main" id="{EA894F77-A41E-DB41-9793-D96365EFF75D}"/>
              </a:ext>
            </a:extLst>
          </p:cNvPr>
          <p:cNvSpPr>
            <a:spLocks noGrp="1"/>
          </p:cNvSpPr>
          <p:nvPr>
            <p:ph idx="1"/>
          </p:nvPr>
        </p:nvSpPr>
        <p:spPr>
          <a:xfrm>
            <a:off x="720000" y="1272746"/>
            <a:ext cx="10728325" cy="4496229"/>
          </a:xfrm>
        </p:spPr>
        <p:txBody>
          <a:bodyPr/>
          <a:lstStyle/>
          <a:p>
            <a:pPr marL="0" indent="0" algn="ctr">
              <a:buNone/>
            </a:pPr>
            <a:r>
              <a:rPr lang="ar-AE" sz="2400" b="1" dirty="0"/>
              <a:t>وَالَّذِينَ هَاجَرُواْ فِي اللّهِ مِن بَعْدِ مَا ظُلِمُواْ لَنُبَوِّئَنَّهُمْ فِي الدُّنْيَا حَسَنَةً وَلَأَجْرُ الآخِرَةِ أَكْبَرُ لَوْ كَانُواْ يَعْلَمُونَ الَّذِينَ صَبَرُواْ وَعَلَى رَبِّهِمْ يَتَوَكَّلُونَ</a:t>
            </a:r>
          </a:p>
          <a:p>
            <a:pPr marL="0" indent="0" algn="ctr">
              <a:buNone/>
            </a:pPr>
            <a:r>
              <a:rPr lang="en-US" sz="2400" i="1" dirty="0"/>
              <a:t>“</a:t>
            </a:r>
            <a:r>
              <a:rPr lang="en-CA" sz="2400" i="1" dirty="0"/>
              <a:t>Those who emigrate for the sake of God after they have been wronged, we shall settle them in a good place in this world, and their reward in the hereafter is greater still, if only they knew, those who persevere and trust in their Lord.” Quran 16:41-42</a:t>
            </a:r>
          </a:p>
          <a:p>
            <a:pPr marL="0" indent="0" algn="ctr">
              <a:buNone/>
            </a:pPr>
            <a:endParaRPr lang="en-CA" dirty="0"/>
          </a:p>
          <a:p>
            <a:pPr marL="0" indent="0" algn="ctr">
              <a:buNone/>
            </a:pPr>
            <a:br>
              <a:rPr lang="ar-AE" dirty="0"/>
            </a:br>
            <a:endParaRPr lang="ar-AE" dirty="0"/>
          </a:p>
          <a:p>
            <a:pPr marL="0" indent="0" algn="ctr">
              <a:buNone/>
            </a:pPr>
            <a:endParaRPr lang="en-US" dirty="0"/>
          </a:p>
        </p:txBody>
      </p:sp>
    </p:spTree>
    <p:extLst>
      <p:ext uri="{BB962C8B-B14F-4D97-AF65-F5344CB8AC3E}">
        <p14:creationId xmlns:p14="http://schemas.microsoft.com/office/powerpoint/2010/main" val="4119173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B9BEA-2FC0-A44A-B094-AAB14A84F17F}"/>
              </a:ext>
            </a:extLst>
          </p:cNvPr>
          <p:cNvSpPr>
            <a:spLocks noGrp="1"/>
          </p:cNvSpPr>
          <p:nvPr>
            <p:ph type="title"/>
          </p:nvPr>
        </p:nvSpPr>
        <p:spPr>
          <a:xfrm>
            <a:off x="720000" y="619200"/>
            <a:ext cx="10728322" cy="567049"/>
          </a:xfrm>
        </p:spPr>
        <p:txBody>
          <a:bodyPr/>
          <a:lstStyle/>
          <a:p>
            <a:pPr algn="ctr"/>
            <a:r>
              <a:rPr lang="en-US" dirty="0"/>
              <a:t>Abyssinia</a:t>
            </a:r>
          </a:p>
        </p:txBody>
      </p:sp>
      <p:sp>
        <p:nvSpPr>
          <p:cNvPr id="3" name="Content Placeholder 2">
            <a:extLst>
              <a:ext uri="{FF2B5EF4-FFF2-40B4-BE49-F238E27FC236}">
                <a16:creationId xmlns:a16="http://schemas.microsoft.com/office/drawing/2014/main" id="{6D94E6D4-49D2-0C4E-9F6C-ED72AE103276}"/>
              </a:ext>
            </a:extLst>
          </p:cNvPr>
          <p:cNvSpPr>
            <a:spLocks noGrp="1"/>
          </p:cNvSpPr>
          <p:nvPr>
            <p:ph idx="1"/>
          </p:nvPr>
        </p:nvSpPr>
        <p:spPr>
          <a:xfrm>
            <a:off x="720000" y="1186250"/>
            <a:ext cx="10728325" cy="4582726"/>
          </a:xfrm>
        </p:spPr>
        <p:txBody>
          <a:bodyPr/>
          <a:lstStyle/>
          <a:p>
            <a:r>
              <a:rPr lang="en-US" sz="2400" dirty="0"/>
              <a:t>Why did the early Muslims emigrate?</a:t>
            </a:r>
          </a:p>
          <a:p>
            <a:r>
              <a:rPr lang="en-CA" sz="2400" dirty="0"/>
              <a:t>1. to escape the unbearable torment of the pagans </a:t>
            </a:r>
          </a:p>
          <a:p>
            <a:r>
              <a:rPr lang="en-CA" sz="2400" dirty="0"/>
              <a:t>2. to diffuse the tensions between the Muslims and pagans in Mecca </a:t>
            </a:r>
          </a:p>
          <a:p>
            <a:r>
              <a:rPr lang="en-CA" sz="2400" dirty="0"/>
              <a:t>3. to have a back-up plan in case the Muslims in Makkah and then in Medina were wiped out.</a:t>
            </a:r>
          </a:p>
          <a:p>
            <a:endParaRPr lang="en-CA" dirty="0"/>
          </a:p>
          <a:p>
            <a:pPr lvl="1"/>
            <a:endParaRPr lang="en-US" dirty="0"/>
          </a:p>
          <a:p>
            <a:endParaRPr lang="en-US" dirty="0"/>
          </a:p>
        </p:txBody>
      </p:sp>
    </p:spTree>
    <p:extLst>
      <p:ext uri="{BB962C8B-B14F-4D97-AF65-F5344CB8AC3E}">
        <p14:creationId xmlns:p14="http://schemas.microsoft.com/office/powerpoint/2010/main" val="3649452803"/>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1008</TotalTime>
  <Words>2206</Words>
  <Application>Microsoft Macintosh PowerPoint</Application>
  <PresentationFormat>Widescreen</PresentationFormat>
  <Paragraphs>110</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Avenir Next LT Pro</vt:lpstr>
      <vt:lpstr>Sagona Book</vt:lpstr>
      <vt:lpstr>The Hand Extrablack</vt:lpstr>
      <vt:lpstr>BlobVTI</vt:lpstr>
      <vt:lpstr>The Life of Prophet Muhammad</vt:lpstr>
      <vt:lpstr>A Summary of the Opposition Tactics of Quraysh</vt:lpstr>
      <vt:lpstr>Abyssinia</vt:lpstr>
      <vt:lpstr>Abyssinia</vt:lpstr>
      <vt:lpstr>Abyssinia</vt:lpstr>
      <vt:lpstr>Abyssinia</vt:lpstr>
      <vt:lpstr>Abyssinia</vt:lpstr>
      <vt:lpstr>Abyssinia</vt:lpstr>
      <vt:lpstr>Abyssinia</vt:lpstr>
      <vt:lpstr>Abyssinia</vt:lpstr>
      <vt:lpstr>Abyssinia</vt:lpstr>
      <vt:lpstr>Abyssinia</vt:lpstr>
      <vt:lpstr>Abyssinia</vt:lpstr>
      <vt:lpstr>Abyssinia</vt:lpstr>
      <vt:lpstr>Abyssinia</vt:lpstr>
      <vt:lpstr>Abyssinia</vt:lpstr>
      <vt:lpstr>Abyssinia</vt:lpstr>
      <vt:lpstr>Abyssinia</vt:lpstr>
      <vt:lpstr>Abyssinia</vt:lpstr>
      <vt:lpstr>Abyssinia</vt:lpstr>
      <vt:lpstr>Abyssinia</vt:lpstr>
      <vt:lpstr>Abyssinia</vt:lpstr>
      <vt:lpstr>Abyssinia</vt:lpstr>
      <vt:lpstr>Abyssinia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211</cp:revision>
  <dcterms:created xsi:type="dcterms:W3CDTF">2020-11-25T07:02:27Z</dcterms:created>
  <dcterms:modified xsi:type="dcterms:W3CDTF">2021-05-27T01:30:51Z</dcterms:modified>
</cp:coreProperties>
</file>