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15"/>
    <p:restoredTop sz="94699"/>
  </p:normalViewPr>
  <p:slideViewPr>
    <p:cSldViewPr snapToGrid="0" snapToObjects="1">
      <p:cViewPr varScale="1">
        <p:scale>
          <a:sx n="103" d="100"/>
          <a:sy n="103" d="100"/>
        </p:scale>
        <p:origin x="71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June 9,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June 9,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June 9,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June 9,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June 9,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June 9,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June 9,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June 9,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June 9,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June 9,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June 9,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June 9,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19</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E743C-24B0-764B-8101-56F726CC9806}"/>
              </a:ext>
            </a:extLst>
          </p:cNvPr>
          <p:cNvSpPr>
            <a:spLocks noGrp="1"/>
          </p:cNvSpPr>
          <p:nvPr>
            <p:ph type="title"/>
          </p:nvPr>
        </p:nvSpPr>
        <p:spPr>
          <a:xfrm>
            <a:off x="720000" y="619200"/>
            <a:ext cx="10728322" cy="740043"/>
          </a:xfrm>
        </p:spPr>
        <p:txBody>
          <a:bodyPr/>
          <a:lstStyle/>
          <a:p>
            <a:pPr algn="ctr"/>
            <a:r>
              <a:rPr lang="en-US" dirty="0"/>
              <a:t>The Satanic Verses</a:t>
            </a:r>
          </a:p>
        </p:txBody>
      </p:sp>
      <p:sp>
        <p:nvSpPr>
          <p:cNvPr id="3" name="Content Placeholder 2">
            <a:extLst>
              <a:ext uri="{FF2B5EF4-FFF2-40B4-BE49-F238E27FC236}">
                <a16:creationId xmlns:a16="http://schemas.microsoft.com/office/drawing/2014/main" id="{819B684A-FC6B-AC4A-85CA-D2C5586B2F00}"/>
              </a:ext>
            </a:extLst>
          </p:cNvPr>
          <p:cNvSpPr>
            <a:spLocks noGrp="1"/>
          </p:cNvSpPr>
          <p:nvPr>
            <p:ph idx="1"/>
          </p:nvPr>
        </p:nvSpPr>
        <p:spPr>
          <a:xfrm>
            <a:off x="720000" y="1260390"/>
            <a:ext cx="10728325" cy="4508586"/>
          </a:xfrm>
        </p:spPr>
        <p:txBody>
          <a:bodyPr/>
          <a:lstStyle/>
          <a:p>
            <a:r>
              <a:rPr lang="en-US" dirty="0"/>
              <a:t>Some prominent Sunni scholars who reject this second version:</a:t>
            </a:r>
          </a:p>
          <a:p>
            <a:r>
              <a:rPr lang="en-US" dirty="0"/>
              <a:t>1. </a:t>
            </a:r>
            <a:r>
              <a:rPr lang="en-US" dirty="0" err="1"/>
              <a:t>Fakhr</a:t>
            </a:r>
            <a:r>
              <a:rPr lang="en-US" dirty="0"/>
              <a:t> al-Razi</a:t>
            </a:r>
          </a:p>
          <a:p>
            <a:r>
              <a:rPr lang="en-US" dirty="0"/>
              <a:t>2. Ibn </a:t>
            </a:r>
            <a:r>
              <a:rPr lang="en-US" dirty="0" err="1"/>
              <a:t>Katheer</a:t>
            </a:r>
            <a:endParaRPr lang="en-US" dirty="0"/>
          </a:p>
          <a:p>
            <a:r>
              <a:rPr lang="en-US" dirty="0"/>
              <a:t>3. Al-Qadhi </a:t>
            </a:r>
            <a:r>
              <a:rPr lang="en-US" dirty="0" err="1"/>
              <a:t>Ayyad</a:t>
            </a:r>
            <a:endParaRPr lang="en-US" dirty="0"/>
          </a:p>
          <a:p>
            <a:r>
              <a:rPr lang="en-US" dirty="0"/>
              <a:t>4. Al-</a:t>
            </a:r>
            <a:r>
              <a:rPr lang="en-US" dirty="0" err="1"/>
              <a:t>Albani</a:t>
            </a:r>
            <a:endParaRPr lang="en-US" dirty="0"/>
          </a:p>
          <a:p>
            <a:endParaRPr lang="en-US" dirty="0"/>
          </a:p>
        </p:txBody>
      </p:sp>
    </p:spTree>
    <p:extLst>
      <p:ext uri="{BB962C8B-B14F-4D97-AF65-F5344CB8AC3E}">
        <p14:creationId xmlns:p14="http://schemas.microsoft.com/office/powerpoint/2010/main" val="1096822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E3D01-A905-584E-8F65-15D9A8C9BDE2}"/>
              </a:ext>
            </a:extLst>
          </p:cNvPr>
          <p:cNvSpPr>
            <a:spLocks noGrp="1"/>
          </p:cNvSpPr>
          <p:nvPr>
            <p:ph type="title"/>
          </p:nvPr>
        </p:nvSpPr>
        <p:spPr>
          <a:xfrm>
            <a:off x="720000" y="619200"/>
            <a:ext cx="10728322" cy="653546"/>
          </a:xfrm>
        </p:spPr>
        <p:txBody>
          <a:bodyPr/>
          <a:lstStyle/>
          <a:p>
            <a:pPr algn="ctr"/>
            <a:r>
              <a:rPr lang="en-US" dirty="0"/>
              <a:t>The Satanic Verses</a:t>
            </a:r>
          </a:p>
        </p:txBody>
      </p:sp>
      <p:sp>
        <p:nvSpPr>
          <p:cNvPr id="3" name="Content Placeholder 2">
            <a:extLst>
              <a:ext uri="{FF2B5EF4-FFF2-40B4-BE49-F238E27FC236}">
                <a16:creationId xmlns:a16="http://schemas.microsoft.com/office/drawing/2014/main" id="{5B35AEB5-CF9B-5B41-89B9-D68EC95DC85F}"/>
              </a:ext>
            </a:extLst>
          </p:cNvPr>
          <p:cNvSpPr>
            <a:spLocks noGrp="1"/>
          </p:cNvSpPr>
          <p:nvPr>
            <p:ph idx="1"/>
          </p:nvPr>
        </p:nvSpPr>
        <p:spPr>
          <a:xfrm>
            <a:off x="720000" y="1272746"/>
            <a:ext cx="10728325" cy="4496229"/>
          </a:xfrm>
        </p:spPr>
        <p:txBody>
          <a:bodyPr/>
          <a:lstStyle/>
          <a:p>
            <a:r>
              <a:rPr lang="en-US" dirty="0"/>
              <a:t>Prominent Sunni scholars who accept the possibility of the incident:</a:t>
            </a:r>
          </a:p>
          <a:p>
            <a:r>
              <a:rPr lang="en-US" dirty="0"/>
              <a:t>1. </a:t>
            </a:r>
            <a:r>
              <a:rPr lang="en-CA" b="1" dirty="0"/>
              <a:t>Ibn Hajar al-</a:t>
            </a:r>
            <a:r>
              <a:rPr lang="en-CA" b="1" dirty="0" err="1"/>
              <a:t>Asqalani</a:t>
            </a:r>
            <a:r>
              <a:rPr lang="en-CA" dirty="0"/>
              <a:t>, who was one of the specialist of Sahih al-Bukhari. His point is that, it's true every individual version of the story is from a weak chain - but when you put all these chains and stories together, it's acceptable. He believes that Satan inserted the false verses with his own voice and it was heard by the pagans but not the believers. The Prophet was unaware of this interference.</a:t>
            </a:r>
          </a:p>
          <a:p>
            <a:r>
              <a:rPr lang="en-CA" dirty="0"/>
              <a:t>2. </a:t>
            </a:r>
            <a:r>
              <a:rPr lang="en-CA" b="1" dirty="0"/>
              <a:t>Ibn </a:t>
            </a:r>
            <a:r>
              <a:rPr lang="en-CA" b="1" dirty="0" err="1"/>
              <a:t>Taymiyyah</a:t>
            </a:r>
            <a:r>
              <a:rPr lang="en-CA" b="1" dirty="0"/>
              <a:t>: </a:t>
            </a:r>
            <a:r>
              <a:rPr lang="en-CA" dirty="0"/>
              <a:t>This incident surely took place based on verse 52 of Surat al-Hajj. Meaning this 'satanic verses' become a test for those with weak faith.</a:t>
            </a:r>
            <a:endParaRPr lang="en-US" b="1" dirty="0"/>
          </a:p>
        </p:txBody>
      </p:sp>
    </p:spTree>
    <p:extLst>
      <p:ext uri="{BB962C8B-B14F-4D97-AF65-F5344CB8AC3E}">
        <p14:creationId xmlns:p14="http://schemas.microsoft.com/office/powerpoint/2010/main" val="39445840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AC419-8326-184E-BFBF-DAF860C781A8}"/>
              </a:ext>
            </a:extLst>
          </p:cNvPr>
          <p:cNvSpPr>
            <a:spLocks noGrp="1"/>
          </p:cNvSpPr>
          <p:nvPr>
            <p:ph type="title"/>
          </p:nvPr>
        </p:nvSpPr>
        <p:spPr>
          <a:xfrm>
            <a:off x="720000" y="619200"/>
            <a:ext cx="10728322" cy="801827"/>
          </a:xfrm>
        </p:spPr>
        <p:txBody>
          <a:bodyPr/>
          <a:lstStyle/>
          <a:p>
            <a:pPr algn="ctr"/>
            <a:r>
              <a:rPr lang="en-US" dirty="0"/>
              <a:t>Misunderstanding Quranic Verses</a:t>
            </a:r>
          </a:p>
        </p:txBody>
      </p:sp>
      <p:sp>
        <p:nvSpPr>
          <p:cNvPr id="3" name="Content Placeholder 2">
            <a:extLst>
              <a:ext uri="{FF2B5EF4-FFF2-40B4-BE49-F238E27FC236}">
                <a16:creationId xmlns:a16="http://schemas.microsoft.com/office/drawing/2014/main" id="{84CC71A5-669F-BA4D-B660-0BDFFBC204A3}"/>
              </a:ext>
            </a:extLst>
          </p:cNvPr>
          <p:cNvSpPr>
            <a:spLocks noGrp="1"/>
          </p:cNvSpPr>
          <p:nvPr>
            <p:ph idx="1"/>
          </p:nvPr>
        </p:nvSpPr>
        <p:spPr>
          <a:xfrm>
            <a:off x="720000" y="1643449"/>
            <a:ext cx="10728325" cy="4125526"/>
          </a:xfrm>
        </p:spPr>
        <p:txBody>
          <a:bodyPr/>
          <a:lstStyle/>
          <a:p>
            <a:pPr marL="0" indent="0" algn="ctr">
              <a:buNone/>
            </a:pPr>
            <a:r>
              <a:rPr lang="ar-AE" b="1" dirty="0"/>
              <a:t>وَإِن كَادُواْ لَيَفْتِنُونَكَ عَنِ الَّذِي أَوْحَيْنَا إِلَيْكَ لِتفْتَرِيَ عَلَيْنَا غَيْرَهُ وَإِذًا لاَّتَّخَذُوكَ خَلِيلاً وَلَوْلاَ أَن ثَبَّتْنَاكَ لَقَدْ كِدتَّ تَرْكَنُ إِلَيْهِمْ شَيْئًا قَلِيلاً إِذاً لَّأَذَقْنَاكَ ضِعْفَ الْحَيَاةِ وَضِعْفَ الْمَمَاتِ ثُمَّ لاَ تَجِدُ لَكَ عَلَيْنَا نَصِيرًا</a:t>
            </a:r>
            <a:endParaRPr lang="en-US" dirty="0"/>
          </a:p>
          <a:p>
            <a:pPr marL="0" indent="0" algn="ctr">
              <a:buNone/>
            </a:pPr>
            <a:r>
              <a:rPr lang="en-CA" i="1" dirty="0"/>
              <a:t>“And indeed, they were about to tempt you away from that which We revealed to you in order to [make] you invent about Us something else; and then they would have taken you as a friend. And if We had not strengthened you, you would have almost inclined to them a little. Then [if you had], We would have made you taste double [punishment in] life and double [after] death. Then you would not find for yourself against Us a helper</a:t>
            </a:r>
            <a:r>
              <a:rPr lang="en-CA" dirty="0"/>
              <a:t>.” Quran 17:73-75</a:t>
            </a:r>
            <a:endParaRPr lang="en-US" dirty="0"/>
          </a:p>
        </p:txBody>
      </p:sp>
    </p:spTree>
    <p:extLst>
      <p:ext uri="{BB962C8B-B14F-4D97-AF65-F5344CB8AC3E}">
        <p14:creationId xmlns:p14="http://schemas.microsoft.com/office/powerpoint/2010/main" val="4148723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9E3FA-E870-004B-AB01-B1F6045BBBC8}"/>
              </a:ext>
            </a:extLst>
          </p:cNvPr>
          <p:cNvSpPr>
            <a:spLocks noGrp="1"/>
          </p:cNvSpPr>
          <p:nvPr>
            <p:ph type="title"/>
          </p:nvPr>
        </p:nvSpPr>
        <p:spPr>
          <a:xfrm>
            <a:off x="720000" y="619200"/>
            <a:ext cx="10728322" cy="863611"/>
          </a:xfrm>
        </p:spPr>
        <p:txBody>
          <a:bodyPr/>
          <a:lstStyle/>
          <a:p>
            <a:pPr algn="ctr"/>
            <a:r>
              <a:rPr lang="en-US" dirty="0"/>
              <a:t>Misunderstanding Quranic Verses</a:t>
            </a:r>
          </a:p>
        </p:txBody>
      </p:sp>
      <p:sp>
        <p:nvSpPr>
          <p:cNvPr id="3" name="Content Placeholder 2">
            <a:extLst>
              <a:ext uri="{FF2B5EF4-FFF2-40B4-BE49-F238E27FC236}">
                <a16:creationId xmlns:a16="http://schemas.microsoft.com/office/drawing/2014/main" id="{1B467095-22AE-864F-8953-EC38FFC8E154}"/>
              </a:ext>
            </a:extLst>
          </p:cNvPr>
          <p:cNvSpPr>
            <a:spLocks noGrp="1"/>
          </p:cNvSpPr>
          <p:nvPr>
            <p:ph idx="1"/>
          </p:nvPr>
        </p:nvSpPr>
        <p:spPr>
          <a:xfrm>
            <a:off x="720000" y="1396314"/>
            <a:ext cx="10728325" cy="4372661"/>
          </a:xfrm>
        </p:spPr>
        <p:txBody>
          <a:bodyPr/>
          <a:lstStyle/>
          <a:p>
            <a:pPr marL="0" indent="0" algn="ctr">
              <a:buNone/>
            </a:pPr>
            <a:r>
              <a:rPr lang="ar-AE" b="1" dirty="0"/>
              <a:t>وَمَا أَرْسَلْنَا مِن قَبْلِكَ مِن رَّسُولٍ وَلَا نَبِيٍّ إِلَّا إِذَا تَمَنَّى أَلْقَى الشَّيْطَانُ فِي أُمْنِيَّتِهِ فَيَنسَخُ اللَّهُ مَا يُلْقِي الشَّيْطَانُ ثُمَّ يُحْكِمُ اللَّهُ آيَاتِهِ وَاللَّهُ عَلِيمٌ حَكِيمٌ لِيَجْعَلَ مَا يُلْقِي الشَّيْطَانُ فِتْنَةً لِّلَّذِينَ فِي قُلُوبِهِم مَّرَضٌ وَالْقَاسِيَةِ قُلُوبُهُمْ وَإِنَّ الظَّالِمِينَ لَفِي شِقَاقٍ بَعِيدٍ</a:t>
            </a:r>
            <a:endParaRPr lang="en-US" b="1" dirty="0"/>
          </a:p>
          <a:p>
            <a:pPr marL="0" indent="0" algn="ctr">
              <a:buNone/>
            </a:pPr>
            <a:endParaRPr lang="en-US" b="1" dirty="0"/>
          </a:p>
          <a:p>
            <a:pPr marL="0" indent="0" algn="ctr">
              <a:buNone/>
            </a:pPr>
            <a:r>
              <a:rPr lang="en-CA" dirty="0"/>
              <a:t>“And We did not send before you any messenger or prophet except that when he spoke [or recited], Satan threw into it [some misunderstanding]. But Allah abolishes that which Satan throws in; then Allah makes precise His verses. And Allah is Knowing and Wise. [That is] so He may make what Satan throws in a trial for those within whose hearts is disease and those hard of heart. And indeed, the wrongdoers are in extreme dissension.” Quran 22:52-53</a:t>
            </a:r>
            <a:endParaRPr lang="ar-AE" b="1" dirty="0"/>
          </a:p>
          <a:p>
            <a:pPr marL="0" indent="0" algn="ctr">
              <a:buNone/>
            </a:pPr>
            <a:endParaRPr lang="en-US" dirty="0"/>
          </a:p>
        </p:txBody>
      </p:sp>
    </p:spTree>
    <p:extLst>
      <p:ext uri="{BB962C8B-B14F-4D97-AF65-F5344CB8AC3E}">
        <p14:creationId xmlns:p14="http://schemas.microsoft.com/office/powerpoint/2010/main" val="1373541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25E84-A09A-AC4B-9308-68C6A1FBA965}"/>
              </a:ext>
            </a:extLst>
          </p:cNvPr>
          <p:cNvSpPr>
            <a:spLocks noGrp="1"/>
          </p:cNvSpPr>
          <p:nvPr>
            <p:ph type="title"/>
          </p:nvPr>
        </p:nvSpPr>
        <p:spPr>
          <a:xfrm>
            <a:off x="720000" y="619200"/>
            <a:ext cx="10728322" cy="740043"/>
          </a:xfrm>
        </p:spPr>
        <p:txBody>
          <a:bodyPr/>
          <a:lstStyle/>
          <a:p>
            <a:pPr algn="ctr"/>
            <a:r>
              <a:rPr lang="en-US" dirty="0"/>
              <a:t>Decisive Quranic Verses</a:t>
            </a:r>
          </a:p>
        </p:txBody>
      </p:sp>
      <p:sp>
        <p:nvSpPr>
          <p:cNvPr id="3" name="Content Placeholder 2">
            <a:extLst>
              <a:ext uri="{FF2B5EF4-FFF2-40B4-BE49-F238E27FC236}">
                <a16:creationId xmlns:a16="http://schemas.microsoft.com/office/drawing/2014/main" id="{1FDF4977-482D-4741-85C8-DACEB0238B9C}"/>
              </a:ext>
            </a:extLst>
          </p:cNvPr>
          <p:cNvSpPr>
            <a:spLocks noGrp="1"/>
          </p:cNvSpPr>
          <p:nvPr>
            <p:ph idx="1"/>
          </p:nvPr>
        </p:nvSpPr>
        <p:spPr>
          <a:xfrm>
            <a:off x="720000" y="1210962"/>
            <a:ext cx="10728325" cy="4558013"/>
          </a:xfrm>
        </p:spPr>
        <p:txBody>
          <a:bodyPr/>
          <a:lstStyle/>
          <a:p>
            <a:pPr marL="0" indent="0" algn="ctr" rtl="1">
              <a:buNone/>
            </a:pPr>
            <a:r>
              <a:rPr lang="ar-AE" sz="2400" b="1" dirty="0"/>
              <a:t>إِنَّ عِبَادِي لَيْسَ لَكَ عَلَيْهِمْ سُلْطَانٌ إِلاَّ مَنِ اتَّبَعَكَ مِنَ الْغَاوِينَ</a:t>
            </a:r>
            <a:endParaRPr lang="ar-AE" dirty="0"/>
          </a:p>
          <a:p>
            <a:pPr marL="0" indent="0" algn="ctr">
              <a:buNone/>
            </a:pPr>
            <a:r>
              <a:rPr lang="en-CA" dirty="0"/>
              <a:t>“Indeed, My servants - no authority will you have over them, except those who follow you of the deviators.” Quran 15:42</a:t>
            </a:r>
          </a:p>
          <a:p>
            <a:pPr marL="0" indent="0" algn="ctr">
              <a:buNone/>
            </a:pPr>
            <a:endParaRPr lang="en-CA" dirty="0"/>
          </a:p>
          <a:p>
            <a:pPr marL="0" indent="0" algn="ctr">
              <a:buNone/>
            </a:pPr>
            <a:r>
              <a:rPr lang="ar-AE" dirty="0"/>
              <a:t>وَمَا يَنطِقُ عَنِ الْهَوَى إِنْ هُوَ إِلَّا وَحْيٌ يُوحَى</a:t>
            </a:r>
          </a:p>
          <a:p>
            <a:pPr marL="0" indent="0" algn="ctr">
              <a:buNone/>
            </a:pPr>
            <a:r>
              <a:rPr lang="en-US" dirty="0"/>
              <a:t>“He speaks not of his own accord, rather he speaks nothing but inspired revelation.” Quran 53:3-4</a:t>
            </a:r>
          </a:p>
        </p:txBody>
      </p:sp>
    </p:spTree>
    <p:extLst>
      <p:ext uri="{BB962C8B-B14F-4D97-AF65-F5344CB8AC3E}">
        <p14:creationId xmlns:p14="http://schemas.microsoft.com/office/powerpoint/2010/main" val="39038963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FB9FB-0D38-D141-A292-D7BC1EDB0472}"/>
              </a:ext>
            </a:extLst>
          </p:cNvPr>
          <p:cNvSpPr>
            <a:spLocks noGrp="1"/>
          </p:cNvSpPr>
          <p:nvPr>
            <p:ph type="title"/>
          </p:nvPr>
        </p:nvSpPr>
        <p:spPr>
          <a:xfrm>
            <a:off x="720000" y="619200"/>
            <a:ext cx="10728322" cy="740043"/>
          </a:xfrm>
        </p:spPr>
        <p:txBody>
          <a:bodyPr/>
          <a:lstStyle/>
          <a:p>
            <a:pPr algn="ctr"/>
            <a:r>
              <a:rPr lang="en-US" dirty="0"/>
              <a:t>Satan Fears Umar</a:t>
            </a:r>
          </a:p>
        </p:txBody>
      </p:sp>
      <p:sp>
        <p:nvSpPr>
          <p:cNvPr id="3" name="Content Placeholder 2">
            <a:extLst>
              <a:ext uri="{FF2B5EF4-FFF2-40B4-BE49-F238E27FC236}">
                <a16:creationId xmlns:a16="http://schemas.microsoft.com/office/drawing/2014/main" id="{5907DFA1-5574-2941-9F2A-6D8FE80F941F}"/>
              </a:ext>
            </a:extLst>
          </p:cNvPr>
          <p:cNvSpPr>
            <a:spLocks noGrp="1"/>
          </p:cNvSpPr>
          <p:nvPr>
            <p:ph idx="1"/>
          </p:nvPr>
        </p:nvSpPr>
        <p:spPr>
          <a:xfrm>
            <a:off x="720000" y="1359244"/>
            <a:ext cx="10728325" cy="4409732"/>
          </a:xfrm>
        </p:spPr>
        <p:txBody>
          <a:bodyPr/>
          <a:lstStyle/>
          <a:p>
            <a:pPr marL="0" indent="0" algn="ctr">
              <a:buNone/>
            </a:pPr>
            <a:r>
              <a:rPr lang="ar-AE" dirty="0"/>
              <a:t>قَالَ اسْتَأْذَنَ عُمَرُ بْنُ الْخَطَّابِ عَلَى رَسُولِ اللَّهِ صلى الله عليه وسلم، وَعِنْدَهُ نِسْوَةٌ مِنْ قُرَيْشٍ يُكَلِّمْنَهُ وَيَسْتَكْثِرْنَهُ، عَالِيَةً أَصْوَاتُهُنَّ عَلَى صَوْتِهِ فَلَمَّا اسْتَأْذَنَ عُمَرُ بْنُ الْخَطَّابِ قُمْنَ فَبَادَرْنَ الْحِجَابَ فَأَذِنَ لَهُ رَسُولُ اللَّهِ صلى الله عليه وسلم فَدَخَلَ عُمَرُ وَرَسُولُ اللَّهِ صلى الله عليه وسلم يَضْحَكُ،</a:t>
            </a:r>
            <a:endParaRPr lang="en-US" dirty="0"/>
          </a:p>
          <a:p>
            <a:pPr marL="0" indent="0" algn="ctr">
              <a:buNone/>
            </a:pPr>
            <a:r>
              <a:rPr lang="en-CA" dirty="0"/>
              <a:t>Umar bin Al-Khattab asked the permission of </a:t>
            </a:r>
            <a:r>
              <a:rPr lang="en-US" dirty="0"/>
              <a:t>the Messenger of God to </a:t>
            </a:r>
            <a:r>
              <a:rPr lang="en-CA" dirty="0"/>
              <a:t>see him while some Quraishi women were sitting with him, talking to him and asking him for more expenses, raising their voices above the voice of God’s  Messenger. When Umar asked for the permission to enter, the women quickly put on their veils. God’s Messenger allowed him to enter and Umar came in while God’s Messenger was smiling…</a:t>
            </a:r>
            <a:endParaRPr lang="en-US" dirty="0"/>
          </a:p>
        </p:txBody>
      </p:sp>
    </p:spTree>
    <p:extLst>
      <p:ext uri="{BB962C8B-B14F-4D97-AF65-F5344CB8AC3E}">
        <p14:creationId xmlns:p14="http://schemas.microsoft.com/office/powerpoint/2010/main" val="655422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16A89-F1CB-0742-84BB-4420BA01B645}"/>
              </a:ext>
            </a:extLst>
          </p:cNvPr>
          <p:cNvSpPr>
            <a:spLocks noGrp="1"/>
          </p:cNvSpPr>
          <p:nvPr>
            <p:ph type="title"/>
          </p:nvPr>
        </p:nvSpPr>
        <p:spPr>
          <a:xfrm>
            <a:off x="720000" y="619200"/>
            <a:ext cx="10728322" cy="604119"/>
          </a:xfrm>
        </p:spPr>
        <p:txBody>
          <a:bodyPr/>
          <a:lstStyle/>
          <a:p>
            <a:pPr algn="ctr"/>
            <a:r>
              <a:rPr lang="en-US" dirty="0"/>
              <a:t>Satan Fears Umar</a:t>
            </a:r>
          </a:p>
        </p:txBody>
      </p:sp>
      <p:sp>
        <p:nvSpPr>
          <p:cNvPr id="3" name="Content Placeholder 2">
            <a:extLst>
              <a:ext uri="{FF2B5EF4-FFF2-40B4-BE49-F238E27FC236}">
                <a16:creationId xmlns:a16="http://schemas.microsoft.com/office/drawing/2014/main" id="{2AF16CCE-D570-554E-9234-BD17A06140DA}"/>
              </a:ext>
            </a:extLst>
          </p:cNvPr>
          <p:cNvSpPr>
            <a:spLocks noGrp="1"/>
          </p:cNvSpPr>
          <p:nvPr>
            <p:ph idx="1"/>
          </p:nvPr>
        </p:nvSpPr>
        <p:spPr>
          <a:xfrm>
            <a:off x="720000" y="1334530"/>
            <a:ext cx="10728325" cy="4434445"/>
          </a:xfrm>
        </p:spPr>
        <p:txBody>
          <a:bodyPr/>
          <a:lstStyle/>
          <a:p>
            <a:pPr marL="0" indent="0" algn="ctr">
              <a:buNone/>
            </a:pPr>
            <a:r>
              <a:rPr lang="ar-AE" dirty="0"/>
              <a:t>فَقَالَ عُمَرُ أَضْحَكَ اللَّهُ سِنَّكَ يَا رَسُولَ اللَّهِ‏.‏ فَقَالَ النَّبِيُّ صلى الله عليه وسلم ‏"‏ عَجِبْتُ مِنْ هَؤُلاَءِ اللاَّتِي كُنَّ عِنْدِي فَلَمَّا سَمِعْنَ صَوْتَكَ ابْتَدَرْنَ الْحِجَابِ ‏"‏‏.‏ فَقَالَ عُمَرُ فَأَنْتَ أَحَقُّ أَنْ يَهَبْنَ يَا رَسُولَ اللَّهِ‏.‏ ثُمَّ قَالَ عُمَرُ يَا عَدُوَّاتِ أَنْفُسِهِنَّ، أَتَهَبْنَنِي وَلاَ تَهَبْنَ رَسُولَ اللَّهِ صلى الله عليه وسلم فَقُلْنَ نَعَمْ، أَنْتَ أَفَظُّ وَأَغْلَظُ مِنْ رَسُولِ اللَّهِ صلى الله عليه وسلم‏.</a:t>
            </a:r>
            <a:endParaRPr lang="en-US" dirty="0"/>
          </a:p>
          <a:p>
            <a:pPr marL="0" indent="0" algn="ctr">
              <a:buNone/>
            </a:pPr>
            <a:r>
              <a:rPr lang="en-CA" dirty="0"/>
              <a:t>The Prophet said, "These women who have been here, roused my wonder, for as soon as they heard your voice, they quickly put on their veils. "Umar said, "O God’s Messenger, you have more right to be feared by them than I." Then Umar addressed the women saying, "O enemies of yourselves! You fear me more than you do God’s Messenger . They said, "Yes, for you are harsher and sterner than God’s Messenger…</a:t>
            </a:r>
            <a:endParaRPr lang="en-US" dirty="0"/>
          </a:p>
        </p:txBody>
      </p:sp>
    </p:spTree>
    <p:extLst>
      <p:ext uri="{BB962C8B-B14F-4D97-AF65-F5344CB8AC3E}">
        <p14:creationId xmlns:p14="http://schemas.microsoft.com/office/powerpoint/2010/main" val="42882532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70933-C579-C148-BA24-AEC2BEA3A13B}"/>
              </a:ext>
            </a:extLst>
          </p:cNvPr>
          <p:cNvSpPr>
            <a:spLocks noGrp="1"/>
          </p:cNvSpPr>
          <p:nvPr>
            <p:ph type="title"/>
          </p:nvPr>
        </p:nvSpPr>
        <p:spPr>
          <a:xfrm>
            <a:off x="720000" y="619200"/>
            <a:ext cx="10728322" cy="702973"/>
          </a:xfrm>
        </p:spPr>
        <p:txBody>
          <a:bodyPr/>
          <a:lstStyle/>
          <a:p>
            <a:pPr algn="ctr"/>
            <a:r>
              <a:rPr lang="en-US" dirty="0"/>
              <a:t>Satan Fears Umar</a:t>
            </a:r>
          </a:p>
        </p:txBody>
      </p:sp>
      <p:sp>
        <p:nvSpPr>
          <p:cNvPr id="3" name="Content Placeholder 2">
            <a:extLst>
              <a:ext uri="{FF2B5EF4-FFF2-40B4-BE49-F238E27FC236}">
                <a16:creationId xmlns:a16="http://schemas.microsoft.com/office/drawing/2014/main" id="{762B8066-CA7B-334E-BB51-8511664DE4F5}"/>
              </a:ext>
            </a:extLst>
          </p:cNvPr>
          <p:cNvSpPr>
            <a:spLocks noGrp="1"/>
          </p:cNvSpPr>
          <p:nvPr>
            <p:ph idx="1"/>
          </p:nvPr>
        </p:nvSpPr>
        <p:spPr>
          <a:xfrm>
            <a:off x="720000" y="1322174"/>
            <a:ext cx="10728325" cy="4446802"/>
          </a:xfrm>
        </p:spPr>
        <p:txBody>
          <a:bodyPr/>
          <a:lstStyle/>
          <a:p>
            <a:pPr marL="0" indent="0" algn="ctr">
              <a:buNone/>
            </a:pPr>
            <a:r>
              <a:rPr lang="ar-AE" dirty="0"/>
              <a:t>‏ فَقَالَ رَسُولُ اللَّهِ صلى الله عليه وسلم ‏"‏ إِيهًا يَا ابْنَ الْخَطَّابِ وَالَّذِي نَفْسِي بِيَدِهِ مَا لَقِيَكَ الشَّيْطَانُ سَالِكًا فَجًّا قَطُّ إِلاَّ سَلَكَ فَجًّا غَيْرَ فَجِّكَ ‏"</a:t>
            </a:r>
            <a:endParaRPr lang="en-US" dirty="0"/>
          </a:p>
          <a:p>
            <a:pPr marL="0" indent="0" algn="ctr">
              <a:buNone/>
            </a:pPr>
            <a:r>
              <a:rPr lang="en-CA" dirty="0"/>
              <a:t>Then God’s </a:t>
            </a:r>
            <a:r>
              <a:rPr lang="en-CA"/>
              <a:t>Messenger said</a:t>
            </a:r>
            <a:r>
              <a:rPr lang="en-CA" dirty="0"/>
              <a:t>, "O Ibn Al-Khattab! By Him in Whose Hands my life is! Never does Satan find you going on a way, but he takes another way other than yours."</a:t>
            </a:r>
            <a:endParaRPr lang="en-US" dirty="0"/>
          </a:p>
        </p:txBody>
      </p:sp>
    </p:spTree>
    <p:extLst>
      <p:ext uri="{BB962C8B-B14F-4D97-AF65-F5344CB8AC3E}">
        <p14:creationId xmlns:p14="http://schemas.microsoft.com/office/powerpoint/2010/main" val="2329130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6CD76-9F41-E44B-92BA-182F802F11AC}"/>
              </a:ext>
            </a:extLst>
          </p:cNvPr>
          <p:cNvSpPr>
            <a:spLocks noGrp="1"/>
          </p:cNvSpPr>
          <p:nvPr>
            <p:ph type="title"/>
          </p:nvPr>
        </p:nvSpPr>
        <p:spPr>
          <a:xfrm>
            <a:off x="720000" y="619200"/>
            <a:ext cx="10728322" cy="690616"/>
          </a:xfrm>
        </p:spPr>
        <p:txBody>
          <a:bodyPr/>
          <a:lstStyle/>
          <a:p>
            <a:pPr algn="ctr"/>
            <a:r>
              <a:rPr lang="en-US" dirty="0"/>
              <a:t>The Satanic Verses</a:t>
            </a:r>
          </a:p>
        </p:txBody>
      </p:sp>
      <p:sp>
        <p:nvSpPr>
          <p:cNvPr id="3" name="Content Placeholder 2">
            <a:extLst>
              <a:ext uri="{FF2B5EF4-FFF2-40B4-BE49-F238E27FC236}">
                <a16:creationId xmlns:a16="http://schemas.microsoft.com/office/drawing/2014/main" id="{3A9ECF71-D4D3-8445-AC91-16956BA56FF4}"/>
              </a:ext>
            </a:extLst>
          </p:cNvPr>
          <p:cNvSpPr>
            <a:spLocks noGrp="1"/>
          </p:cNvSpPr>
          <p:nvPr>
            <p:ph idx="1"/>
          </p:nvPr>
        </p:nvSpPr>
        <p:spPr>
          <a:xfrm>
            <a:off x="720000" y="1309816"/>
            <a:ext cx="10728325" cy="4459159"/>
          </a:xfrm>
        </p:spPr>
        <p:txBody>
          <a:bodyPr/>
          <a:lstStyle/>
          <a:p>
            <a:r>
              <a:rPr lang="en-US" sz="2400" dirty="0"/>
              <a:t>Shortly after the first emigration to Abyssinia, the Muslims returned to Makkah. </a:t>
            </a:r>
          </a:p>
          <a:p>
            <a:r>
              <a:rPr lang="en-US" sz="2400" dirty="0"/>
              <a:t>Some historical clues indicate that they </a:t>
            </a:r>
            <a:r>
              <a:rPr lang="en-CA" sz="2400" dirty="0"/>
              <a:t>heard a rumor that the pagan leaders of Makkah had all accepted Islam, so they returned.</a:t>
            </a:r>
          </a:p>
          <a:p>
            <a:r>
              <a:rPr lang="en-CA" sz="2400" dirty="0"/>
              <a:t>This rumor is based on some reports, primarily found in Sunni sources (albeit tertiary sources) which detail the incident of the “Satanic verses”.  </a:t>
            </a:r>
          </a:p>
          <a:p>
            <a:endParaRPr lang="en-CA" dirty="0"/>
          </a:p>
          <a:p>
            <a:endParaRPr lang="en-US" dirty="0"/>
          </a:p>
        </p:txBody>
      </p:sp>
    </p:spTree>
    <p:extLst>
      <p:ext uri="{BB962C8B-B14F-4D97-AF65-F5344CB8AC3E}">
        <p14:creationId xmlns:p14="http://schemas.microsoft.com/office/powerpoint/2010/main" val="2135114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14569-D809-7D4E-97E4-1B4431E21C06}"/>
              </a:ext>
            </a:extLst>
          </p:cNvPr>
          <p:cNvSpPr>
            <a:spLocks noGrp="1"/>
          </p:cNvSpPr>
          <p:nvPr>
            <p:ph type="title"/>
          </p:nvPr>
        </p:nvSpPr>
        <p:spPr>
          <a:xfrm>
            <a:off x="720000" y="619200"/>
            <a:ext cx="10728322" cy="665903"/>
          </a:xfrm>
        </p:spPr>
        <p:txBody>
          <a:bodyPr/>
          <a:lstStyle/>
          <a:p>
            <a:pPr algn="ctr"/>
            <a:r>
              <a:rPr lang="en-US" dirty="0"/>
              <a:t>The Satanic Verses</a:t>
            </a:r>
          </a:p>
        </p:txBody>
      </p:sp>
      <p:sp>
        <p:nvSpPr>
          <p:cNvPr id="3" name="Content Placeholder 2">
            <a:extLst>
              <a:ext uri="{FF2B5EF4-FFF2-40B4-BE49-F238E27FC236}">
                <a16:creationId xmlns:a16="http://schemas.microsoft.com/office/drawing/2014/main" id="{005C1324-4AFA-9A4C-820C-9A5489A6D4BE}"/>
              </a:ext>
            </a:extLst>
          </p:cNvPr>
          <p:cNvSpPr>
            <a:spLocks noGrp="1"/>
          </p:cNvSpPr>
          <p:nvPr>
            <p:ph idx="1"/>
          </p:nvPr>
        </p:nvSpPr>
        <p:spPr>
          <a:xfrm>
            <a:off x="720000" y="1285104"/>
            <a:ext cx="10728325" cy="4483872"/>
          </a:xfrm>
        </p:spPr>
        <p:txBody>
          <a:bodyPr/>
          <a:lstStyle/>
          <a:p>
            <a:r>
              <a:rPr lang="en-CA" dirty="0"/>
              <a:t>According to this story, the Prophet (s) had been engaged in reciting Surat al-</a:t>
            </a:r>
            <a:r>
              <a:rPr lang="en-CA" dirty="0" err="1"/>
              <a:t>Najm</a:t>
            </a:r>
            <a:r>
              <a:rPr lang="en-CA" dirty="0"/>
              <a:t> in front of the polytheists. When he had recited this verse:</a:t>
            </a:r>
          </a:p>
          <a:p>
            <a:pPr marL="0" indent="0" algn="ctr" rtl="1">
              <a:buNone/>
            </a:pPr>
            <a:r>
              <a:rPr lang="ar-AE" b="1" dirty="0"/>
              <a:t>أَفَرَأَيْتُمُ اللَّاتَ وَالْعُزَّى وَمَنَاةَ الثَّالِثَةَ الْأُخْرَى</a:t>
            </a:r>
          </a:p>
          <a:p>
            <a:pPr marL="0" indent="0" algn="ctr">
              <a:buNone/>
            </a:pPr>
            <a:r>
              <a:rPr lang="ar-AE" i="1" dirty="0"/>
              <a:t>“</a:t>
            </a:r>
            <a:r>
              <a:rPr lang="en-CA" i="1" dirty="0"/>
              <a:t>Have you then considered the Lat and the 'Uzza; and </a:t>
            </a:r>
            <a:r>
              <a:rPr lang="en-CA" i="1" dirty="0" err="1"/>
              <a:t>Manat</a:t>
            </a:r>
            <a:r>
              <a:rPr lang="en-CA" i="1" dirty="0"/>
              <a:t>, the third, the last?”</a:t>
            </a:r>
            <a:r>
              <a:rPr lang="en-CA" dirty="0"/>
              <a:t>  Quran 53:19-20</a:t>
            </a:r>
          </a:p>
          <a:p>
            <a:r>
              <a:rPr lang="en-CA" dirty="0"/>
              <a:t>Satan caused him  to recite the following two sentences (which were not part of Surah) too:</a:t>
            </a:r>
          </a:p>
          <a:p>
            <a:pPr marL="0" indent="0" algn="ctr" rtl="1">
              <a:buNone/>
            </a:pPr>
            <a:r>
              <a:rPr lang="ar-AE" dirty="0"/>
              <a:t>تِلْكَ الْغَرَانِيقُ الْعُلْيَ وَ إِنَّ شَفاَعَتَهُنَّ لَتُرْجَى.</a:t>
            </a:r>
          </a:p>
          <a:p>
            <a:pPr marL="0" indent="0" algn="ctr">
              <a:buNone/>
            </a:pPr>
            <a:r>
              <a:rPr lang="ar-AE" dirty="0"/>
              <a:t>“</a:t>
            </a:r>
            <a:r>
              <a:rPr lang="en-CA" dirty="0"/>
              <a:t>They are beautiful, high-ranking birds, and their intercession is anticipated.”</a:t>
            </a:r>
            <a:endParaRPr lang="en-US" dirty="0"/>
          </a:p>
        </p:txBody>
      </p:sp>
    </p:spTree>
    <p:extLst>
      <p:ext uri="{BB962C8B-B14F-4D97-AF65-F5344CB8AC3E}">
        <p14:creationId xmlns:p14="http://schemas.microsoft.com/office/powerpoint/2010/main" val="3437311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9A868-2A8F-5F4C-B70A-247435CA6C92}"/>
              </a:ext>
            </a:extLst>
          </p:cNvPr>
          <p:cNvSpPr>
            <a:spLocks noGrp="1"/>
          </p:cNvSpPr>
          <p:nvPr>
            <p:ph type="title"/>
          </p:nvPr>
        </p:nvSpPr>
        <p:spPr>
          <a:xfrm>
            <a:off x="720000" y="619200"/>
            <a:ext cx="10728322" cy="653546"/>
          </a:xfrm>
        </p:spPr>
        <p:txBody>
          <a:bodyPr/>
          <a:lstStyle/>
          <a:p>
            <a:pPr algn="ctr"/>
            <a:r>
              <a:rPr lang="en-US" dirty="0"/>
              <a:t>The Satanic Verses</a:t>
            </a:r>
          </a:p>
        </p:txBody>
      </p:sp>
      <p:sp>
        <p:nvSpPr>
          <p:cNvPr id="3" name="Content Placeholder 2">
            <a:extLst>
              <a:ext uri="{FF2B5EF4-FFF2-40B4-BE49-F238E27FC236}">
                <a16:creationId xmlns:a16="http://schemas.microsoft.com/office/drawing/2014/main" id="{C98913CC-F46E-B342-95BD-A71A729AB05D}"/>
              </a:ext>
            </a:extLst>
          </p:cNvPr>
          <p:cNvSpPr>
            <a:spLocks noGrp="1"/>
          </p:cNvSpPr>
          <p:nvPr>
            <p:ph idx="1"/>
          </p:nvPr>
        </p:nvSpPr>
        <p:spPr>
          <a:xfrm>
            <a:off x="720000" y="1272746"/>
            <a:ext cx="10728325" cy="4496229"/>
          </a:xfrm>
        </p:spPr>
        <p:txBody>
          <a:bodyPr/>
          <a:lstStyle/>
          <a:p>
            <a:r>
              <a:rPr lang="en-US" dirty="0"/>
              <a:t>Sunni sources related to this incident:</a:t>
            </a:r>
          </a:p>
          <a:p>
            <a:r>
              <a:rPr lang="en-US" b="1" u="sng" dirty="0"/>
              <a:t>1. Sahih al-Bukhari: </a:t>
            </a:r>
            <a:r>
              <a:rPr lang="en-US" dirty="0"/>
              <a:t>In the section on “Prostration during recital of the Quran”, we find the following tradition:</a:t>
            </a:r>
          </a:p>
          <a:p>
            <a:pPr marL="0" indent="0" algn="ctr">
              <a:buNone/>
            </a:pPr>
            <a:r>
              <a:rPr lang="ar-AE" dirty="0"/>
              <a:t>عَنْ عَبْدِ اللَّهِ ـ رضى الله عنه ـ أَنَّ النَّبِيَّ صلى الله عليه وسلم قَرَأَ سُورَةَ النَّجْمِ فَسَجَدَ بِهَا، فَمَا بَقِيَ أَحَدٌ مِنَ الْقَوْمِ إِلاَّ سَجَدَ، فَأَخَذَ رَجُلٌ مِنَ الْقَوْمِ كَفًّا مِنْ حَصًى أَوْ تُرَابٍ، فَرَفَعَهُ إِلَى وَجْهِهِ وَقَالَ يَكْفِينِي هَذَا، فَلَقَدْ رَأَيْتُهُ بَعْدُ قُتِلَ كَافِرًا‏.‏</a:t>
            </a:r>
            <a:endParaRPr lang="en-US" dirty="0"/>
          </a:p>
          <a:p>
            <a:pPr marL="0" indent="0" algn="ctr">
              <a:buNone/>
            </a:pPr>
            <a:r>
              <a:rPr lang="en-CA" dirty="0"/>
              <a:t>“The Prophet recited Surat-an-</a:t>
            </a:r>
            <a:r>
              <a:rPr lang="en-CA" dirty="0" err="1"/>
              <a:t>Najm</a:t>
            </a:r>
            <a:r>
              <a:rPr lang="en-CA" dirty="0"/>
              <a:t> and prostrated while reciting it and all the people prostrated and a man amongst the people took a handful of stones or earth and raised it to his face and said, "This is sufficient for me. Later on I saw him killed as a non-believer."</a:t>
            </a:r>
            <a:endParaRPr lang="en-US" dirty="0"/>
          </a:p>
          <a:p>
            <a:pPr marL="0" indent="0" algn="ctr">
              <a:buNone/>
            </a:pPr>
            <a:endParaRPr lang="en-US" dirty="0"/>
          </a:p>
        </p:txBody>
      </p:sp>
    </p:spTree>
    <p:extLst>
      <p:ext uri="{BB962C8B-B14F-4D97-AF65-F5344CB8AC3E}">
        <p14:creationId xmlns:p14="http://schemas.microsoft.com/office/powerpoint/2010/main" val="3351440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8DB9A-01B2-E848-8743-804FD7122376}"/>
              </a:ext>
            </a:extLst>
          </p:cNvPr>
          <p:cNvSpPr>
            <a:spLocks noGrp="1"/>
          </p:cNvSpPr>
          <p:nvPr>
            <p:ph type="title"/>
          </p:nvPr>
        </p:nvSpPr>
        <p:spPr>
          <a:xfrm>
            <a:off x="720000" y="619200"/>
            <a:ext cx="10728322" cy="641189"/>
          </a:xfrm>
        </p:spPr>
        <p:txBody>
          <a:bodyPr/>
          <a:lstStyle/>
          <a:p>
            <a:pPr algn="ctr"/>
            <a:r>
              <a:rPr lang="en-US" dirty="0"/>
              <a:t>The Satanic Verses</a:t>
            </a:r>
          </a:p>
        </p:txBody>
      </p:sp>
      <p:sp>
        <p:nvSpPr>
          <p:cNvPr id="3" name="Content Placeholder 2">
            <a:extLst>
              <a:ext uri="{FF2B5EF4-FFF2-40B4-BE49-F238E27FC236}">
                <a16:creationId xmlns:a16="http://schemas.microsoft.com/office/drawing/2014/main" id="{0C8B00A9-891D-E547-97EC-34B0511B9223}"/>
              </a:ext>
            </a:extLst>
          </p:cNvPr>
          <p:cNvSpPr>
            <a:spLocks noGrp="1"/>
          </p:cNvSpPr>
          <p:nvPr>
            <p:ph idx="1"/>
          </p:nvPr>
        </p:nvSpPr>
        <p:spPr>
          <a:xfrm>
            <a:off x="720000" y="1260390"/>
            <a:ext cx="10728325" cy="4508586"/>
          </a:xfrm>
        </p:spPr>
        <p:txBody>
          <a:bodyPr/>
          <a:lstStyle/>
          <a:p>
            <a:pPr marL="0" indent="0" algn="ctr">
              <a:buNone/>
            </a:pPr>
            <a:r>
              <a:rPr lang="ar-AE" dirty="0"/>
              <a:t>عَنِ ابْنِ عَبَّاسٍ ـ رضى الله عنهما ـ قَالَ سَجَدَ النَّبِيُّ صلى الله عليه وسلم بِالنَّجْمِ وَسَجَدَ مَعَهُ الْمُسْلِمُونَ وَالْمُشْرِكُونَ وَالْجِنُّ وَالإِنْسُ‏.‏</a:t>
            </a:r>
            <a:endParaRPr lang="en-US" dirty="0"/>
          </a:p>
          <a:p>
            <a:pPr marL="0" indent="0" algn="ctr">
              <a:buNone/>
            </a:pPr>
            <a:endParaRPr lang="en-US" dirty="0"/>
          </a:p>
          <a:p>
            <a:pPr marL="0" indent="0" algn="ctr">
              <a:buNone/>
            </a:pPr>
            <a:r>
              <a:rPr lang="en-CA" dirty="0"/>
              <a:t>“The Prophet performed a prostration when he finished reciting Surat-an-</a:t>
            </a:r>
            <a:r>
              <a:rPr lang="en-CA" dirty="0" err="1"/>
              <a:t>Najm</a:t>
            </a:r>
            <a:r>
              <a:rPr lang="en-CA" dirty="0"/>
              <a:t>, and all the Muslims and pagans and </a:t>
            </a:r>
            <a:r>
              <a:rPr lang="en-CA" dirty="0" err="1"/>
              <a:t>Jinns</a:t>
            </a:r>
            <a:r>
              <a:rPr lang="en-CA" dirty="0"/>
              <a:t> and human beings prostrated along with him.”</a:t>
            </a:r>
            <a:endParaRPr lang="en-US" dirty="0"/>
          </a:p>
        </p:txBody>
      </p:sp>
    </p:spTree>
    <p:extLst>
      <p:ext uri="{BB962C8B-B14F-4D97-AF65-F5344CB8AC3E}">
        <p14:creationId xmlns:p14="http://schemas.microsoft.com/office/powerpoint/2010/main" val="2360372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52DE9-71B8-5F4B-8FC4-244897277CE9}"/>
              </a:ext>
            </a:extLst>
          </p:cNvPr>
          <p:cNvSpPr>
            <a:spLocks noGrp="1"/>
          </p:cNvSpPr>
          <p:nvPr>
            <p:ph type="title"/>
          </p:nvPr>
        </p:nvSpPr>
        <p:spPr>
          <a:xfrm>
            <a:off x="720000" y="619200"/>
            <a:ext cx="10728322" cy="801827"/>
          </a:xfrm>
        </p:spPr>
        <p:txBody>
          <a:bodyPr/>
          <a:lstStyle/>
          <a:p>
            <a:pPr algn="ctr"/>
            <a:r>
              <a:rPr lang="en-US" dirty="0"/>
              <a:t>The Satanic Verses</a:t>
            </a:r>
          </a:p>
        </p:txBody>
      </p:sp>
      <p:sp>
        <p:nvSpPr>
          <p:cNvPr id="3" name="Content Placeholder 2">
            <a:extLst>
              <a:ext uri="{FF2B5EF4-FFF2-40B4-BE49-F238E27FC236}">
                <a16:creationId xmlns:a16="http://schemas.microsoft.com/office/drawing/2014/main" id="{47C57A2F-ED2E-CA4A-906E-A856048310C9}"/>
              </a:ext>
            </a:extLst>
          </p:cNvPr>
          <p:cNvSpPr>
            <a:spLocks noGrp="1"/>
          </p:cNvSpPr>
          <p:nvPr>
            <p:ph idx="1"/>
          </p:nvPr>
        </p:nvSpPr>
        <p:spPr>
          <a:xfrm>
            <a:off x="720000" y="1421028"/>
            <a:ext cx="10728325" cy="4347948"/>
          </a:xfrm>
        </p:spPr>
        <p:txBody>
          <a:bodyPr>
            <a:normAutofit/>
          </a:bodyPr>
          <a:lstStyle/>
          <a:p>
            <a:r>
              <a:rPr lang="en-US" sz="2400" dirty="0"/>
              <a:t>2. Tabari in his </a:t>
            </a:r>
            <a:r>
              <a:rPr lang="en-US" sz="2400" dirty="0" err="1"/>
              <a:t>tafseer</a:t>
            </a:r>
            <a:r>
              <a:rPr lang="en-US" sz="2400" dirty="0"/>
              <a:t> reports the following narration:</a:t>
            </a:r>
          </a:p>
          <a:p>
            <a:pPr marL="0" indent="0" algn="ctr">
              <a:buNone/>
            </a:pPr>
            <a:r>
              <a:rPr lang="ar-AE" b="1" dirty="0"/>
              <a:t>جلس رسول الله ﷺ في ناد من أندية قريش كثير أهله، فتمنى يومئذ أن لا يأتيه من الله شيء فينفروا عنه، فأنزل الله عليه: ﴿وَالنَّجْمِ إِذَا هَوَى مَا ضَلَّ صَاحِبُكُمْ وَمَا غَوَى﴾ فقرأها رسول الله ﷺ، حتى إذا بلغ: ﴿أَفَرَأَيْتُمُ اللاتَ وَالْعُزَّى وَمَنَاةَ الثَّالِثَةَ الأخْرَى﴾</a:t>
            </a:r>
            <a:endParaRPr lang="en-US" b="1" dirty="0"/>
          </a:p>
          <a:p>
            <a:pPr marL="0" indent="0" algn="ctr">
              <a:buNone/>
            </a:pPr>
            <a:r>
              <a:rPr lang="en-US" sz="2400" dirty="0"/>
              <a:t>”The Prophet was sitting in a gathering with Quraysh, and he was hoping that God would not reveal something that they would detest, so God revealed: “By the star when it falls, verily your companion has not gone astray…” </a:t>
            </a:r>
          </a:p>
        </p:txBody>
      </p:sp>
    </p:spTree>
    <p:extLst>
      <p:ext uri="{BB962C8B-B14F-4D97-AF65-F5344CB8AC3E}">
        <p14:creationId xmlns:p14="http://schemas.microsoft.com/office/powerpoint/2010/main" val="4076998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E8BA1-3ADF-5B44-9DBC-893FC6B49A29}"/>
              </a:ext>
            </a:extLst>
          </p:cNvPr>
          <p:cNvSpPr>
            <a:spLocks noGrp="1"/>
          </p:cNvSpPr>
          <p:nvPr>
            <p:ph type="title"/>
          </p:nvPr>
        </p:nvSpPr>
        <p:spPr>
          <a:xfrm>
            <a:off x="720000" y="619200"/>
            <a:ext cx="10728322" cy="727686"/>
          </a:xfrm>
        </p:spPr>
        <p:txBody>
          <a:bodyPr/>
          <a:lstStyle/>
          <a:p>
            <a:pPr algn="ctr"/>
            <a:r>
              <a:rPr lang="en-US" dirty="0"/>
              <a:t>The Satanic Verses</a:t>
            </a:r>
          </a:p>
        </p:txBody>
      </p:sp>
      <p:sp>
        <p:nvSpPr>
          <p:cNvPr id="3" name="Content Placeholder 2">
            <a:extLst>
              <a:ext uri="{FF2B5EF4-FFF2-40B4-BE49-F238E27FC236}">
                <a16:creationId xmlns:a16="http://schemas.microsoft.com/office/drawing/2014/main" id="{07AE94C7-21EE-C041-B033-271DBB50A67A}"/>
              </a:ext>
            </a:extLst>
          </p:cNvPr>
          <p:cNvSpPr>
            <a:spLocks noGrp="1"/>
          </p:cNvSpPr>
          <p:nvPr>
            <p:ph idx="1"/>
          </p:nvPr>
        </p:nvSpPr>
        <p:spPr>
          <a:xfrm>
            <a:off x="720000" y="1346886"/>
            <a:ext cx="10728325" cy="4422089"/>
          </a:xfrm>
        </p:spPr>
        <p:txBody>
          <a:bodyPr>
            <a:normAutofit/>
          </a:bodyPr>
          <a:lstStyle/>
          <a:p>
            <a:pPr marL="0" indent="0" algn="ctr">
              <a:buNone/>
            </a:pPr>
            <a:r>
              <a:rPr lang="ar-AE" sz="2400" b="1" dirty="0"/>
              <a:t>ألقى عليه الشيطان كلمتين: تلك الغرانقة العلى، وإن شفاعتهنّ لترجى، فتكلم بها. ثم مضى فقرأ السورة كلها. فسجد في آخر السورة، وسجد القوم جميعا معه، ورفع الوليد بن المغيرة ترابا إلى جبهته فسجد عليه، وكان شيخا كبيرا لا يقدر على السجود</a:t>
            </a:r>
            <a:endParaRPr lang="en-US" sz="2400" b="1" dirty="0"/>
          </a:p>
          <a:p>
            <a:pPr marL="0" indent="0" algn="ctr">
              <a:buNone/>
            </a:pPr>
            <a:r>
              <a:rPr lang="en-US" sz="2400" dirty="0"/>
              <a:t>“Satan inserted two sentences: ‘Those are the beautiful lofty birds whose intercession is anticipated’. So the Prophet uttered this and continued reciting the entire Surah and prostrated at the end and the people prostrated with him. Al-Waleed ibn al-</a:t>
            </a:r>
            <a:r>
              <a:rPr lang="en-US" sz="2400" dirty="0" err="1"/>
              <a:t>Mugheerah</a:t>
            </a:r>
            <a:r>
              <a:rPr lang="en-US" sz="2400" dirty="0"/>
              <a:t> lifted up some dirt to his forehead and prostrated for he was an elderly man who did not have the power to prostrate [on the ground].</a:t>
            </a:r>
          </a:p>
        </p:txBody>
      </p:sp>
    </p:spTree>
    <p:extLst>
      <p:ext uri="{BB962C8B-B14F-4D97-AF65-F5344CB8AC3E}">
        <p14:creationId xmlns:p14="http://schemas.microsoft.com/office/powerpoint/2010/main" val="1457435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091F0-5C15-DF4B-88AD-64E3F971484A}"/>
              </a:ext>
            </a:extLst>
          </p:cNvPr>
          <p:cNvSpPr>
            <a:spLocks noGrp="1"/>
          </p:cNvSpPr>
          <p:nvPr>
            <p:ph type="title"/>
          </p:nvPr>
        </p:nvSpPr>
        <p:spPr>
          <a:xfrm>
            <a:off x="720000" y="619200"/>
            <a:ext cx="10728322" cy="740043"/>
          </a:xfrm>
        </p:spPr>
        <p:txBody>
          <a:bodyPr/>
          <a:lstStyle/>
          <a:p>
            <a:pPr algn="ctr"/>
            <a:r>
              <a:rPr lang="en-US" dirty="0"/>
              <a:t>The Satanic Verses</a:t>
            </a:r>
          </a:p>
        </p:txBody>
      </p:sp>
      <p:sp>
        <p:nvSpPr>
          <p:cNvPr id="3" name="Content Placeholder 2">
            <a:extLst>
              <a:ext uri="{FF2B5EF4-FFF2-40B4-BE49-F238E27FC236}">
                <a16:creationId xmlns:a16="http://schemas.microsoft.com/office/drawing/2014/main" id="{34D7E206-8705-D241-9455-0F46CAB7DF04}"/>
              </a:ext>
            </a:extLst>
          </p:cNvPr>
          <p:cNvSpPr>
            <a:spLocks noGrp="1"/>
          </p:cNvSpPr>
          <p:nvPr>
            <p:ph idx="1"/>
          </p:nvPr>
        </p:nvSpPr>
        <p:spPr>
          <a:xfrm>
            <a:off x="720000" y="1359244"/>
            <a:ext cx="10728325" cy="4409732"/>
          </a:xfrm>
        </p:spPr>
        <p:txBody>
          <a:bodyPr/>
          <a:lstStyle/>
          <a:p>
            <a:pPr marL="0" indent="0" algn="ctr">
              <a:buNone/>
            </a:pPr>
            <a:r>
              <a:rPr lang="ar-AE" sz="2400" b="1" dirty="0"/>
              <a:t>فلما أمسى أتاه جبرائيل عليه السلام، فعرض عليه السورة؛ فلما بلغ الكلمتين اللتين ألقى الشيطان عليه قال: ما جئتك بهاتين، فقال رسول الله ﷺ: افْتَرَيْتُ عَلى الله، وَقُلْتُ عَلى الله ما لَمْ يَقُلْ، فأوحى الله إليه</a:t>
            </a:r>
            <a:endParaRPr lang="en-US" sz="2400" b="1" dirty="0"/>
          </a:p>
          <a:p>
            <a:pPr marL="0" indent="0" algn="ctr">
              <a:buNone/>
            </a:pPr>
            <a:r>
              <a:rPr lang="en-US" dirty="0"/>
              <a:t>“That night the angel Gabriel reviewed the Quran with the Prophet and when he reached the two sentences [inserted by Satan], Gabriel said: “I did not bring this to you!” The Prophet responded, “Have I attributed a lie to God? Have I attributed to God something that He did not actually say!?</a:t>
            </a:r>
          </a:p>
        </p:txBody>
      </p:sp>
    </p:spTree>
    <p:extLst>
      <p:ext uri="{BB962C8B-B14F-4D97-AF65-F5344CB8AC3E}">
        <p14:creationId xmlns:p14="http://schemas.microsoft.com/office/powerpoint/2010/main" val="850877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62AE6-756E-EC42-B4B0-985C848993E0}"/>
              </a:ext>
            </a:extLst>
          </p:cNvPr>
          <p:cNvSpPr>
            <a:spLocks noGrp="1"/>
          </p:cNvSpPr>
          <p:nvPr>
            <p:ph type="title"/>
          </p:nvPr>
        </p:nvSpPr>
        <p:spPr>
          <a:xfrm>
            <a:off x="720000" y="619200"/>
            <a:ext cx="10728322" cy="702973"/>
          </a:xfrm>
        </p:spPr>
        <p:txBody>
          <a:bodyPr/>
          <a:lstStyle/>
          <a:p>
            <a:pPr algn="ctr"/>
            <a:r>
              <a:rPr lang="en-US" dirty="0"/>
              <a:t>The Satanic Verses</a:t>
            </a:r>
          </a:p>
        </p:txBody>
      </p:sp>
      <p:sp>
        <p:nvSpPr>
          <p:cNvPr id="3" name="Content Placeholder 2">
            <a:extLst>
              <a:ext uri="{FF2B5EF4-FFF2-40B4-BE49-F238E27FC236}">
                <a16:creationId xmlns:a16="http://schemas.microsoft.com/office/drawing/2014/main" id="{CF5F606C-48CD-E441-9F99-384EC0C92F2C}"/>
              </a:ext>
            </a:extLst>
          </p:cNvPr>
          <p:cNvSpPr>
            <a:spLocks noGrp="1"/>
          </p:cNvSpPr>
          <p:nvPr>
            <p:ph idx="1"/>
          </p:nvPr>
        </p:nvSpPr>
        <p:spPr>
          <a:xfrm>
            <a:off x="720000" y="1322174"/>
            <a:ext cx="10728325" cy="4446802"/>
          </a:xfrm>
        </p:spPr>
        <p:txBody>
          <a:bodyPr>
            <a:normAutofit/>
          </a:bodyPr>
          <a:lstStyle/>
          <a:p>
            <a:pPr marL="0" indent="0" algn="ctr">
              <a:buNone/>
            </a:pPr>
            <a:r>
              <a:rPr lang="ar-AE" sz="2400" b="1" dirty="0"/>
              <a:t>فما زال مغموما مهموما حتى نزلت عليه: ﴿وَمَا أَرْسَلْنَا مِنْ قَبْلِكَ مِنْ رَسُولٍ وَلا نَبِيٍّ إِلا إِذَا تَمَنَّى أَلْقَى الشَّيْطَانُ فِي أُمْنِيَّتِهِ فَيَنْسَخُ اللَّهُ مَا يُلْقِي الشَّيْطَانُ ثُمَّ يُحْكِمُ اللَّهُ آيَاتِهِ وَاللَّهُ عَلِيمٌ حَكِيمٌ﴾ . قال: فسمع من كان من المهاجرين بأرض الحبشة أن أهل مكة قد أسلموا كلهم، فرجعوا إلى عشائرهم وقالوا: هم أحبّ إلينا، فوجدوا القوم قد ارتكسوا حين نسخ الله ما ألقى الشيطان.</a:t>
            </a:r>
            <a:endParaRPr lang="en-US" sz="2400" b="1" dirty="0"/>
          </a:p>
          <a:p>
            <a:pPr marL="0" indent="0" algn="ctr">
              <a:buNone/>
            </a:pPr>
            <a:r>
              <a:rPr lang="en-US" sz="2400" dirty="0"/>
              <a:t>“The Prophet remained so distraught and depressed that God revealed: </a:t>
            </a:r>
            <a:r>
              <a:rPr lang="en-US" sz="2400" i="1" dirty="0"/>
              <a:t>“</a:t>
            </a:r>
            <a:r>
              <a:rPr lang="en-CA" i="1" dirty="0"/>
              <a:t>And We did not send before you any messenger or prophet, but when he desired, Satan casts [some falsehood] in his desire; but God annuls that which Satan casts, then does God establish His communications, and Allah is Knowing, Wise.” </a:t>
            </a:r>
            <a:r>
              <a:rPr lang="en-CA" dirty="0"/>
              <a:t>Quran 22:52</a:t>
            </a:r>
            <a:endParaRPr lang="en-US" sz="2400" dirty="0"/>
          </a:p>
        </p:txBody>
      </p:sp>
    </p:spTree>
    <p:extLst>
      <p:ext uri="{BB962C8B-B14F-4D97-AF65-F5344CB8AC3E}">
        <p14:creationId xmlns:p14="http://schemas.microsoft.com/office/powerpoint/2010/main" val="59675773"/>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1116</TotalTime>
  <Words>1731</Words>
  <Application>Microsoft Macintosh PowerPoint</Application>
  <PresentationFormat>Widescreen</PresentationFormat>
  <Paragraphs>67</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Avenir Next LT Pro</vt:lpstr>
      <vt:lpstr>Sagona Book</vt:lpstr>
      <vt:lpstr>The Hand Extrablack</vt:lpstr>
      <vt:lpstr>BlobVTI</vt:lpstr>
      <vt:lpstr>The Life of Prophet Muhammad</vt:lpstr>
      <vt:lpstr>The Satanic Verses</vt:lpstr>
      <vt:lpstr>The Satanic Verses</vt:lpstr>
      <vt:lpstr>The Satanic Verses</vt:lpstr>
      <vt:lpstr>The Satanic Verses</vt:lpstr>
      <vt:lpstr>The Satanic Verses</vt:lpstr>
      <vt:lpstr>The Satanic Verses</vt:lpstr>
      <vt:lpstr>The Satanic Verses</vt:lpstr>
      <vt:lpstr>The Satanic Verses</vt:lpstr>
      <vt:lpstr>The Satanic Verses</vt:lpstr>
      <vt:lpstr>The Satanic Verses</vt:lpstr>
      <vt:lpstr>Misunderstanding Quranic Verses</vt:lpstr>
      <vt:lpstr>Misunderstanding Quranic Verses</vt:lpstr>
      <vt:lpstr>Decisive Quranic Verses</vt:lpstr>
      <vt:lpstr>Satan Fears Umar</vt:lpstr>
      <vt:lpstr>Satan Fears Umar</vt:lpstr>
      <vt:lpstr>Satan Fears Umar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213</cp:revision>
  <dcterms:created xsi:type="dcterms:W3CDTF">2020-11-25T07:02:27Z</dcterms:created>
  <dcterms:modified xsi:type="dcterms:W3CDTF">2021-06-10T01:27:13Z</dcterms:modified>
</cp:coreProperties>
</file>