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73" r:id="rId13"/>
    <p:sldId id="267" r:id="rId14"/>
    <p:sldId id="268" r:id="rId15"/>
    <p:sldId id="269" r:id="rId16"/>
    <p:sldId id="270" r:id="rId17"/>
    <p:sldId id="271" r:id="rId18"/>
    <p:sldId id="272" r:id="rId19"/>
    <p:sldId id="274" r:id="rId20"/>
    <p:sldId id="275" r:id="rId21"/>
    <p:sldId id="276" r:id="rId22"/>
    <p:sldId id="277"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36"/>
    <p:restoredTop sz="94699"/>
  </p:normalViewPr>
  <p:slideViewPr>
    <p:cSldViewPr snapToGrid="0" snapToObjects="1">
      <p:cViewPr varScale="1">
        <p:scale>
          <a:sx n="103" d="100"/>
          <a:sy n="103" d="100"/>
        </p:scale>
        <p:origin x="90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July 21,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July 21,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July 21,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July 21,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July 21,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July 21,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July 21,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July 21,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July 21,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July 21,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July 21,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July 21,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24</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40792-FCCA-6F46-970F-551C62047250}"/>
              </a:ext>
            </a:extLst>
          </p:cNvPr>
          <p:cNvSpPr>
            <a:spLocks noGrp="1"/>
          </p:cNvSpPr>
          <p:nvPr>
            <p:ph type="title"/>
          </p:nvPr>
        </p:nvSpPr>
        <p:spPr>
          <a:xfrm>
            <a:off x="720000" y="619200"/>
            <a:ext cx="10728322" cy="665903"/>
          </a:xfrm>
        </p:spPr>
        <p:txBody>
          <a:bodyPr/>
          <a:lstStyle/>
          <a:p>
            <a:pPr algn="ctr"/>
            <a:r>
              <a:rPr lang="en-US" dirty="0"/>
              <a:t>Ascension</a:t>
            </a:r>
          </a:p>
        </p:txBody>
      </p:sp>
      <p:sp>
        <p:nvSpPr>
          <p:cNvPr id="3" name="Content Placeholder 2">
            <a:extLst>
              <a:ext uri="{FF2B5EF4-FFF2-40B4-BE49-F238E27FC236}">
                <a16:creationId xmlns:a16="http://schemas.microsoft.com/office/drawing/2014/main" id="{7FA0E50C-1D7B-824E-95CD-8953A2A15DE1}"/>
              </a:ext>
            </a:extLst>
          </p:cNvPr>
          <p:cNvSpPr>
            <a:spLocks noGrp="1"/>
          </p:cNvSpPr>
          <p:nvPr>
            <p:ph idx="1"/>
          </p:nvPr>
        </p:nvSpPr>
        <p:spPr>
          <a:xfrm>
            <a:off x="720000" y="1285104"/>
            <a:ext cx="10728325" cy="4483872"/>
          </a:xfrm>
        </p:spPr>
        <p:txBody>
          <a:bodyPr>
            <a:normAutofit/>
          </a:bodyPr>
          <a:lstStyle/>
          <a:p>
            <a:pPr marL="0" indent="0" algn="ctr">
              <a:buNone/>
            </a:pPr>
            <a:r>
              <a:rPr lang="ar-AE" sz="2400" dirty="0"/>
              <a:t> وَ إِذَا بِطَيْرِهَا كَالْبُخْتِ وَ إِذَا رُمَّانُهَا مِثْلُ دُلِيِّ الْعِظَامِ وَ إِذَا شَجَرَةٌ لَوْ أُرْسِلَ طَائِرٌ فِي أَصْلِهَا مَا دَارَهَا سَبْعَمِائَةِ سَنَةٍ وَ لَيْسَ فِي الْجَنَّةِ مَنْزِلٌ إِلَّا وَ فِيهَا قُتُرٌ</a:t>
            </a:r>
            <a:r>
              <a:rPr lang="ar-AE" dirty="0"/>
              <a:t>مِنْهَا</a:t>
            </a:r>
            <a:endParaRPr lang="en-US" sz="2400" dirty="0"/>
          </a:p>
          <a:p>
            <a:pPr marL="0" indent="0" algn="ctr">
              <a:buNone/>
            </a:pPr>
            <a:r>
              <a:rPr lang="en-US" sz="2400" dirty="0"/>
              <a:t>“The birds of paradise were like camels in size. It’s pomegranates were large and glowing. I also saw a tree </a:t>
            </a:r>
            <a:r>
              <a:rPr lang="en-CA" sz="2400" dirty="0"/>
              <a:t>that if a bird were to fly around it for seven hundred years, he would still not be able to go around the entire </a:t>
            </a:r>
            <a:r>
              <a:rPr lang="en-CA" sz="2400" dirty="0" err="1"/>
              <a:t>trIn</a:t>
            </a:r>
            <a:r>
              <a:rPr lang="en-CA" sz="2400" dirty="0"/>
              <a:t> Paradise, there is not a single house in which one of the branches of this tree does not cover.</a:t>
            </a:r>
            <a:endParaRPr lang="en-US" sz="2400" dirty="0"/>
          </a:p>
        </p:txBody>
      </p:sp>
    </p:spTree>
    <p:extLst>
      <p:ext uri="{BB962C8B-B14F-4D97-AF65-F5344CB8AC3E}">
        <p14:creationId xmlns:p14="http://schemas.microsoft.com/office/powerpoint/2010/main" val="35285641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0605D-A57B-8046-84BF-7E6AE7E361BC}"/>
              </a:ext>
            </a:extLst>
          </p:cNvPr>
          <p:cNvSpPr>
            <a:spLocks noGrp="1"/>
          </p:cNvSpPr>
          <p:nvPr>
            <p:ph type="title"/>
          </p:nvPr>
        </p:nvSpPr>
        <p:spPr>
          <a:xfrm>
            <a:off x="720000" y="619200"/>
            <a:ext cx="10728322" cy="653546"/>
          </a:xfrm>
        </p:spPr>
        <p:txBody>
          <a:bodyPr/>
          <a:lstStyle/>
          <a:p>
            <a:pPr algn="ctr"/>
            <a:r>
              <a:rPr lang="en-US" dirty="0"/>
              <a:t>Ascension</a:t>
            </a:r>
          </a:p>
        </p:txBody>
      </p:sp>
      <p:sp>
        <p:nvSpPr>
          <p:cNvPr id="3" name="Content Placeholder 2">
            <a:extLst>
              <a:ext uri="{FF2B5EF4-FFF2-40B4-BE49-F238E27FC236}">
                <a16:creationId xmlns:a16="http://schemas.microsoft.com/office/drawing/2014/main" id="{920D7A3B-592B-1B45-8394-B5FC841B42B7}"/>
              </a:ext>
            </a:extLst>
          </p:cNvPr>
          <p:cNvSpPr>
            <a:spLocks noGrp="1"/>
          </p:cNvSpPr>
          <p:nvPr>
            <p:ph idx="1"/>
          </p:nvPr>
        </p:nvSpPr>
        <p:spPr>
          <a:xfrm>
            <a:off x="720000" y="1272746"/>
            <a:ext cx="10728325" cy="4496229"/>
          </a:xfrm>
        </p:spPr>
        <p:txBody>
          <a:bodyPr/>
          <a:lstStyle/>
          <a:p>
            <a:pPr marL="0" indent="0" algn="ctr" fontAlgn="base">
              <a:buNone/>
            </a:pPr>
            <a:r>
              <a:rPr lang="ar-AE" sz="2400" dirty="0"/>
              <a:t> فَقُلْتُ مَا هَذِهِ يَا جَبْرَئِيلُ فَقَالَ هَذِهِ شَجَرَةُ طُوبَى قَالَ اللَّهُ‏ طُوبى‏ لَهُمْ وَ حُسْنُ مَآبٍ</a:t>
            </a:r>
            <a:endParaRPr lang="en-US" sz="2400" dirty="0"/>
          </a:p>
          <a:p>
            <a:pPr marL="0" indent="0" algn="ctr" fontAlgn="base">
              <a:buNone/>
            </a:pPr>
            <a:r>
              <a:rPr lang="en-CA" sz="2400" dirty="0"/>
              <a:t>I asked Gabriel regarding this tree an he told me, "This is the tree of Tuba about which, God has said in the Quran:</a:t>
            </a:r>
          </a:p>
          <a:p>
            <a:pPr marL="0" indent="0" algn="ctr" fontAlgn="base">
              <a:buNone/>
            </a:pPr>
            <a:endParaRPr lang="en-CA" dirty="0"/>
          </a:p>
          <a:p>
            <a:pPr marL="0" indent="0" algn="ctr" fontAlgn="base">
              <a:buNone/>
            </a:pPr>
            <a:r>
              <a:rPr lang="en-CA" sz="2400" i="1" dirty="0"/>
              <a:t>"...Tuba shall be theirs and a goodly return.</a:t>
            </a:r>
            <a:endParaRPr lang="en-US" sz="2400" dirty="0"/>
          </a:p>
        </p:txBody>
      </p:sp>
    </p:spTree>
    <p:extLst>
      <p:ext uri="{BB962C8B-B14F-4D97-AF65-F5344CB8AC3E}">
        <p14:creationId xmlns:p14="http://schemas.microsoft.com/office/powerpoint/2010/main" val="23256557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CA28C-2C1B-E046-B260-37A86300BEEE}"/>
              </a:ext>
            </a:extLst>
          </p:cNvPr>
          <p:cNvSpPr>
            <a:spLocks noGrp="1"/>
          </p:cNvSpPr>
          <p:nvPr>
            <p:ph type="title"/>
          </p:nvPr>
        </p:nvSpPr>
        <p:spPr>
          <a:xfrm>
            <a:off x="720000" y="619200"/>
            <a:ext cx="10728322" cy="715330"/>
          </a:xfrm>
        </p:spPr>
        <p:txBody>
          <a:bodyPr/>
          <a:lstStyle/>
          <a:p>
            <a:pPr algn="ctr"/>
            <a:r>
              <a:rPr lang="en-US" dirty="0"/>
              <a:t>Ascension</a:t>
            </a:r>
          </a:p>
        </p:txBody>
      </p:sp>
      <p:sp>
        <p:nvSpPr>
          <p:cNvPr id="3" name="Content Placeholder 2">
            <a:extLst>
              <a:ext uri="{FF2B5EF4-FFF2-40B4-BE49-F238E27FC236}">
                <a16:creationId xmlns:a16="http://schemas.microsoft.com/office/drawing/2014/main" id="{C2C709F8-8B1C-3347-B2AD-2F80220913CA}"/>
              </a:ext>
            </a:extLst>
          </p:cNvPr>
          <p:cNvSpPr>
            <a:spLocks noGrp="1"/>
          </p:cNvSpPr>
          <p:nvPr>
            <p:ph idx="1"/>
          </p:nvPr>
        </p:nvSpPr>
        <p:spPr>
          <a:xfrm>
            <a:off x="720000" y="1334530"/>
            <a:ext cx="10728325" cy="4434445"/>
          </a:xfrm>
        </p:spPr>
        <p:txBody>
          <a:bodyPr>
            <a:normAutofit/>
          </a:bodyPr>
          <a:lstStyle/>
          <a:p>
            <a:pPr marL="0" indent="0" algn="ctr">
              <a:buNone/>
            </a:pPr>
            <a:r>
              <a:rPr lang="ar-AE" sz="2400" dirty="0"/>
              <a:t>لَمَّا أُسْرِيَ بِي إِلَى السَّمَاءِ دَخَلْتُ الْجَنَّةَ فَرَأَيْتُ فِيهَا قِيعَاناً وَ رَأَيْتُ فِيهَا مَلَائِكَةً يَبْنُونَ لَبِنَةً مِنْ ذَهَبٍ وَ لَبِنَةً مِنْ فِضَّةٍ وَ رُبَّمَا أَمْسَكُوا فَقُلْتُ لَهُمْ مَا بَالُكُمْ قَدْ أَمْسَكْتُمْ‏ فَقَالُوا حَتَّى تَجِيئَنَا النَّفَقَةُ فَقُلْتُ وَ مَا نَفَقَتُكُمْ قَالُوا قَوْلُ الْمُؤْمِنِ سُبْحَانَ اللَّهِ وَ الْحَمْدُ لِلَّهِ وَ لَا إِلَهَ إِلَّا اللَّهُ وَ اللَّهُ أَكْبَرُ فَإِذَا قَالَ بَنَيْنَا وَ إِذَا سَكَتَ أَمْسَكْنَا</a:t>
            </a:r>
            <a:endParaRPr lang="en-US" sz="2400" dirty="0"/>
          </a:p>
        </p:txBody>
      </p:sp>
    </p:spTree>
    <p:extLst>
      <p:ext uri="{BB962C8B-B14F-4D97-AF65-F5344CB8AC3E}">
        <p14:creationId xmlns:p14="http://schemas.microsoft.com/office/powerpoint/2010/main" val="42518124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56EAD-85D6-AA4B-865F-02B3AFBAC1F1}"/>
              </a:ext>
            </a:extLst>
          </p:cNvPr>
          <p:cNvSpPr>
            <a:spLocks noGrp="1"/>
          </p:cNvSpPr>
          <p:nvPr>
            <p:ph type="title"/>
          </p:nvPr>
        </p:nvSpPr>
        <p:spPr>
          <a:xfrm>
            <a:off x="720000" y="619200"/>
            <a:ext cx="10728322" cy="678259"/>
          </a:xfrm>
        </p:spPr>
        <p:txBody>
          <a:bodyPr/>
          <a:lstStyle/>
          <a:p>
            <a:pPr algn="ctr"/>
            <a:r>
              <a:rPr lang="en-US" dirty="0"/>
              <a:t>Ascension</a:t>
            </a:r>
          </a:p>
        </p:txBody>
      </p:sp>
      <p:sp>
        <p:nvSpPr>
          <p:cNvPr id="3" name="Content Placeholder 2">
            <a:extLst>
              <a:ext uri="{FF2B5EF4-FFF2-40B4-BE49-F238E27FC236}">
                <a16:creationId xmlns:a16="http://schemas.microsoft.com/office/drawing/2014/main" id="{379401C9-0F93-9A49-B0EF-400731DD2B7C}"/>
              </a:ext>
            </a:extLst>
          </p:cNvPr>
          <p:cNvSpPr>
            <a:spLocks noGrp="1"/>
          </p:cNvSpPr>
          <p:nvPr>
            <p:ph idx="1"/>
          </p:nvPr>
        </p:nvSpPr>
        <p:spPr>
          <a:xfrm>
            <a:off x="720000" y="1297460"/>
            <a:ext cx="10728325" cy="4471516"/>
          </a:xfrm>
        </p:spPr>
        <p:txBody>
          <a:bodyPr/>
          <a:lstStyle/>
          <a:p>
            <a:pPr marL="0" indent="0" algn="ctr">
              <a:buNone/>
            </a:pPr>
            <a:r>
              <a:rPr lang="ar-AE" sz="2400" dirty="0"/>
              <a:t>وَ انْتَهَيْتُ إِلَى سِدْرَةِ الْمُنْتَهَى فَإِذَا الْوَرَقَةُ مِنْهَا تُظِلُّ أُمَّةً مِنَ الْأُمَمِ فَكُنْتُ مِنْهَا كَمَا قَالَ اللَّهُ تَعَالَى‏ قابَ قَوْسَيْنِ أَوْ أَدْنى</a:t>
            </a:r>
            <a:endParaRPr lang="en-US" sz="2400" dirty="0"/>
          </a:p>
          <a:p>
            <a:pPr marL="0" indent="0" algn="ctr">
              <a:buNone/>
            </a:pPr>
            <a:r>
              <a:rPr lang="en-CA" sz="2400" dirty="0"/>
              <a:t>We reached to an area known as </a:t>
            </a:r>
            <a:r>
              <a:rPr lang="en-CA" sz="2400" dirty="0" err="1"/>
              <a:t>Sidratul</a:t>
            </a:r>
            <a:r>
              <a:rPr lang="en-CA" sz="2400" dirty="0"/>
              <a:t> </a:t>
            </a:r>
            <a:r>
              <a:rPr lang="en-CA" sz="2400" dirty="0" err="1"/>
              <a:t>Muntaha</a:t>
            </a:r>
            <a:r>
              <a:rPr lang="en-CA" sz="2400" dirty="0"/>
              <a:t>. We saw a place where there was a tree whose one leaf would be able to cover an entire nation. I continued to draw closer until I reached a what God described as: ‘the measure of two bows or even closer.’</a:t>
            </a:r>
            <a:endParaRPr lang="en-US" sz="2400" dirty="0"/>
          </a:p>
        </p:txBody>
      </p:sp>
    </p:spTree>
    <p:extLst>
      <p:ext uri="{BB962C8B-B14F-4D97-AF65-F5344CB8AC3E}">
        <p14:creationId xmlns:p14="http://schemas.microsoft.com/office/powerpoint/2010/main" val="1990316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FD5C9-FE03-2B44-9BD4-81CE0C23E981}"/>
              </a:ext>
            </a:extLst>
          </p:cNvPr>
          <p:cNvSpPr>
            <a:spLocks noGrp="1"/>
          </p:cNvSpPr>
          <p:nvPr>
            <p:ph type="title"/>
          </p:nvPr>
        </p:nvSpPr>
        <p:spPr>
          <a:xfrm>
            <a:off x="720000" y="619200"/>
            <a:ext cx="10728322" cy="653546"/>
          </a:xfrm>
        </p:spPr>
        <p:txBody>
          <a:bodyPr/>
          <a:lstStyle/>
          <a:p>
            <a:pPr algn="ctr"/>
            <a:r>
              <a:rPr lang="en-US" dirty="0"/>
              <a:t>Ascension</a:t>
            </a:r>
          </a:p>
        </p:txBody>
      </p:sp>
      <p:sp>
        <p:nvSpPr>
          <p:cNvPr id="3" name="Content Placeholder 2">
            <a:extLst>
              <a:ext uri="{FF2B5EF4-FFF2-40B4-BE49-F238E27FC236}">
                <a16:creationId xmlns:a16="http://schemas.microsoft.com/office/drawing/2014/main" id="{E9B27CD8-7FB5-5D4C-899E-8D7F1BD34028}"/>
              </a:ext>
            </a:extLst>
          </p:cNvPr>
          <p:cNvSpPr>
            <a:spLocks noGrp="1"/>
          </p:cNvSpPr>
          <p:nvPr>
            <p:ph idx="1"/>
          </p:nvPr>
        </p:nvSpPr>
        <p:spPr>
          <a:xfrm>
            <a:off x="720000" y="1272746"/>
            <a:ext cx="10728325" cy="4496229"/>
          </a:xfrm>
        </p:spPr>
        <p:txBody>
          <a:bodyPr/>
          <a:lstStyle/>
          <a:p>
            <a:pPr marL="0" indent="0" algn="ctr">
              <a:buNone/>
            </a:pPr>
            <a:r>
              <a:rPr lang="ar-AE" sz="2400" dirty="0"/>
              <a:t>فَنَادَانِي‏ آمَنَ الرَّسُولُ بِما أُنْزِلَ إِلَيْهِ مِنْ رَبِّهِ‏ فَقُلْتُ أَنَا مُجِيباً عَنِّي‏ وَ عَنْ أُمَّتِي‏ وَ الْمُؤْمِنُونَ كُلٌّ آمَنَ بِاللَّهِ وَ مَلائِكَتِهِ وَ كُتُبِهِ وَ رُسُلِهِ لا نُفَرِّقُ بَيْنَ أَحَدٍ مِنْ رُسُلِهِ‏</a:t>
            </a:r>
            <a:endParaRPr lang="en-US" sz="2400" dirty="0"/>
          </a:p>
          <a:p>
            <a:pPr marL="0" indent="0" algn="ctr">
              <a:buNone/>
            </a:pPr>
            <a:r>
              <a:rPr lang="en-US" dirty="0"/>
              <a:t>God then announced to me: </a:t>
            </a:r>
            <a:r>
              <a:rPr lang="en-CA" i="1" dirty="0"/>
              <a:t>"The Prophet believes in that which His Lord has revealed unto him. </a:t>
            </a:r>
            <a:r>
              <a:rPr lang="en-CA" dirty="0"/>
              <a:t>I then replied on behalf of myself and my nation: </a:t>
            </a:r>
            <a:r>
              <a:rPr lang="en-CA" i="1" dirty="0"/>
              <a:t>"And the believers too, they all believe in God and His Angels and His Books and His Messengers. We do not differentiate between any of His Messengers. "</a:t>
            </a:r>
            <a:endParaRPr lang="en-US" dirty="0"/>
          </a:p>
        </p:txBody>
      </p:sp>
    </p:spTree>
    <p:extLst>
      <p:ext uri="{BB962C8B-B14F-4D97-AF65-F5344CB8AC3E}">
        <p14:creationId xmlns:p14="http://schemas.microsoft.com/office/powerpoint/2010/main" val="9975171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B3A23-6D39-2440-AB7C-09B41D4431F7}"/>
              </a:ext>
            </a:extLst>
          </p:cNvPr>
          <p:cNvSpPr>
            <a:spLocks noGrp="1"/>
          </p:cNvSpPr>
          <p:nvPr>
            <p:ph type="title"/>
          </p:nvPr>
        </p:nvSpPr>
        <p:spPr>
          <a:xfrm>
            <a:off x="720000" y="619200"/>
            <a:ext cx="10728322" cy="789470"/>
          </a:xfrm>
        </p:spPr>
        <p:txBody>
          <a:bodyPr/>
          <a:lstStyle/>
          <a:p>
            <a:pPr algn="ctr"/>
            <a:r>
              <a:rPr lang="en-US" dirty="0"/>
              <a:t>Ascension</a:t>
            </a:r>
          </a:p>
        </p:txBody>
      </p:sp>
      <p:sp>
        <p:nvSpPr>
          <p:cNvPr id="3" name="Content Placeholder 2">
            <a:extLst>
              <a:ext uri="{FF2B5EF4-FFF2-40B4-BE49-F238E27FC236}">
                <a16:creationId xmlns:a16="http://schemas.microsoft.com/office/drawing/2014/main" id="{BF58AA66-2E95-144A-A27F-29A1E277195F}"/>
              </a:ext>
            </a:extLst>
          </p:cNvPr>
          <p:cNvSpPr>
            <a:spLocks noGrp="1"/>
          </p:cNvSpPr>
          <p:nvPr>
            <p:ph idx="1"/>
          </p:nvPr>
        </p:nvSpPr>
        <p:spPr>
          <a:xfrm>
            <a:off x="720000" y="1408670"/>
            <a:ext cx="10728325" cy="4360305"/>
          </a:xfrm>
        </p:spPr>
        <p:txBody>
          <a:bodyPr>
            <a:normAutofit/>
          </a:bodyPr>
          <a:lstStyle/>
          <a:p>
            <a:pPr marL="0" indent="0" algn="ctr">
              <a:buNone/>
            </a:pPr>
            <a:r>
              <a:rPr lang="ar-AE" sz="2400" dirty="0"/>
              <a:t>فَقُلْتُ‏ سَمِعْنا وَ أَطَعْنا غُفْرانَكَ رَبَّنا وَ إِلَيْكَ الْمَصِيرُ</a:t>
            </a:r>
            <a:endParaRPr lang="en-US" sz="2400" dirty="0"/>
          </a:p>
          <a:p>
            <a:pPr marL="0" indent="0" algn="ctr">
              <a:buNone/>
            </a:pPr>
            <a:r>
              <a:rPr lang="en-US" sz="2400" dirty="0"/>
              <a:t>I then said: </a:t>
            </a:r>
            <a:r>
              <a:rPr lang="en-CA" i="1" dirty="0"/>
              <a:t>".We hear and we obey, Our Lord! Thy forgiveness (do we crave), and to Thee is the eventual course. "</a:t>
            </a:r>
            <a:endParaRPr lang="en-US" sz="2400" dirty="0"/>
          </a:p>
        </p:txBody>
      </p:sp>
    </p:spTree>
    <p:extLst>
      <p:ext uri="{BB962C8B-B14F-4D97-AF65-F5344CB8AC3E}">
        <p14:creationId xmlns:p14="http://schemas.microsoft.com/office/powerpoint/2010/main" val="2336754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20C00-7414-934B-B86A-F7C16D688693}"/>
              </a:ext>
            </a:extLst>
          </p:cNvPr>
          <p:cNvSpPr>
            <a:spLocks noGrp="1"/>
          </p:cNvSpPr>
          <p:nvPr>
            <p:ph type="title"/>
          </p:nvPr>
        </p:nvSpPr>
        <p:spPr>
          <a:xfrm>
            <a:off x="720000" y="619200"/>
            <a:ext cx="10728322" cy="690616"/>
          </a:xfrm>
        </p:spPr>
        <p:txBody>
          <a:bodyPr/>
          <a:lstStyle/>
          <a:p>
            <a:pPr algn="ctr"/>
            <a:r>
              <a:rPr lang="en-US" dirty="0"/>
              <a:t>Ascension</a:t>
            </a:r>
          </a:p>
        </p:txBody>
      </p:sp>
      <p:sp>
        <p:nvSpPr>
          <p:cNvPr id="3" name="Content Placeholder 2">
            <a:extLst>
              <a:ext uri="{FF2B5EF4-FFF2-40B4-BE49-F238E27FC236}">
                <a16:creationId xmlns:a16="http://schemas.microsoft.com/office/drawing/2014/main" id="{3E60FE19-3F31-4041-B85C-B1C10A7FE181}"/>
              </a:ext>
            </a:extLst>
          </p:cNvPr>
          <p:cNvSpPr>
            <a:spLocks noGrp="1"/>
          </p:cNvSpPr>
          <p:nvPr>
            <p:ph idx="1"/>
          </p:nvPr>
        </p:nvSpPr>
        <p:spPr>
          <a:xfrm>
            <a:off x="720000" y="1309816"/>
            <a:ext cx="10728325" cy="4459159"/>
          </a:xfrm>
        </p:spPr>
        <p:txBody>
          <a:bodyPr/>
          <a:lstStyle/>
          <a:p>
            <a:pPr marL="0" indent="0" algn="ctr">
              <a:buNone/>
            </a:pPr>
            <a:r>
              <a:rPr lang="ar-AE" dirty="0"/>
              <a:t>فَقَالَ اللَّهُ‏ لا يُكَلِّفُ اللَّهُ نَفْساً إِلَّا وُسْعَها لَها ما كَسَبَتْ وَ عَلَيْها مَا اكْتَسَبَتْ‏</a:t>
            </a:r>
          </a:p>
          <a:p>
            <a:pPr marL="0" indent="0" algn="ctr">
              <a:buNone/>
            </a:pPr>
            <a:r>
              <a:rPr lang="ar-AE" dirty="0"/>
              <a:t>فَقُلْتُ‏ رَبَّنا لا تُؤاخِذْنا إِنْ نَسِينا أَوْ أَخْطَأْنا فَقَالَ اللَّهُ لَا أُؤَاخِذُكَ فَقُلْتُ‏ رَبَّنا وَ لا تَحْمِلْ عَلَيْنا إِصْراً كَما حَمَلْتَهُ عَلَى الَّذِينَ مِنْ قَبْلِنا فَقَالَ اللَّهُ لَا أَحْمِلُكَ فَقُلْتُ‏ رَبَّنا وَ لا تُحَمِّلْنا ما لا طاقَةَ لَنا بِهِ وَ اعْفُ عَنَّا وَ اغْفِرْ لَنا وَ ارْحَمْنا أَنْتَ مَوْلانا فَانْصُرْنا عَلَى الْقَوْمِ الْكافِرِينَ‏</a:t>
            </a:r>
            <a:endParaRPr lang="en-US" dirty="0"/>
          </a:p>
          <a:p>
            <a:pPr marL="0" indent="0" algn="ctr">
              <a:buNone/>
            </a:pPr>
            <a:r>
              <a:rPr lang="en-US" dirty="0"/>
              <a:t>God said: </a:t>
            </a:r>
            <a:r>
              <a:rPr lang="en-CA" i="1" dirty="0"/>
              <a:t>"Allah does not impose upon any soul a duty but to the extent </a:t>
            </a:r>
            <a:r>
              <a:rPr lang="en-CA" dirty="0"/>
              <a:t>of its </a:t>
            </a:r>
            <a:r>
              <a:rPr lang="en-CA" i="1" dirty="0"/>
              <a:t>ability; for it is (the benefit of) what it has earned and upon it (the evil of) what it has wrought” </a:t>
            </a:r>
            <a:r>
              <a:rPr lang="en-CA" dirty="0"/>
              <a:t>I replied: </a:t>
            </a:r>
            <a:r>
              <a:rPr lang="en-CA" i="1" dirty="0"/>
              <a:t>"Our Lord! do not punish us if we forget or make a mistake! ” </a:t>
            </a:r>
            <a:r>
              <a:rPr lang="en-CA" dirty="0"/>
              <a:t>God said: </a:t>
            </a:r>
            <a:r>
              <a:rPr lang="en-CA" i="1" dirty="0"/>
              <a:t>"I will not punish you.” </a:t>
            </a:r>
            <a:r>
              <a:rPr lang="en-CA" dirty="0"/>
              <a:t>Then I continued: </a:t>
            </a:r>
            <a:r>
              <a:rPr lang="en-CA" i="1" dirty="0"/>
              <a:t>"Our Lord! do not lay on us a burden as Thou didst lay on those before us! ” God said: "I will not lay upon you a burden. "</a:t>
            </a:r>
            <a:endParaRPr lang="en-US" dirty="0"/>
          </a:p>
        </p:txBody>
      </p:sp>
    </p:spTree>
    <p:extLst>
      <p:ext uri="{BB962C8B-B14F-4D97-AF65-F5344CB8AC3E}">
        <p14:creationId xmlns:p14="http://schemas.microsoft.com/office/powerpoint/2010/main" val="25631642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1576B-D939-214D-85FD-AD5A0F9B92A7}"/>
              </a:ext>
            </a:extLst>
          </p:cNvPr>
          <p:cNvSpPr>
            <a:spLocks noGrp="1"/>
          </p:cNvSpPr>
          <p:nvPr>
            <p:ph type="title"/>
          </p:nvPr>
        </p:nvSpPr>
        <p:spPr>
          <a:xfrm>
            <a:off x="720000" y="619200"/>
            <a:ext cx="10728322" cy="641189"/>
          </a:xfrm>
        </p:spPr>
        <p:txBody>
          <a:bodyPr/>
          <a:lstStyle/>
          <a:p>
            <a:pPr algn="ctr"/>
            <a:r>
              <a:rPr lang="en-US" dirty="0"/>
              <a:t>Ascension</a:t>
            </a:r>
          </a:p>
        </p:txBody>
      </p:sp>
      <p:sp>
        <p:nvSpPr>
          <p:cNvPr id="3" name="Content Placeholder 2">
            <a:extLst>
              <a:ext uri="{FF2B5EF4-FFF2-40B4-BE49-F238E27FC236}">
                <a16:creationId xmlns:a16="http://schemas.microsoft.com/office/drawing/2014/main" id="{B01576CE-83D1-9E4C-9C8A-9C07464021AA}"/>
              </a:ext>
            </a:extLst>
          </p:cNvPr>
          <p:cNvSpPr>
            <a:spLocks noGrp="1"/>
          </p:cNvSpPr>
          <p:nvPr>
            <p:ph idx="1"/>
          </p:nvPr>
        </p:nvSpPr>
        <p:spPr>
          <a:xfrm>
            <a:off x="720000" y="1260390"/>
            <a:ext cx="10728325" cy="4508586"/>
          </a:xfrm>
        </p:spPr>
        <p:txBody>
          <a:bodyPr/>
          <a:lstStyle/>
          <a:p>
            <a:pPr marL="0" indent="0" algn="ctr">
              <a:buNone/>
            </a:pPr>
            <a:r>
              <a:rPr lang="ar-AE" dirty="0"/>
              <a:t>فَقَالَ اللَّهُ تَبَارَكَ وَ تَعَالَى قَدْ أَعْطَيْتُكَ ذَلِكَ لَكَ وَ لِأُمَّتِكَ فَقَالَ الصَّادِقُ(ع)مَا وَفَدَ إِلَى اللَّهِ تَعَالَى أَحَدٌ أَكْرَمُ مِنْ رَسُولِ اللَّهِ(ص)حَيْثُ سَأَلَ‏ لِأُمَّتِهِ هَذِهِ الْخِصَالَ‏</a:t>
            </a:r>
            <a:endParaRPr lang="en-US" dirty="0"/>
          </a:p>
          <a:p>
            <a:pPr marL="0" indent="0" algn="ctr">
              <a:buNone/>
            </a:pPr>
            <a:r>
              <a:rPr lang="en-CA" dirty="0"/>
              <a:t>Imam al-Sadiq, has said, "Never has anyone more noble than the Prophet of Islam attained such nearness to Allah and asked for such concessions for his nation.</a:t>
            </a:r>
            <a:endParaRPr lang="en-US" dirty="0"/>
          </a:p>
        </p:txBody>
      </p:sp>
    </p:spTree>
    <p:extLst>
      <p:ext uri="{BB962C8B-B14F-4D97-AF65-F5344CB8AC3E}">
        <p14:creationId xmlns:p14="http://schemas.microsoft.com/office/powerpoint/2010/main" val="22967062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0BA0B-98EA-F848-8D93-494187367889}"/>
              </a:ext>
            </a:extLst>
          </p:cNvPr>
          <p:cNvSpPr>
            <a:spLocks noGrp="1"/>
          </p:cNvSpPr>
          <p:nvPr>
            <p:ph type="title"/>
          </p:nvPr>
        </p:nvSpPr>
        <p:spPr>
          <a:xfrm>
            <a:off x="720000" y="619200"/>
            <a:ext cx="10728322" cy="665903"/>
          </a:xfrm>
        </p:spPr>
        <p:txBody>
          <a:bodyPr/>
          <a:lstStyle/>
          <a:p>
            <a:pPr algn="ctr"/>
            <a:r>
              <a:rPr lang="en-US" dirty="0"/>
              <a:t>Ascension</a:t>
            </a:r>
          </a:p>
        </p:txBody>
      </p:sp>
      <p:sp>
        <p:nvSpPr>
          <p:cNvPr id="3" name="Content Placeholder 2">
            <a:extLst>
              <a:ext uri="{FF2B5EF4-FFF2-40B4-BE49-F238E27FC236}">
                <a16:creationId xmlns:a16="http://schemas.microsoft.com/office/drawing/2014/main" id="{3A8C59CB-F975-4849-8086-E337EDB16167}"/>
              </a:ext>
            </a:extLst>
          </p:cNvPr>
          <p:cNvSpPr>
            <a:spLocks noGrp="1"/>
          </p:cNvSpPr>
          <p:nvPr>
            <p:ph idx="1"/>
          </p:nvPr>
        </p:nvSpPr>
        <p:spPr>
          <a:xfrm>
            <a:off x="720000" y="1285104"/>
            <a:ext cx="10728325" cy="4483872"/>
          </a:xfrm>
        </p:spPr>
        <p:txBody>
          <a:bodyPr/>
          <a:lstStyle/>
          <a:p>
            <a:pPr marL="0" indent="0" algn="ctr">
              <a:buNone/>
            </a:pPr>
            <a:r>
              <a:rPr lang="ar-AE" sz="2400" dirty="0"/>
              <a:t>فَقَالَ رَسُولُ اللَّهِ (ص) يَا رَبِّ أَعْطَيْتَ أَنْبِيَاءَكَ فَضَائِلَ فَأَعْطِنِي فَقَالَ اللَّهُ قَدْ أَعْطَيْتُكَ فِيمَا أَعْطَيْتُكَ كَلِمَتَيْنِ مِنْ تَحْتِ عَرْشِي لَا حَوْلَ وَ لَا قُوَّةَ إِلَّا بِاللَّهِ‏ وَ لَا مَنْجَى مِنْكَ إِلَّا إِلَيْكَ</a:t>
            </a:r>
            <a:endParaRPr lang="en-US" sz="2400" dirty="0"/>
          </a:p>
          <a:p>
            <a:pPr marL="0" indent="0" algn="ctr">
              <a:buNone/>
            </a:pPr>
            <a:r>
              <a:rPr lang="en-US" dirty="0"/>
              <a:t>“The Messenger of God said: ‘O my Lord, you have granted favors to Your prophets so grant me as well. God said: I give you two supplications from under My throne:</a:t>
            </a:r>
          </a:p>
          <a:p>
            <a:pPr marL="0" indent="0" algn="ctr">
              <a:buNone/>
            </a:pPr>
            <a:endParaRPr lang="en-US" dirty="0"/>
          </a:p>
          <a:p>
            <a:pPr marL="0" indent="0" algn="ctr">
              <a:buNone/>
            </a:pPr>
            <a:r>
              <a:rPr lang="en-CA" i="1" dirty="0"/>
              <a:t>"There is no power or strength except with God ‑ there is no refuge from You except through You.”</a:t>
            </a:r>
            <a:endParaRPr lang="en-US" dirty="0"/>
          </a:p>
        </p:txBody>
      </p:sp>
    </p:spTree>
    <p:extLst>
      <p:ext uri="{BB962C8B-B14F-4D97-AF65-F5344CB8AC3E}">
        <p14:creationId xmlns:p14="http://schemas.microsoft.com/office/powerpoint/2010/main" val="3234412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7B25D3-CCB5-184A-B156-2A88068F3EAE}"/>
              </a:ext>
            </a:extLst>
          </p:cNvPr>
          <p:cNvSpPr>
            <a:spLocks noGrp="1"/>
          </p:cNvSpPr>
          <p:nvPr>
            <p:ph type="title"/>
          </p:nvPr>
        </p:nvSpPr>
        <p:spPr>
          <a:xfrm>
            <a:off x="720000" y="619200"/>
            <a:ext cx="10728322" cy="727686"/>
          </a:xfrm>
        </p:spPr>
        <p:txBody>
          <a:bodyPr/>
          <a:lstStyle/>
          <a:p>
            <a:pPr algn="ctr"/>
            <a:r>
              <a:rPr lang="en-US" dirty="0"/>
              <a:t>Ascension</a:t>
            </a:r>
          </a:p>
        </p:txBody>
      </p:sp>
      <p:sp>
        <p:nvSpPr>
          <p:cNvPr id="3" name="Content Placeholder 2">
            <a:extLst>
              <a:ext uri="{FF2B5EF4-FFF2-40B4-BE49-F238E27FC236}">
                <a16:creationId xmlns:a16="http://schemas.microsoft.com/office/drawing/2014/main" id="{9017BC08-5887-724C-9752-9ED9B16238D2}"/>
              </a:ext>
            </a:extLst>
          </p:cNvPr>
          <p:cNvSpPr>
            <a:spLocks noGrp="1"/>
          </p:cNvSpPr>
          <p:nvPr>
            <p:ph idx="1"/>
          </p:nvPr>
        </p:nvSpPr>
        <p:spPr>
          <a:xfrm>
            <a:off x="720000" y="1346886"/>
            <a:ext cx="10728325" cy="4422089"/>
          </a:xfrm>
        </p:spPr>
        <p:txBody>
          <a:bodyPr/>
          <a:lstStyle/>
          <a:p>
            <a:pPr marL="0" indent="0" algn="ctr">
              <a:buNone/>
            </a:pPr>
            <a:r>
              <a:rPr lang="ar-AE" dirty="0"/>
              <a:t> سألت أبي سيد العابدين ( عليه السلام ) فقلت له : يا أبه ، أخبرني عن جدّنا رسول الله ( صلى الله عليه وأله ) لمّا عُرج به إلى المساء وأمره ربّه عزّ وجلّ بخمسين صلاة ، كيف لم يسأله التخفيف عن أمّته حتّى قال له موسى بن عمران : ارجع إلى ربّك فسله التخفيف ، فإنّ أمتك لا تطيق ذلك ؟ </a:t>
            </a:r>
            <a:endParaRPr lang="en-US" dirty="0"/>
          </a:p>
        </p:txBody>
      </p:sp>
    </p:spTree>
    <p:extLst>
      <p:ext uri="{BB962C8B-B14F-4D97-AF65-F5344CB8AC3E}">
        <p14:creationId xmlns:p14="http://schemas.microsoft.com/office/powerpoint/2010/main" val="1143149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EAC39-AF3D-A44A-B7B7-864BCF7BB902}"/>
              </a:ext>
            </a:extLst>
          </p:cNvPr>
          <p:cNvSpPr>
            <a:spLocks noGrp="1"/>
          </p:cNvSpPr>
          <p:nvPr>
            <p:ph type="title"/>
          </p:nvPr>
        </p:nvSpPr>
        <p:spPr>
          <a:xfrm>
            <a:off x="720000" y="619200"/>
            <a:ext cx="10728322" cy="604119"/>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816E7670-B2E7-0C4E-A1EB-FB755EF312A5}"/>
              </a:ext>
            </a:extLst>
          </p:cNvPr>
          <p:cNvSpPr>
            <a:spLocks noGrp="1"/>
          </p:cNvSpPr>
          <p:nvPr>
            <p:ph idx="1"/>
          </p:nvPr>
        </p:nvSpPr>
        <p:spPr>
          <a:xfrm>
            <a:off x="720000" y="1223320"/>
            <a:ext cx="10728325" cy="4545656"/>
          </a:xfrm>
        </p:spPr>
        <p:txBody>
          <a:bodyPr/>
          <a:lstStyle/>
          <a:p>
            <a:pPr marL="0" indent="0" algn="ctr">
              <a:buNone/>
            </a:pPr>
            <a:r>
              <a:rPr lang="ar-AE" sz="2400" dirty="0"/>
              <a:t> قَالَ الصَّادِقُ(ع) مَنْ أَنْكَرَ ثَلَاثَةَ أَشْيَاءَ فَلَيْسَ مِنْ شِيعَتِنَا الْمِعْرَاجَ وَ الْمُسَاءَلَةَ فِي الْقَبْرِ وَ الشَّفَاعَةَ</a:t>
            </a:r>
            <a:endParaRPr lang="en-US" sz="2400" dirty="0"/>
          </a:p>
          <a:p>
            <a:pPr marL="0" indent="0" algn="ctr">
              <a:buNone/>
            </a:pPr>
            <a:endParaRPr lang="en-US" dirty="0"/>
          </a:p>
          <a:p>
            <a:pPr marL="0" indent="0" algn="ctr">
              <a:buNone/>
            </a:pPr>
            <a:r>
              <a:rPr lang="en-US" sz="2400" dirty="0"/>
              <a:t>“Whoever denies three things is not from our followers: The ascension, the questioning in the grave and intercession.”- Imam al-Sadiq</a:t>
            </a:r>
          </a:p>
        </p:txBody>
      </p:sp>
    </p:spTree>
    <p:extLst>
      <p:ext uri="{BB962C8B-B14F-4D97-AF65-F5344CB8AC3E}">
        <p14:creationId xmlns:p14="http://schemas.microsoft.com/office/powerpoint/2010/main" val="1533839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EB90F5-0DD0-9444-8BC6-6F37D9C18C03}"/>
              </a:ext>
            </a:extLst>
          </p:cNvPr>
          <p:cNvSpPr>
            <a:spLocks noGrp="1"/>
          </p:cNvSpPr>
          <p:nvPr>
            <p:ph type="title"/>
          </p:nvPr>
        </p:nvSpPr>
        <p:spPr>
          <a:xfrm>
            <a:off x="720000" y="619200"/>
            <a:ext cx="10728322" cy="579405"/>
          </a:xfrm>
        </p:spPr>
        <p:txBody>
          <a:bodyPr/>
          <a:lstStyle/>
          <a:p>
            <a:pPr algn="ctr"/>
            <a:r>
              <a:rPr lang="en-US" dirty="0"/>
              <a:t>Ascension</a:t>
            </a:r>
          </a:p>
        </p:txBody>
      </p:sp>
      <p:sp>
        <p:nvSpPr>
          <p:cNvPr id="3" name="Content Placeholder 2">
            <a:extLst>
              <a:ext uri="{FF2B5EF4-FFF2-40B4-BE49-F238E27FC236}">
                <a16:creationId xmlns:a16="http://schemas.microsoft.com/office/drawing/2014/main" id="{99C0F0DF-E570-E440-9F58-6E64541E1153}"/>
              </a:ext>
            </a:extLst>
          </p:cNvPr>
          <p:cNvSpPr>
            <a:spLocks noGrp="1"/>
          </p:cNvSpPr>
          <p:nvPr>
            <p:ph idx="1"/>
          </p:nvPr>
        </p:nvSpPr>
        <p:spPr>
          <a:xfrm>
            <a:off x="720000" y="1334530"/>
            <a:ext cx="10728325" cy="4434445"/>
          </a:xfrm>
        </p:spPr>
        <p:txBody>
          <a:bodyPr>
            <a:normAutofit/>
          </a:bodyPr>
          <a:lstStyle/>
          <a:p>
            <a:pPr marL="0" indent="0" algn="ctr">
              <a:buNone/>
            </a:pPr>
            <a:r>
              <a:rPr lang="ar-AE" sz="2400" dirty="0"/>
              <a:t>فقال : يا بنيّ ، إنّ رسول الله ( صلى الله عليه وآله ) لا يقترح على عزّ وجلّ ولا يراجعه في شيء يأمره به ، فلمّا سأله موسى ذلك وصار شفيعاً لأمّته إليه لم يجز له ردّ شفاعة أخيه موسى </a:t>
            </a:r>
            <a:endParaRPr lang="en-US" sz="2400" dirty="0"/>
          </a:p>
        </p:txBody>
      </p:sp>
    </p:spTree>
    <p:extLst>
      <p:ext uri="{BB962C8B-B14F-4D97-AF65-F5344CB8AC3E}">
        <p14:creationId xmlns:p14="http://schemas.microsoft.com/office/powerpoint/2010/main" val="2890809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5F19A4-A56D-B640-B122-5C570667535E}"/>
              </a:ext>
            </a:extLst>
          </p:cNvPr>
          <p:cNvSpPr>
            <a:spLocks noGrp="1"/>
          </p:cNvSpPr>
          <p:nvPr>
            <p:ph type="title"/>
          </p:nvPr>
        </p:nvSpPr>
        <p:spPr>
          <a:xfrm>
            <a:off x="720000" y="619200"/>
            <a:ext cx="10728322" cy="665903"/>
          </a:xfrm>
        </p:spPr>
        <p:txBody>
          <a:bodyPr/>
          <a:lstStyle/>
          <a:p>
            <a:pPr algn="ctr"/>
            <a:r>
              <a:rPr lang="en-US" dirty="0"/>
              <a:t>Ascension</a:t>
            </a:r>
          </a:p>
        </p:txBody>
      </p:sp>
      <p:sp>
        <p:nvSpPr>
          <p:cNvPr id="3" name="Content Placeholder 2">
            <a:extLst>
              <a:ext uri="{FF2B5EF4-FFF2-40B4-BE49-F238E27FC236}">
                <a16:creationId xmlns:a16="http://schemas.microsoft.com/office/drawing/2014/main" id="{A7E75502-E910-174F-9FD7-72BA9CE02F6E}"/>
              </a:ext>
            </a:extLst>
          </p:cNvPr>
          <p:cNvSpPr>
            <a:spLocks noGrp="1"/>
          </p:cNvSpPr>
          <p:nvPr>
            <p:ph idx="1"/>
          </p:nvPr>
        </p:nvSpPr>
        <p:spPr>
          <a:xfrm>
            <a:off x="720000" y="1371600"/>
            <a:ext cx="10728325" cy="4397375"/>
          </a:xfrm>
        </p:spPr>
        <p:txBody>
          <a:bodyPr>
            <a:normAutofit/>
          </a:bodyPr>
          <a:lstStyle/>
          <a:p>
            <a:pPr marL="0" indent="0" algn="ctr">
              <a:buNone/>
            </a:pPr>
            <a:r>
              <a:rPr lang="ar-AE" sz="2400" dirty="0"/>
              <a:t> فرجع إلى ربّه فسأله التخفيف إلى أن ردّها إل خمس صلوات ، قال : فقلت له : يا أبت ، فلم لم يرجع إلى ربّه عزّ وجلّ ولم يسأله لتخفيف من خمس صلوات وقد سأله موسى ( عليه السلام ) أن يرجع إلى ربّه عزّ وجلّ ويسأله التخفيف ؟</a:t>
            </a:r>
            <a:endParaRPr lang="en-US" sz="2400" dirty="0"/>
          </a:p>
        </p:txBody>
      </p:sp>
    </p:spTree>
    <p:extLst>
      <p:ext uri="{BB962C8B-B14F-4D97-AF65-F5344CB8AC3E}">
        <p14:creationId xmlns:p14="http://schemas.microsoft.com/office/powerpoint/2010/main" val="25343608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B31F1C-1D65-D54E-9C05-505368E8CCC7}"/>
              </a:ext>
            </a:extLst>
          </p:cNvPr>
          <p:cNvSpPr>
            <a:spLocks noGrp="1"/>
          </p:cNvSpPr>
          <p:nvPr>
            <p:ph type="title"/>
          </p:nvPr>
        </p:nvSpPr>
        <p:spPr>
          <a:xfrm>
            <a:off x="720000" y="619200"/>
            <a:ext cx="10728322" cy="616476"/>
          </a:xfrm>
        </p:spPr>
        <p:txBody>
          <a:bodyPr/>
          <a:lstStyle/>
          <a:p>
            <a:pPr algn="ctr"/>
            <a:r>
              <a:rPr lang="en-US" dirty="0"/>
              <a:t>Ascension</a:t>
            </a:r>
          </a:p>
        </p:txBody>
      </p:sp>
      <p:sp>
        <p:nvSpPr>
          <p:cNvPr id="3" name="Content Placeholder 2">
            <a:extLst>
              <a:ext uri="{FF2B5EF4-FFF2-40B4-BE49-F238E27FC236}">
                <a16:creationId xmlns:a16="http://schemas.microsoft.com/office/drawing/2014/main" id="{9DC3DA71-43B3-2C4C-AF1C-2C9153B4AB71}"/>
              </a:ext>
            </a:extLst>
          </p:cNvPr>
          <p:cNvSpPr>
            <a:spLocks noGrp="1"/>
          </p:cNvSpPr>
          <p:nvPr>
            <p:ph idx="1"/>
          </p:nvPr>
        </p:nvSpPr>
        <p:spPr>
          <a:xfrm>
            <a:off x="720000" y="1235676"/>
            <a:ext cx="10728325" cy="4533299"/>
          </a:xfrm>
        </p:spPr>
        <p:txBody>
          <a:bodyPr>
            <a:normAutofit/>
          </a:bodyPr>
          <a:lstStyle/>
          <a:p>
            <a:pPr marL="0" indent="0" algn="ctr">
              <a:buNone/>
            </a:pPr>
            <a:r>
              <a:rPr lang="ar-AE" sz="2400" dirty="0"/>
              <a:t>فقال : يا بنيّ ، أراد ( عليه السلام ) أن يحصل لأمته التخفيف مع أجر خمسين صلاة ، لقول الله عز وجل : ( من جاء بالحسنة فله عشر أمثالها ) </a:t>
            </a:r>
            <a:endParaRPr lang="en-US" sz="2400" dirty="0"/>
          </a:p>
        </p:txBody>
      </p:sp>
    </p:spTree>
    <p:extLst>
      <p:ext uri="{BB962C8B-B14F-4D97-AF65-F5344CB8AC3E}">
        <p14:creationId xmlns:p14="http://schemas.microsoft.com/office/powerpoint/2010/main" val="3807175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28FDE7-087E-0A43-980F-05B28803E4EE}"/>
              </a:ext>
            </a:extLst>
          </p:cNvPr>
          <p:cNvSpPr>
            <a:spLocks noGrp="1"/>
          </p:cNvSpPr>
          <p:nvPr>
            <p:ph type="title"/>
          </p:nvPr>
        </p:nvSpPr>
        <p:spPr>
          <a:xfrm>
            <a:off x="720000" y="619200"/>
            <a:ext cx="10728322" cy="665903"/>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8E6228DB-802C-4A46-B954-8B206107431D}"/>
              </a:ext>
            </a:extLst>
          </p:cNvPr>
          <p:cNvSpPr>
            <a:spLocks noGrp="1"/>
          </p:cNvSpPr>
          <p:nvPr>
            <p:ph idx="1"/>
          </p:nvPr>
        </p:nvSpPr>
        <p:spPr>
          <a:xfrm>
            <a:off x="720000" y="1285104"/>
            <a:ext cx="10728325" cy="4483872"/>
          </a:xfrm>
        </p:spPr>
        <p:txBody>
          <a:bodyPr/>
          <a:lstStyle/>
          <a:p>
            <a:pPr marL="0" indent="0" algn="ctr">
              <a:buNone/>
            </a:pPr>
            <a:r>
              <a:rPr lang="ar-AE" sz="2400" dirty="0"/>
              <a:t>قَالَ رَسُولُ اللَّهِ(ص)وَ رَأَيْتُ فِي السَّمَاءِ السَّابِعَةِ بِحَاراً مِنْ نُورٍ يَتَلَأْلَأُ تَلَأْلُؤُهَا يَخْطَفُ بِالْأَبْصَارِ وَ فِيهَا بِحَارٌ مُظْلِمَةٌ وَ بِحَارٌ مِنْ ثَلْجٍ‏ تَرْعُدُ </a:t>
            </a:r>
          </a:p>
          <a:p>
            <a:pPr marL="0" indent="0" algn="ctr">
              <a:buNone/>
            </a:pPr>
            <a:r>
              <a:rPr lang="en-US" sz="2400" dirty="0"/>
              <a:t>“I saw in the seventh heaven oceans of glimmering light that dazzles the eyes. And I also saw oceans of darkness and oceans of ice and thunder…”</a:t>
            </a:r>
          </a:p>
        </p:txBody>
      </p:sp>
    </p:spTree>
    <p:extLst>
      <p:ext uri="{BB962C8B-B14F-4D97-AF65-F5344CB8AC3E}">
        <p14:creationId xmlns:p14="http://schemas.microsoft.com/office/powerpoint/2010/main" val="1370065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7DD864-9113-3A42-BBEE-B23E2C398EE3}"/>
              </a:ext>
            </a:extLst>
          </p:cNvPr>
          <p:cNvSpPr>
            <a:spLocks noGrp="1"/>
          </p:cNvSpPr>
          <p:nvPr>
            <p:ph type="title"/>
          </p:nvPr>
        </p:nvSpPr>
        <p:spPr>
          <a:xfrm>
            <a:off x="720000" y="619200"/>
            <a:ext cx="10728322" cy="715330"/>
          </a:xfrm>
        </p:spPr>
        <p:txBody>
          <a:bodyPr/>
          <a:lstStyle/>
          <a:p>
            <a:pPr algn="ctr"/>
            <a:r>
              <a:rPr lang="en-US" dirty="0"/>
              <a:t>The Ascension</a:t>
            </a:r>
          </a:p>
        </p:txBody>
      </p:sp>
      <p:sp>
        <p:nvSpPr>
          <p:cNvPr id="3" name="Content Placeholder 2">
            <a:extLst>
              <a:ext uri="{FF2B5EF4-FFF2-40B4-BE49-F238E27FC236}">
                <a16:creationId xmlns:a16="http://schemas.microsoft.com/office/drawing/2014/main" id="{E69B5C9D-CEE5-D841-AE87-447F3D69D8D6}"/>
              </a:ext>
            </a:extLst>
          </p:cNvPr>
          <p:cNvSpPr>
            <a:spLocks noGrp="1"/>
          </p:cNvSpPr>
          <p:nvPr>
            <p:ph idx="1"/>
          </p:nvPr>
        </p:nvSpPr>
        <p:spPr>
          <a:xfrm>
            <a:off x="720000" y="1334530"/>
            <a:ext cx="10728325" cy="4434445"/>
          </a:xfrm>
        </p:spPr>
        <p:txBody>
          <a:bodyPr>
            <a:normAutofit/>
          </a:bodyPr>
          <a:lstStyle/>
          <a:p>
            <a:pPr marL="0" indent="0" algn="ctr">
              <a:buNone/>
            </a:pPr>
            <a:r>
              <a:rPr lang="ar-AE" sz="2400" dirty="0"/>
              <a:t>فَكُلَّمَا فَزِعْتُ ‏وَ رَأَيْتُ هَؤُلَاءِ سَأَلْتُ جَبْرَئِيلَ فَقَالَ أَبْشِرْ يَا مُحَمَّدُ وَ اشْكُرْ كَرَامَةَ رَبِّكَ وَ اشْكُرِ اللَّهَ بِمَا صَنَعَ إِلَيْكَ</a:t>
            </a:r>
            <a:endParaRPr lang="en-US" sz="2400" dirty="0"/>
          </a:p>
          <a:p>
            <a:pPr marL="0" indent="0" algn="ctr">
              <a:buNone/>
            </a:pPr>
            <a:endParaRPr lang="en-US" sz="2400" dirty="0"/>
          </a:p>
          <a:p>
            <a:pPr marL="0" indent="0" algn="ctr">
              <a:buNone/>
            </a:pPr>
            <a:r>
              <a:rPr lang="en-US" sz="2400" dirty="0"/>
              <a:t>“Whenever I was bewildered by what I saw, I would ask Gabriel [about it]. Gabriel responded: ‘O Muhammad, be glad, and be thankful for this honor from God and thank God for what he has made for you…”</a:t>
            </a:r>
          </a:p>
        </p:txBody>
      </p:sp>
    </p:spTree>
    <p:extLst>
      <p:ext uri="{BB962C8B-B14F-4D97-AF65-F5344CB8AC3E}">
        <p14:creationId xmlns:p14="http://schemas.microsoft.com/office/powerpoint/2010/main" val="15680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25617-9162-AE45-9D66-4C3C8461D66A}"/>
              </a:ext>
            </a:extLst>
          </p:cNvPr>
          <p:cNvSpPr>
            <a:spLocks noGrp="1"/>
          </p:cNvSpPr>
          <p:nvPr>
            <p:ph type="title"/>
          </p:nvPr>
        </p:nvSpPr>
        <p:spPr>
          <a:xfrm>
            <a:off x="720000" y="619200"/>
            <a:ext cx="10728322" cy="715330"/>
          </a:xfrm>
        </p:spPr>
        <p:txBody>
          <a:bodyPr/>
          <a:lstStyle/>
          <a:p>
            <a:pPr algn="ctr"/>
            <a:r>
              <a:rPr lang="en-US" dirty="0"/>
              <a:t>Ascension</a:t>
            </a:r>
          </a:p>
        </p:txBody>
      </p:sp>
      <p:sp>
        <p:nvSpPr>
          <p:cNvPr id="3" name="Content Placeholder 2">
            <a:extLst>
              <a:ext uri="{FF2B5EF4-FFF2-40B4-BE49-F238E27FC236}">
                <a16:creationId xmlns:a16="http://schemas.microsoft.com/office/drawing/2014/main" id="{98BA9174-DE8E-614E-AB86-43CF79E03DA2}"/>
              </a:ext>
            </a:extLst>
          </p:cNvPr>
          <p:cNvSpPr>
            <a:spLocks noGrp="1"/>
          </p:cNvSpPr>
          <p:nvPr>
            <p:ph idx="1"/>
          </p:nvPr>
        </p:nvSpPr>
        <p:spPr>
          <a:xfrm>
            <a:off x="720000" y="1334530"/>
            <a:ext cx="10728325" cy="4434445"/>
          </a:xfrm>
        </p:spPr>
        <p:txBody>
          <a:bodyPr/>
          <a:lstStyle/>
          <a:p>
            <a:pPr marL="0" indent="0" algn="ctr">
              <a:buNone/>
            </a:pPr>
            <a:r>
              <a:rPr lang="ar-AE" sz="2400" dirty="0"/>
              <a:t> قَالَ فَثَبَّتَنِيَ اللَّهُ بِقُوَّتِهِ وَ عَوْنِهِ حَتَّى كَثُرَ قَوْلِي لِجَبْرَئِيلَ وَ تَعَجُّبِي فَقَالَ جَبْرَئِيلُ يَا مُحَمَّدُ تُعَظِّمُ مَا تَرَى إِنَّمَا هَذَا خَلْقٌ مِنْ خَلْقِ رَبِّكَ فَكَيْفَ بِالْخَالِقِ الَّذِي خَلَقَ مَا تَرَى وَ مَا لَا تَرَى أَعْظَمُ مِنْ هَذَا مِنْ خَلْقِ رَبِّكَ أَنَّ بَيْنَ اللَّهِ وَ بَيْنَ خَلْقِهِ تِسْعِينَ‏ أَلْفَ حِجَابٍ</a:t>
            </a:r>
          </a:p>
          <a:p>
            <a:pPr marL="0" indent="0" algn="ctr">
              <a:buNone/>
            </a:pPr>
            <a:r>
              <a:rPr lang="en-US" dirty="0"/>
              <a:t>When Gabriel noticed that I was mesmerized by what I was seeing, he said: ‘O Muhammad, you consider what you are seeing to be great, while this is one creation from the creations of your Lord. Imagine the greatness of the Creator who created what you see and what you have not seen. And indeed what you have not seen is much greater than this. Verily, between God and His creatures is 90,000 veils….”</a:t>
            </a:r>
          </a:p>
        </p:txBody>
      </p:sp>
    </p:spTree>
    <p:extLst>
      <p:ext uri="{BB962C8B-B14F-4D97-AF65-F5344CB8AC3E}">
        <p14:creationId xmlns:p14="http://schemas.microsoft.com/office/powerpoint/2010/main" val="907776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EB798-5F6A-C846-BC3E-5F8426C7A7D7}"/>
              </a:ext>
            </a:extLst>
          </p:cNvPr>
          <p:cNvSpPr>
            <a:spLocks noGrp="1"/>
          </p:cNvSpPr>
          <p:nvPr>
            <p:ph type="title"/>
          </p:nvPr>
        </p:nvSpPr>
        <p:spPr>
          <a:xfrm>
            <a:off x="720000" y="619200"/>
            <a:ext cx="10728322" cy="678259"/>
          </a:xfrm>
        </p:spPr>
        <p:txBody>
          <a:bodyPr/>
          <a:lstStyle/>
          <a:p>
            <a:pPr algn="ctr"/>
            <a:r>
              <a:rPr lang="en-US" dirty="0"/>
              <a:t>Ascension</a:t>
            </a:r>
          </a:p>
        </p:txBody>
      </p:sp>
      <p:sp>
        <p:nvSpPr>
          <p:cNvPr id="3" name="Content Placeholder 2">
            <a:extLst>
              <a:ext uri="{FF2B5EF4-FFF2-40B4-BE49-F238E27FC236}">
                <a16:creationId xmlns:a16="http://schemas.microsoft.com/office/drawing/2014/main" id="{34557FE9-54BF-6D4E-B372-731101D72703}"/>
              </a:ext>
            </a:extLst>
          </p:cNvPr>
          <p:cNvSpPr>
            <a:spLocks noGrp="1"/>
          </p:cNvSpPr>
          <p:nvPr>
            <p:ph idx="1"/>
          </p:nvPr>
        </p:nvSpPr>
        <p:spPr>
          <a:xfrm>
            <a:off x="720000" y="1297460"/>
            <a:ext cx="10728325" cy="4471516"/>
          </a:xfrm>
        </p:spPr>
        <p:txBody>
          <a:bodyPr>
            <a:normAutofit/>
          </a:bodyPr>
          <a:lstStyle/>
          <a:p>
            <a:pPr marL="0" indent="0" algn="ctr">
              <a:buNone/>
            </a:pPr>
            <a:r>
              <a:rPr lang="ar-AE" sz="2400" dirty="0"/>
              <a:t> وَ أَقْرَبُ الْخَلْقِ إِلَى اللَّهِ أَنَا وَ إِسْرَافِيلُ وَ بَيْنَنَا وَ بَيْنَهُ أَرْبَعَةُ حُجُبٍ حِجَابٌ مِنْ نُورٍ وَ حِجَابٌ مِنْ ظُلْمَةِ وَ حِجَابٌ مِنَ الْغَمَامِ وَ حِجَابٌ مِنَ الْمَاءِ</a:t>
            </a:r>
            <a:endParaRPr lang="en-US" sz="2400" dirty="0"/>
          </a:p>
          <a:p>
            <a:pPr marL="0" indent="0" algn="ctr">
              <a:buNone/>
            </a:pPr>
            <a:r>
              <a:rPr lang="en-CA" sz="2400" dirty="0"/>
              <a:t>and the closest of creations to God are </a:t>
            </a:r>
            <a:r>
              <a:rPr lang="en-CA" sz="2400" dirty="0" err="1"/>
              <a:t>Isra'fil</a:t>
            </a:r>
            <a:r>
              <a:rPr lang="en-CA" sz="2400" dirty="0"/>
              <a:t> and myself; and between God and us exist four veils: Light, Darkness, Cloud and Water."</a:t>
            </a:r>
            <a:endParaRPr lang="en-US" sz="2400" dirty="0"/>
          </a:p>
        </p:txBody>
      </p:sp>
    </p:spTree>
    <p:extLst>
      <p:ext uri="{BB962C8B-B14F-4D97-AF65-F5344CB8AC3E}">
        <p14:creationId xmlns:p14="http://schemas.microsoft.com/office/powerpoint/2010/main" val="12170975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1F9CB1-D9EC-FF49-90E7-8B42D8F5C8C6}"/>
              </a:ext>
            </a:extLst>
          </p:cNvPr>
          <p:cNvSpPr>
            <a:spLocks noGrp="1"/>
          </p:cNvSpPr>
          <p:nvPr>
            <p:ph type="title"/>
          </p:nvPr>
        </p:nvSpPr>
        <p:spPr>
          <a:xfrm>
            <a:off x="720000" y="619200"/>
            <a:ext cx="10728322" cy="641189"/>
          </a:xfrm>
        </p:spPr>
        <p:txBody>
          <a:bodyPr/>
          <a:lstStyle/>
          <a:p>
            <a:pPr algn="ctr"/>
            <a:r>
              <a:rPr lang="en-US" dirty="0"/>
              <a:t>Ascension</a:t>
            </a:r>
          </a:p>
        </p:txBody>
      </p:sp>
      <p:sp>
        <p:nvSpPr>
          <p:cNvPr id="3" name="Content Placeholder 2">
            <a:extLst>
              <a:ext uri="{FF2B5EF4-FFF2-40B4-BE49-F238E27FC236}">
                <a16:creationId xmlns:a16="http://schemas.microsoft.com/office/drawing/2014/main" id="{70853B1C-C618-6449-B98E-193E9705B9B8}"/>
              </a:ext>
            </a:extLst>
          </p:cNvPr>
          <p:cNvSpPr>
            <a:spLocks noGrp="1"/>
          </p:cNvSpPr>
          <p:nvPr>
            <p:ph idx="1"/>
          </p:nvPr>
        </p:nvSpPr>
        <p:spPr>
          <a:xfrm>
            <a:off x="720000" y="1260390"/>
            <a:ext cx="10728325" cy="4508586"/>
          </a:xfrm>
        </p:spPr>
        <p:txBody>
          <a:bodyPr/>
          <a:lstStyle/>
          <a:p>
            <a:pPr marL="0" indent="0" algn="ctr">
              <a:buNone/>
            </a:pPr>
            <a:r>
              <a:rPr lang="ar-AE" sz="2400" dirty="0"/>
              <a:t>ثُمَّ مَضَيْتُ مَعَ جَبْرَئِيلَ فَدَخَلْتُ الْبَيْتَ الْمَعْمُورَ فَصَلَّيْتُ فِيهَا رَكْعَتَيْنِ وَ مَعِي أُنَاسٌ مِنْ أَصْحَابِي عَلَيْهِمْ ثِيَابٌ جُدُدٌ وَ آخَرِينَ عَلَيْهِمْ ثِيَابٌ خُلْقَانٌ فَدَخَلَ أَصْحَابُ الْجُدُدِ وَ حُبِسَ أَصْحَابُ الْخُلْقَانِ</a:t>
            </a:r>
            <a:endParaRPr lang="en-US" sz="2400" dirty="0"/>
          </a:p>
          <a:p>
            <a:pPr marL="0" indent="0" algn="ctr">
              <a:buNone/>
            </a:pPr>
            <a:r>
              <a:rPr lang="en-CA" dirty="0"/>
              <a:t>Along with Gabriel we entered into Bayt al‑</a:t>
            </a:r>
            <a:r>
              <a:rPr lang="en-CA" dirty="0" err="1"/>
              <a:t>Ma'mur</a:t>
            </a:r>
            <a:r>
              <a:rPr lang="en-CA" dirty="0"/>
              <a:t>. A group of my companions were with who were wearing new clothing. Others from amongst them were wearing old clothing, and when they tried to enter this area, they were prevented. Only those who were wearing new clothing were permitted to enter with me into Bayt al‑</a:t>
            </a:r>
            <a:r>
              <a:rPr lang="en-CA" dirty="0" err="1"/>
              <a:t>Ma'mur</a:t>
            </a:r>
            <a:r>
              <a:rPr lang="en-CA" dirty="0"/>
              <a:t>. In this place, I performed a two </a:t>
            </a:r>
            <a:r>
              <a:rPr lang="en-CA" dirty="0" err="1"/>
              <a:t>rak’at</a:t>
            </a:r>
            <a:r>
              <a:rPr lang="en-CA" dirty="0"/>
              <a:t> prayer, and then left.</a:t>
            </a:r>
            <a:endParaRPr lang="en-US" dirty="0"/>
          </a:p>
        </p:txBody>
      </p:sp>
    </p:spTree>
    <p:extLst>
      <p:ext uri="{BB962C8B-B14F-4D97-AF65-F5344CB8AC3E}">
        <p14:creationId xmlns:p14="http://schemas.microsoft.com/office/powerpoint/2010/main" val="4109594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24697-0D6F-EA44-8812-AF3283654E15}"/>
              </a:ext>
            </a:extLst>
          </p:cNvPr>
          <p:cNvSpPr>
            <a:spLocks noGrp="1"/>
          </p:cNvSpPr>
          <p:nvPr>
            <p:ph type="title"/>
          </p:nvPr>
        </p:nvSpPr>
        <p:spPr>
          <a:xfrm>
            <a:off x="720000" y="619200"/>
            <a:ext cx="10728322" cy="591762"/>
          </a:xfrm>
        </p:spPr>
        <p:txBody>
          <a:bodyPr/>
          <a:lstStyle/>
          <a:p>
            <a:pPr algn="ctr"/>
            <a:r>
              <a:rPr lang="en-US" dirty="0"/>
              <a:t>Ascension</a:t>
            </a:r>
          </a:p>
        </p:txBody>
      </p:sp>
      <p:sp>
        <p:nvSpPr>
          <p:cNvPr id="3" name="Content Placeholder 2">
            <a:extLst>
              <a:ext uri="{FF2B5EF4-FFF2-40B4-BE49-F238E27FC236}">
                <a16:creationId xmlns:a16="http://schemas.microsoft.com/office/drawing/2014/main" id="{CCB01646-5058-164A-B657-53E6B831DCFD}"/>
              </a:ext>
            </a:extLst>
          </p:cNvPr>
          <p:cNvSpPr>
            <a:spLocks noGrp="1"/>
          </p:cNvSpPr>
          <p:nvPr>
            <p:ph idx="1"/>
          </p:nvPr>
        </p:nvSpPr>
        <p:spPr>
          <a:xfrm>
            <a:off x="720000" y="1210962"/>
            <a:ext cx="10728325" cy="4558013"/>
          </a:xfrm>
        </p:spPr>
        <p:txBody>
          <a:bodyPr/>
          <a:lstStyle/>
          <a:p>
            <a:pPr marL="0" indent="0" algn="ctr">
              <a:buNone/>
            </a:pPr>
            <a:r>
              <a:rPr lang="ar-AE" sz="2400" dirty="0"/>
              <a:t> ثُمَّ خَرَجْتُ فَانْقَادَ لِي نَهَرَانِ نَهَرٌ يُسَمَّى الْكَوْثَرَ وَ نَهَرٌ يُسَمَّى الرَّحْمَةَ فَشَرِبْتُ مِنَ الْكَوْثَرِ وَ اغْتَسَلْتُ مِنَ الرَّحْمَةِ ثُمَّ انْقَادَا لِي جَمِيعاً حَتَّى دَخَلْتُ الْجَنَّةَ </a:t>
            </a:r>
            <a:endParaRPr lang="en-US" sz="2400" dirty="0"/>
          </a:p>
          <a:p>
            <a:pPr marL="0" indent="0" algn="ctr">
              <a:buNone/>
            </a:pPr>
            <a:r>
              <a:rPr lang="en-US" sz="2400" dirty="0"/>
              <a:t>“I then left and came across two rivers. One was called ‘</a:t>
            </a:r>
            <a:r>
              <a:rPr lang="en-US" sz="2400" dirty="0" err="1"/>
              <a:t>Kawthar</a:t>
            </a:r>
            <a:r>
              <a:rPr lang="en-US" sz="2400" dirty="0"/>
              <a:t>’ and the other was ’</a:t>
            </a:r>
            <a:r>
              <a:rPr lang="en-US" sz="2400" dirty="0" err="1"/>
              <a:t>Rahmah</a:t>
            </a:r>
            <a:r>
              <a:rPr lang="en-US" sz="2400" dirty="0"/>
              <a:t>’. I drank from </a:t>
            </a:r>
            <a:r>
              <a:rPr lang="en-US" sz="2400" dirty="0" err="1"/>
              <a:t>Kawthar</a:t>
            </a:r>
            <a:r>
              <a:rPr lang="en-US" sz="2400" dirty="0"/>
              <a:t> and bathed in </a:t>
            </a:r>
            <a:r>
              <a:rPr lang="en-US" sz="2400" dirty="0" err="1"/>
              <a:t>Rahmah</a:t>
            </a:r>
            <a:r>
              <a:rPr lang="en-US" sz="2400" dirty="0"/>
              <a:t> and then was lead into paradise…”</a:t>
            </a:r>
          </a:p>
        </p:txBody>
      </p:sp>
    </p:spTree>
    <p:extLst>
      <p:ext uri="{BB962C8B-B14F-4D97-AF65-F5344CB8AC3E}">
        <p14:creationId xmlns:p14="http://schemas.microsoft.com/office/powerpoint/2010/main" val="2568794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11340-14A9-D242-AFF5-DB05F9582E74}"/>
              </a:ext>
            </a:extLst>
          </p:cNvPr>
          <p:cNvSpPr>
            <a:spLocks noGrp="1"/>
          </p:cNvSpPr>
          <p:nvPr>
            <p:ph type="title"/>
          </p:nvPr>
        </p:nvSpPr>
        <p:spPr>
          <a:xfrm>
            <a:off x="720000" y="619200"/>
            <a:ext cx="10728322" cy="690616"/>
          </a:xfrm>
        </p:spPr>
        <p:txBody>
          <a:bodyPr/>
          <a:lstStyle/>
          <a:p>
            <a:pPr algn="ctr"/>
            <a:r>
              <a:rPr lang="en-US" dirty="0"/>
              <a:t>Ascension</a:t>
            </a:r>
          </a:p>
        </p:txBody>
      </p:sp>
      <p:sp>
        <p:nvSpPr>
          <p:cNvPr id="3" name="Content Placeholder 2">
            <a:extLst>
              <a:ext uri="{FF2B5EF4-FFF2-40B4-BE49-F238E27FC236}">
                <a16:creationId xmlns:a16="http://schemas.microsoft.com/office/drawing/2014/main" id="{A98DB7EE-EC93-8040-A7A7-48C600DD9E73}"/>
              </a:ext>
            </a:extLst>
          </p:cNvPr>
          <p:cNvSpPr>
            <a:spLocks noGrp="1"/>
          </p:cNvSpPr>
          <p:nvPr>
            <p:ph idx="1"/>
          </p:nvPr>
        </p:nvSpPr>
        <p:spPr>
          <a:xfrm>
            <a:off x="720000" y="1309816"/>
            <a:ext cx="10728325" cy="4459159"/>
          </a:xfrm>
        </p:spPr>
        <p:txBody>
          <a:bodyPr/>
          <a:lstStyle/>
          <a:p>
            <a:pPr marL="0" indent="0" algn="ctr">
              <a:buNone/>
            </a:pPr>
            <a:r>
              <a:rPr lang="ar-AE" sz="2400" dirty="0"/>
              <a:t>وَ إِذَا عَلَى حَافَتَيْهَا بُيُوتِي وَ بُيُوتُ‏ أَهْلِي وَ إِذَا تُرَابُهَا كَالْمِسْكِ وَ إِذَا جَارِيَةٌ تَنْغَمِسُ فِي أَنْهَارِ الْجَنَّةِ فَقُلْتُ لِمَنْ أَنْتِ يَا جَارِيَةُ فَقَالَتْ لِزَيْدِ بْنِ حَارِثَةَ فَبَشَّرْتُهُ بِهَا حِينَ أَصْبَحْتُ</a:t>
            </a:r>
            <a:endParaRPr lang="en-US" sz="2400" dirty="0"/>
          </a:p>
          <a:p>
            <a:pPr marL="0" indent="0" algn="ctr">
              <a:buNone/>
            </a:pPr>
            <a:r>
              <a:rPr lang="en-US" sz="2400" dirty="0"/>
              <a:t>“At the boundary of paradise I saw my homes and the homes of my family. The ground of paradise smelled of musk. I saw a maid who was bathing in the rivers of paradise. I asked her: ‘Who do you belong to?’ She said: ’Zayd b. Haritha’. I gave him the glad tidings of this on the morning I returned [from the ascent].</a:t>
            </a:r>
          </a:p>
        </p:txBody>
      </p:sp>
    </p:spTree>
    <p:extLst>
      <p:ext uri="{BB962C8B-B14F-4D97-AF65-F5344CB8AC3E}">
        <p14:creationId xmlns:p14="http://schemas.microsoft.com/office/powerpoint/2010/main" val="547847856"/>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1550</TotalTime>
  <Words>1656</Words>
  <Application>Microsoft Macintosh PowerPoint</Application>
  <PresentationFormat>Widescreen</PresentationFormat>
  <Paragraphs>67</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Avenir Next LT Pro</vt:lpstr>
      <vt:lpstr>Sagona Book</vt:lpstr>
      <vt:lpstr>The Hand Extrablack</vt:lpstr>
      <vt:lpstr>BlobVTI</vt:lpstr>
      <vt:lpstr>The Life of Prophet Muhammad</vt:lpstr>
      <vt:lpstr>The Ascension</vt:lpstr>
      <vt:lpstr>The Ascension</vt:lpstr>
      <vt:lpstr>The 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lpstr>Ascension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331</cp:revision>
  <dcterms:created xsi:type="dcterms:W3CDTF">2020-11-25T07:02:27Z</dcterms:created>
  <dcterms:modified xsi:type="dcterms:W3CDTF">2021-07-22T01:10:35Z</dcterms:modified>
</cp:coreProperties>
</file>