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6" r:id="rId8"/>
    <p:sldId id="262" r:id="rId9"/>
    <p:sldId id="263" r:id="rId10"/>
    <p:sldId id="267"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6"/>
    <p:restoredTop sz="94699"/>
  </p:normalViewPr>
  <p:slideViewPr>
    <p:cSldViewPr snapToGrid="0" snapToObjects="1">
      <p:cViewPr varScale="1">
        <p:scale>
          <a:sx n="103" d="100"/>
          <a:sy n="103" d="100"/>
        </p:scale>
        <p:origin x="9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August 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August 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August 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August 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August 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August 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August 4,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August 4,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August 4,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August 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August 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August 4,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612DB-E6FF-854C-BED0-ACD05AF269B2}"/>
              </a:ext>
            </a:extLst>
          </p:cNvPr>
          <p:cNvSpPr>
            <a:spLocks noGrp="1"/>
          </p:cNvSpPr>
          <p:nvPr>
            <p:ph type="title"/>
          </p:nvPr>
        </p:nvSpPr>
        <p:spPr>
          <a:xfrm>
            <a:off x="720000" y="619200"/>
            <a:ext cx="10728322" cy="702973"/>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1C74F499-4DAD-8A4A-AF01-1EE39925BAD0}"/>
              </a:ext>
            </a:extLst>
          </p:cNvPr>
          <p:cNvSpPr>
            <a:spLocks noGrp="1"/>
          </p:cNvSpPr>
          <p:nvPr>
            <p:ph idx="1"/>
          </p:nvPr>
        </p:nvSpPr>
        <p:spPr>
          <a:xfrm>
            <a:off x="720000" y="1223320"/>
            <a:ext cx="10728325" cy="4545656"/>
          </a:xfrm>
        </p:spPr>
        <p:txBody>
          <a:bodyPr/>
          <a:lstStyle/>
          <a:p>
            <a:r>
              <a:rPr lang="en-US" dirty="0"/>
              <a:t>Although the terms of the ban permit the Prophet to enter the Holy sanctuary during the four sacred months, his visits were often met with jeers and harassment.</a:t>
            </a:r>
          </a:p>
          <a:p>
            <a:r>
              <a:rPr lang="en-US" dirty="0"/>
              <a:t>The Quraysh mock him wherever he goes, whispering to each other that his revelations are merely tales from the distant past.</a:t>
            </a:r>
          </a:p>
          <a:p>
            <a:r>
              <a:rPr lang="en-US" dirty="0"/>
              <a:t>Despite the constant humiliation, the Prophet remains undeterred, allowing the verses from Surat al-</a:t>
            </a:r>
            <a:r>
              <a:rPr lang="en-US" dirty="0" err="1"/>
              <a:t>Mutaffifeen</a:t>
            </a:r>
            <a:r>
              <a:rPr lang="en-US" dirty="0"/>
              <a:t> to address the Quraysh:</a:t>
            </a:r>
          </a:p>
          <a:p>
            <a:pPr marL="0" indent="0" algn="ctr">
              <a:buNone/>
            </a:pPr>
            <a:r>
              <a:rPr lang="ar-AE" dirty="0"/>
              <a:t>إِذَا تُتْلَى عَلَيْهِ آيَاتُنَا قَالَ أَسَاطِيرُ الْأَوَّلِينَ كَلَّا بَلْ رَانَ عَلَى قُلُوبِهِم مَّا كَانُوا يَكْسِبُونَ</a:t>
            </a:r>
          </a:p>
          <a:p>
            <a:pPr marL="0" indent="0" algn="ctr">
              <a:buNone/>
            </a:pPr>
            <a:r>
              <a:rPr lang="en-US" dirty="0"/>
              <a:t>“When Our verses are read to one of them, he says, “Tales from the past!” No way! Not so! Their hearts are rusted by the burden (of the sins) they’ve earned.” Quran 83:13-14</a:t>
            </a:r>
          </a:p>
        </p:txBody>
      </p:sp>
    </p:spTree>
    <p:extLst>
      <p:ext uri="{BB962C8B-B14F-4D97-AF65-F5344CB8AC3E}">
        <p14:creationId xmlns:p14="http://schemas.microsoft.com/office/powerpoint/2010/main" val="3146359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953ED-76B9-1A48-911C-B2E53682C72F}"/>
              </a:ext>
            </a:extLst>
          </p:cNvPr>
          <p:cNvSpPr>
            <a:spLocks noGrp="1"/>
          </p:cNvSpPr>
          <p:nvPr>
            <p:ph type="title"/>
          </p:nvPr>
        </p:nvSpPr>
        <p:spPr>
          <a:xfrm>
            <a:off x="720000" y="619200"/>
            <a:ext cx="10728322" cy="591762"/>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6E14181F-270E-6D4E-8FBA-ADC7C5CE5651}"/>
              </a:ext>
            </a:extLst>
          </p:cNvPr>
          <p:cNvSpPr>
            <a:spLocks noGrp="1"/>
          </p:cNvSpPr>
          <p:nvPr>
            <p:ph idx="1"/>
          </p:nvPr>
        </p:nvSpPr>
        <p:spPr>
          <a:xfrm>
            <a:off x="720000" y="1210962"/>
            <a:ext cx="10728325" cy="4558013"/>
          </a:xfrm>
        </p:spPr>
        <p:txBody>
          <a:bodyPr/>
          <a:lstStyle/>
          <a:p>
            <a:r>
              <a:rPr lang="en-US" sz="2400" dirty="0"/>
              <a:t>The end of the boycott:</a:t>
            </a:r>
          </a:p>
          <a:p>
            <a:r>
              <a:rPr lang="en-CA" sz="2400" dirty="0"/>
              <a:t>The Prophet told Abu Talib to tell the Quraysh that the document in which they conspired to enforce the boycott had been destroyed by termites.</a:t>
            </a:r>
          </a:p>
          <a:p>
            <a:r>
              <a:rPr lang="en-CA" sz="2400" dirty="0"/>
              <a:t>Abu Talib challenges them and promises to surrender the Prophet to them if the news is false. </a:t>
            </a:r>
          </a:p>
          <a:p>
            <a:r>
              <a:rPr lang="en-CA" sz="2400" dirty="0"/>
              <a:t>They open the 40 seals and all the words of the document were eaten away except, “In your name, O God” and “</a:t>
            </a:r>
            <a:r>
              <a:rPr lang="en-CA" sz="2400" dirty="0" err="1"/>
              <a:t>Muḥammad</a:t>
            </a:r>
            <a:r>
              <a:rPr lang="en-CA" sz="2400" dirty="0"/>
              <a:t>.” </a:t>
            </a:r>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3125877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BF841-FFAD-5540-8B94-755CD0C4B34A}"/>
              </a:ext>
            </a:extLst>
          </p:cNvPr>
          <p:cNvSpPr>
            <a:spLocks noGrp="1"/>
          </p:cNvSpPr>
          <p:nvPr>
            <p:ph type="title"/>
          </p:nvPr>
        </p:nvSpPr>
        <p:spPr>
          <a:xfrm>
            <a:off x="720000" y="619200"/>
            <a:ext cx="10728322" cy="616476"/>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FB50746C-83AD-C640-97C0-1D994187A60B}"/>
              </a:ext>
            </a:extLst>
          </p:cNvPr>
          <p:cNvSpPr>
            <a:spLocks noGrp="1"/>
          </p:cNvSpPr>
          <p:nvPr>
            <p:ph idx="1"/>
          </p:nvPr>
        </p:nvSpPr>
        <p:spPr>
          <a:xfrm>
            <a:off x="720000" y="1235676"/>
            <a:ext cx="10728325" cy="4533299"/>
          </a:xfrm>
        </p:spPr>
        <p:txBody>
          <a:bodyPr/>
          <a:lstStyle/>
          <a:p>
            <a:r>
              <a:rPr lang="en-CA" sz="2400" dirty="0"/>
              <a:t>This miracle broke the consensus against the Prophet </a:t>
            </a:r>
          </a:p>
          <a:p>
            <a:pPr lvl="1"/>
            <a:r>
              <a:rPr lang="en-CA" sz="2400" dirty="0"/>
              <a:t>Many insisted on abiding by the pact</a:t>
            </a:r>
          </a:p>
          <a:p>
            <a:pPr lvl="1"/>
            <a:r>
              <a:rPr lang="en-CA" sz="2400" dirty="0"/>
              <a:t>Some decided to defect; some of these were related to the Prophet through their mothers</a:t>
            </a:r>
            <a:br>
              <a:rPr lang="en-CA" sz="2400" dirty="0"/>
            </a:br>
            <a:endParaRPr lang="en-CA" sz="2400" dirty="0"/>
          </a:p>
          <a:p>
            <a:pPr lvl="1"/>
            <a:endParaRPr lang="en-CA" dirty="0"/>
          </a:p>
          <a:p>
            <a:endParaRPr lang="en-US" dirty="0"/>
          </a:p>
        </p:txBody>
      </p:sp>
    </p:spTree>
    <p:extLst>
      <p:ext uri="{BB962C8B-B14F-4D97-AF65-F5344CB8AC3E}">
        <p14:creationId xmlns:p14="http://schemas.microsoft.com/office/powerpoint/2010/main" val="1130831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4-4819-9843-A72B-6B434A388FD6}"/>
              </a:ext>
            </a:extLst>
          </p:cNvPr>
          <p:cNvSpPr>
            <a:spLocks noGrp="1"/>
          </p:cNvSpPr>
          <p:nvPr>
            <p:ph type="title"/>
          </p:nvPr>
        </p:nvSpPr>
        <p:spPr>
          <a:xfrm>
            <a:off x="720000" y="619200"/>
            <a:ext cx="10728322" cy="678259"/>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09323045-6A5A-C24E-9A8F-DE0924D89F4A}"/>
              </a:ext>
            </a:extLst>
          </p:cNvPr>
          <p:cNvSpPr>
            <a:spLocks noGrp="1"/>
          </p:cNvSpPr>
          <p:nvPr>
            <p:ph idx="1"/>
          </p:nvPr>
        </p:nvSpPr>
        <p:spPr>
          <a:xfrm>
            <a:off x="720000" y="1297460"/>
            <a:ext cx="10882995" cy="4471516"/>
          </a:xfrm>
        </p:spPr>
        <p:txBody>
          <a:bodyPr>
            <a:normAutofit/>
          </a:bodyPr>
          <a:lstStyle/>
          <a:p>
            <a:r>
              <a:rPr lang="en-US" sz="2400" dirty="0"/>
              <a:t>The conversion of Hamza coupled with the successful emigration to Abyssinia highlighted Quraysh’s inability to halt the grown of Islam in Makkah.</a:t>
            </a:r>
          </a:p>
          <a:p>
            <a:r>
              <a:rPr lang="en-US" sz="2400" dirty="0"/>
              <a:t>In desperation, the leaders of Quraysh arrange a meeting to draft crippling sanctions against the Prophet’s clan.</a:t>
            </a:r>
          </a:p>
          <a:p>
            <a:r>
              <a:rPr lang="en-US" sz="2400" dirty="0"/>
              <a:t>This boycott went into full effect in the 7</a:t>
            </a:r>
            <a:r>
              <a:rPr lang="en-US" sz="2400" baseline="30000" dirty="0"/>
              <a:t>th</a:t>
            </a:r>
            <a:r>
              <a:rPr lang="en-US" sz="2400" dirty="0"/>
              <a:t> year after the </a:t>
            </a:r>
            <a:r>
              <a:rPr lang="en-US" sz="2400" dirty="0" err="1"/>
              <a:t>bi’thah</a:t>
            </a:r>
            <a:r>
              <a:rPr lang="en-US" sz="2400" dirty="0"/>
              <a:t>.</a:t>
            </a:r>
          </a:p>
          <a:p>
            <a:endParaRPr lang="en-CA" sz="2400" dirty="0"/>
          </a:p>
          <a:p>
            <a:endParaRPr lang="en-US" sz="2400" dirty="0"/>
          </a:p>
        </p:txBody>
      </p:sp>
    </p:spTree>
    <p:extLst>
      <p:ext uri="{BB962C8B-B14F-4D97-AF65-F5344CB8AC3E}">
        <p14:creationId xmlns:p14="http://schemas.microsoft.com/office/powerpoint/2010/main" val="1228152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6D5D0-B613-134D-9FA0-195883ADE010}"/>
              </a:ext>
            </a:extLst>
          </p:cNvPr>
          <p:cNvSpPr>
            <a:spLocks noGrp="1"/>
          </p:cNvSpPr>
          <p:nvPr>
            <p:ph type="title"/>
          </p:nvPr>
        </p:nvSpPr>
        <p:spPr>
          <a:xfrm>
            <a:off x="720000" y="619200"/>
            <a:ext cx="10728322" cy="764757"/>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479B37CD-AF86-864F-A6F7-F4F063B990B4}"/>
              </a:ext>
            </a:extLst>
          </p:cNvPr>
          <p:cNvSpPr>
            <a:spLocks noGrp="1"/>
          </p:cNvSpPr>
          <p:nvPr>
            <p:ph idx="1"/>
          </p:nvPr>
        </p:nvSpPr>
        <p:spPr>
          <a:xfrm>
            <a:off x="720000" y="1383958"/>
            <a:ext cx="10728325" cy="4385018"/>
          </a:xfrm>
        </p:spPr>
        <p:txBody>
          <a:bodyPr/>
          <a:lstStyle/>
          <a:p>
            <a:r>
              <a:rPr lang="en-CA" sz="2400" dirty="0"/>
              <a:t>40 of the leaders of Quraysh placed their seals on a document </a:t>
            </a:r>
            <a:r>
              <a:rPr lang="ar-AE" sz="2400" dirty="0"/>
              <a:t>الصحيفة القاطعة</a:t>
            </a:r>
            <a:r>
              <a:rPr lang="en-US" sz="2400" dirty="0"/>
              <a:t> </a:t>
            </a:r>
            <a:r>
              <a:rPr lang="en-CA" sz="2400" dirty="0"/>
              <a:t>in Dar al-</a:t>
            </a:r>
            <a:r>
              <a:rPr lang="en-CA" sz="2400" dirty="0" err="1"/>
              <a:t>Nadwah</a:t>
            </a:r>
            <a:r>
              <a:rPr lang="en-CA" sz="2400" dirty="0"/>
              <a:t> in which they agreed to cease marrying into or out of the clan of Hashim and particularly Abu Talib; to cease selling to and buying from them; not to talk to them; and not to keep their company until they surrender </a:t>
            </a:r>
            <a:r>
              <a:rPr lang="en-CA" sz="2400" dirty="0" err="1"/>
              <a:t>Muḥammad</a:t>
            </a:r>
            <a:r>
              <a:rPr lang="en-CA" sz="2400" dirty="0"/>
              <a:t> to them so they can kill him. </a:t>
            </a:r>
          </a:p>
          <a:p>
            <a:r>
              <a:rPr lang="en-CA" sz="2400" dirty="0"/>
              <a:t>Even Abu </a:t>
            </a:r>
            <a:r>
              <a:rPr lang="en-CA" sz="2400" dirty="0" err="1"/>
              <a:t>Lahab</a:t>
            </a:r>
            <a:r>
              <a:rPr lang="en-CA" sz="2400" dirty="0"/>
              <a:t> signed . They hung this document inside the </a:t>
            </a:r>
            <a:r>
              <a:rPr lang="en-CA" sz="2400" dirty="0" err="1"/>
              <a:t>Kaʿbah</a:t>
            </a:r>
            <a:r>
              <a:rPr lang="en-CA" sz="2400" dirty="0"/>
              <a:t> </a:t>
            </a:r>
          </a:p>
          <a:p>
            <a:endParaRPr lang="en-US" dirty="0"/>
          </a:p>
        </p:txBody>
      </p:sp>
    </p:spTree>
    <p:extLst>
      <p:ext uri="{BB962C8B-B14F-4D97-AF65-F5344CB8AC3E}">
        <p14:creationId xmlns:p14="http://schemas.microsoft.com/office/powerpoint/2010/main" val="187146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EF2C5-871F-F84A-BD1D-8D7C5370E345}"/>
              </a:ext>
            </a:extLst>
          </p:cNvPr>
          <p:cNvSpPr>
            <a:spLocks noGrp="1"/>
          </p:cNvSpPr>
          <p:nvPr>
            <p:ph type="title"/>
          </p:nvPr>
        </p:nvSpPr>
        <p:spPr>
          <a:xfrm>
            <a:off x="720000" y="619200"/>
            <a:ext cx="10728322" cy="641189"/>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899A11FF-AF9E-6944-AFA3-66F439E2EE95}"/>
              </a:ext>
            </a:extLst>
          </p:cNvPr>
          <p:cNvSpPr>
            <a:spLocks noGrp="1"/>
          </p:cNvSpPr>
          <p:nvPr>
            <p:ph idx="1"/>
          </p:nvPr>
        </p:nvSpPr>
        <p:spPr>
          <a:xfrm>
            <a:off x="720000" y="1260390"/>
            <a:ext cx="10728325" cy="4508586"/>
          </a:xfrm>
        </p:spPr>
        <p:txBody>
          <a:bodyPr/>
          <a:lstStyle/>
          <a:p>
            <a:r>
              <a:rPr lang="en-CA" sz="2400" dirty="0"/>
              <a:t>In response, Abu Talib gathered the clan of Hashim and swore an oath: </a:t>
            </a:r>
          </a:p>
          <a:p>
            <a:pPr marL="0" indent="0" algn="ctr">
              <a:buNone/>
            </a:pPr>
            <a:r>
              <a:rPr lang="ar-AE" sz="2400" dirty="0"/>
              <a:t>فلما اجتمعت قريش على قتل رسول الله صلى الله عليه وآله وكتبوا الصحيفة القاطعة جمع أبو طالب بني هاشم وحلف لهم بالبيت والركن والمقام والمشاعر في الكعبة لان شاكت محمدا شوكة لأبثن عليكم بني هاشم</a:t>
            </a:r>
            <a:endParaRPr lang="en-US" sz="2400" dirty="0"/>
          </a:p>
          <a:p>
            <a:pPr marL="0" indent="0" algn="ctr">
              <a:buNone/>
            </a:pPr>
            <a:r>
              <a:rPr lang="en-CA" sz="2400" dirty="0"/>
              <a:t>“By the </a:t>
            </a:r>
            <a:r>
              <a:rPr lang="en-CA" sz="2400" dirty="0" err="1"/>
              <a:t>Kaʿbah</a:t>
            </a:r>
            <a:r>
              <a:rPr lang="en-CA" sz="2400" dirty="0"/>
              <a:t> and the Black Stone and the Station of Abraham and the relics within the </a:t>
            </a:r>
            <a:r>
              <a:rPr lang="en-CA" sz="2400" dirty="0" err="1"/>
              <a:t>Kaʿbah</a:t>
            </a:r>
            <a:r>
              <a:rPr lang="en-CA" sz="2400" dirty="0"/>
              <a:t>, if </a:t>
            </a:r>
            <a:r>
              <a:rPr lang="en-CA" sz="2400" dirty="0" err="1"/>
              <a:t>Muḥammad</a:t>
            </a:r>
            <a:r>
              <a:rPr lang="en-CA" sz="2400" dirty="0"/>
              <a:t> is so much as poked by a splinter, I shall come after you all…”</a:t>
            </a:r>
          </a:p>
          <a:p>
            <a:pPr marL="0" indent="0" algn="ctr">
              <a:buNone/>
            </a:pPr>
            <a:endParaRPr lang="en-CA" dirty="0"/>
          </a:p>
          <a:p>
            <a:pPr marL="0" indent="0" algn="ctr">
              <a:buNone/>
            </a:pPr>
            <a:endParaRPr lang="en-CA" dirty="0"/>
          </a:p>
          <a:p>
            <a:pPr marL="0" indent="0">
              <a:buNone/>
            </a:pPr>
            <a:r>
              <a:rPr lang="en-CA" dirty="0"/>
              <a:t>Source: Tafsir al-</a:t>
            </a:r>
            <a:r>
              <a:rPr lang="en-CA" dirty="0" err="1"/>
              <a:t>Qummi</a:t>
            </a:r>
            <a:r>
              <a:rPr lang="en-CA" dirty="0"/>
              <a:t>, v. 1, p. 380</a:t>
            </a:r>
          </a:p>
          <a:p>
            <a:pPr marL="0" indent="0" algn="ctr">
              <a:buNone/>
            </a:pPr>
            <a:endParaRPr lang="en-CA" dirty="0"/>
          </a:p>
          <a:p>
            <a:endParaRPr lang="en-US" dirty="0"/>
          </a:p>
        </p:txBody>
      </p:sp>
    </p:spTree>
    <p:extLst>
      <p:ext uri="{BB962C8B-B14F-4D97-AF65-F5344CB8AC3E}">
        <p14:creationId xmlns:p14="http://schemas.microsoft.com/office/powerpoint/2010/main" val="1513374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51BCF-E949-994E-9AFD-16B1BB54E3FF}"/>
              </a:ext>
            </a:extLst>
          </p:cNvPr>
          <p:cNvSpPr>
            <a:spLocks noGrp="1"/>
          </p:cNvSpPr>
          <p:nvPr>
            <p:ph type="title"/>
          </p:nvPr>
        </p:nvSpPr>
        <p:spPr>
          <a:xfrm>
            <a:off x="720000" y="619200"/>
            <a:ext cx="10728322" cy="641189"/>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03001589-25E9-DB44-8541-A4F5880EC38C}"/>
              </a:ext>
            </a:extLst>
          </p:cNvPr>
          <p:cNvSpPr>
            <a:spLocks noGrp="1"/>
          </p:cNvSpPr>
          <p:nvPr>
            <p:ph idx="1"/>
          </p:nvPr>
        </p:nvSpPr>
        <p:spPr>
          <a:xfrm>
            <a:off x="720000" y="1260390"/>
            <a:ext cx="10728325" cy="4508586"/>
          </a:xfrm>
        </p:spPr>
        <p:txBody>
          <a:bodyPr/>
          <a:lstStyle/>
          <a:p>
            <a:r>
              <a:rPr lang="en-US" sz="2400" dirty="0"/>
              <a:t>The narration continues:</a:t>
            </a:r>
          </a:p>
          <a:p>
            <a:pPr marL="0" indent="0" algn="ctr">
              <a:buNone/>
            </a:pPr>
            <a:r>
              <a:rPr lang="ar-AE" sz="2400" dirty="0"/>
              <a:t>فأدخله الشعب وكان يحرسه بالليل والنهار قائما على رأسه بالسيف أربع سنين،</a:t>
            </a:r>
            <a:endParaRPr lang="en-US" sz="2400" dirty="0"/>
          </a:p>
          <a:p>
            <a:pPr marL="0" indent="0" algn="ctr">
              <a:buNone/>
            </a:pPr>
            <a:r>
              <a:rPr lang="en-US" sz="2400" dirty="0"/>
              <a:t>“he (Abu Talib) </a:t>
            </a:r>
            <a:r>
              <a:rPr lang="en-CA" sz="2400" dirty="0"/>
              <a:t>brought the Prophet into the valley and guarded him day and night. He guarded him with sword ready by night for 4 years.”</a:t>
            </a:r>
          </a:p>
          <a:p>
            <a:pPr marL="0" indent="0" algn="ctr">
              <a:buNone/>
            </a:pPr>
            <a:endParaRPr lang="en-CA" dirty="0"/>
          </a:p>
          <a:p>
            <a:r>
              <a:rPr lang="en-US" sz="2400" dirty="0"/>
              <a:t>Other reports mention that </a:t>
            </a:r>
            <a:r>
              <a:rPr lang="en-CA" sz="2400" dirty="0"/>
              <a:t>in the middle of the night, he would shift his children around and place Ali in place of the Prophet.</a:t>
            </a:r>
          </a:p>
          <a:p>
            <a:endParaRPr lang="en-US" sz="2400" dirty="0"/>
          </a:p>
        </p:txBody>
      </p:sp>
    </p:spTree>
    <p:extLst>
      <p:ext uri="{BB962C8B-B14F-4D97-AF65-F5344CB8AC3E}">
        <p14:creationId xmlns:p14="http://schemas.microsoft.com/office/powerpoint/2010/main" val="372482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6DCB-A343-BB47-BA27-5CF7AD752837}"/>
              </a:ext>
            </a:extLst>
          </p:cNvPr>
          <p:cNvSpPr>
            <a:spLocks noGrp="1"/>
          </p:cNvSpPr>
          <p:nvPr>
            <p:ph type="title"/>
          </p:nvPr>
        </p:nvSpPr>
        <p:spPr>
          <a:xfrm>
            <a:off x="720000" y="619200"/>
            <a:ext cx="10728322" cy="678259"/>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EEE1CE7D-5FEE-7543-9C1D-86A11571D5FA}"/>
              </a:ext>
            </a:extLst>
          </p:cNvPr>
          <p:cNvSpPr>
            <a:spLocks noGrp="1"/>
          </p:cNvSpPr>
          <p:nvPr>
            <p:ph idx="1"/>
          </p:nvPr>
        </p:nvSpPr>
        <p:spPr>
          <a:xfrm>
            <a:off x="720000" y="1297460"/>
            <a:ext cx="10728325" cy="4471516"/>
          </a:xfrm>
        </p:spPr>
        <p:txBody>
          <a:bodyPr/>
          <a:lstStyle/>
          <a:p>
            <a:r>
              <a:rPr lang="en-CA" sz="2400" dirty="0"/>
              <a:t>Abu </a:t>
            </a:r>
            <a:r>
              <a:rPr lang="en-CA" sz="2400" dirty="0" err="1"/>
              <a:t>Jahl</a:t>
            </a:r>
            <a:r>
              <a:rPr lang="en-CA" sz="2400" dirty="0"/>
              <a:t>, </a:t>
            </a:r>
            <a:r>
              <a:rPr lang="en-CA" sz="2400" dirty="0" err="1"/>
              <a:t>al-ʿĀs</a:t>
            </a:r>
            <a:r>
              <a:rPr lang="en-CA" sz="2400" dirty="0"/>
              <a:t>̣ ibn </a:t>
            </a:r>
            <a:r>
              <a:rPr lang="en-CA" sz="2400" dirty="0" err="1"/>
              <a:t>Wāʿil</a:t>
            </a:r>
            <a:r>
              <a:rPr lang="en-CA" sz="2400" dirty="0"/>
              <a:t>, </a:t>
            </a:r>
            <a:r>
              <a:rPr lang="en-CA" sz="2400" dirty="0" err="1"/>
              <a:t>al-Naḍr</a:t>
            </a:r>
            <a:r>
              <a:rPr lang="en-CA" sz="2400" dirty="0"/>
              <a:t> ibn </a:t>
            </a:r>
            <a:r>
              <a:rPr lang="en-CA" sz="2400" dirty="0" err="1"/>
              <a:t>al-Ḥārith,andʿUqbah</a:t>
            </a:r>
            <a:r>
              <a:rPr lang="en-CA" sz="2400" dirty="0"/>
              <a:t> ibn Abī </a:t>
            </a:r>
            <a:r>
              <a:rPr lang="en-CA" sz="2400" dirty="0" err="1"/>
              <a:t>Muʿāyt</a:t>
            </a:r>
            <a:r>
              <a:rPr lang="en-CA" sz="2400" dirty="0"/>
              <a:t>̣ stood at the gates of Makkah and warned everyone who entered of the terms of the blockade and threatened that they would be looted if they bought or sold from the clan of Hashim. </a:t>
            </a:r>
          </a:p>
          <a:p>
            <a:r>
              <a:rPr lang="en-CA" sz="2400" dirty="0"/>
              <a:t>Khadijah surrendered all her wealth to support the Prophet during this time.</a:t>
            </a:r>
          </a:p>
          <a:p>
            <a:endParaRPr lang="en-CA" sz="2400" dirty="0"/>
          </a:p>
          <a:p>
            <a:endParaRPr lang="en-US" dirty="0"/>
          </a:p>
        </p:txBody>
      </p:sp>
    </p:spTree>
    <p:extLst>
      <p:ext uri="{BB962C8B-B14F-4D97-AF65-F5344CB8AC3E}">
        <p14:creationId xmlns:p14="http://schemas.microsoft.com/office/powerpoint/2010/main" val="112681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8FCB6-1337-9F42-AF77-BD072DE0376D}"/>
              </a:ext>
            </a:extLst>
          </p:cNvPr>
          <p:cNvSpPr>
            <a:spLocks noGrp="1"/>
          </p:cNvSpPr>
          <p:nvPr>
            <p:ph type="title"/>
          </p:nvPr>
        </p:nvSpPr>
        <p:spPr>
          <a:xfrm>
            <a:off x="720000" y="619200"/>
            <a:ext cx="10728322" cy="690616"/>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C6E3BA80-9030-E347-8440-CF916F22D8D1}"/>
              </a:ext>
            </a:extLst>
          </p:cNvPr>
          <p:cNvSpPr>
            <a:spLocks noGrp="1"/>
          </p:cNvSpPr>
          <p:nvPr>
            <p:ph idx="1"/>
          </p:nvPr>
        </p:nvSpPr>
        <p:spPr>
          <a:xfrm>
            <a:off x="720000" y="1309816"/>
            <a:ext cx="10728325" cy="4459159"/>
          </a:xfrm>
        </p:spPr>
        <p:txBody>
          <a:bodyPr/>
          <a:lstStyle/>
          <a:p>
            <a:r>
              <a:rPr lang="en-US" dirty="0"/>
              <a:t>In his book, “</a:t>
            </a:r>
            <a:r>
              <a:rPr lang="en-CA" dirty="0"/>
              <a:t>Muhammad: Prophet and Statesman”, William Montgomery Watt writes of the extreme conditions during the boycott:</a:t>
            </a:r>
          </a:p>
          <a:p>
            <a:pPr marL="0" indent="0" algn="ctr">
              <a:buNone/>
            </a:pPr>
            <a:r>
              <a:rPr lang="en-CA" dirty="0"/>
              <a:t>“It was a horrible and deadly siege. The supply of food was almost stopped and the people in confinement faced great hardships… they had to eat leaves and skin of animals. Cries of little children suffering from hunger used to be heard clearly… During “prohibited months”– when hostilities traditionally ceased, they would leave their confinement and buy food coming from outside Makkah. Even then the food stuff was unjustly overpriced so that the financial situation would fall short of finding access to it.”</a:t>
            </a:r>
          </a:p>
          <a:p>
            <a:endParaRPr lang="en-US" dirty="0"/>
          </a:p>
        </p:txBody>
      </p:sp>
    </p:spTree>
    <p:extLst>
      <p:ext uri="{BB962C8B-B14F-4D97-AF65-F5344CB8AC3E}">
        <p14:creationId xmlns:p14="http://schemas.microsoft.com/office/powerpoint/2010/main" val="2692456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9455F-BA49-2841-932E-F36508117DBB}"/>
              </a:ext>
            </a:extLst>
          </p:cNvPr>
          <p:cNvSpPr>
            <a:spLocks noGrp="1"/>
          </p:cNvSpPr>
          <p:nvPr>
            <p:ph type="title"/>
          </p:nvPr>
        </p:nvSpPr>
        <p:spPr>
          <a:xfrm>
            <a:off x="720000" y="619200"/>
            <a:ext cx="10728322" cy="678259"/>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567FAC14-F94D-0446-9937-87C6512A1CE3}"/>
              </a:ext>
            </a:extLst>
          </p:cNvPr>
          <p:cNvSpPr>
            <a:spLocks noGrp="1"/>
          </p:cNvSpPr>
          <p:nvPr>
            <p:ph idx="1"/>
          </p:nvPr>
        </p:nvSpPr>
        <p:spPr>
          <a:xfrm>
            <a:off x="720000" y="1297460"/>
            <a:ext cx="10728325" cy="4471516"/>
          </a:xfrm>
        </p:spPr>
        <p:txBody>
          <a:bodyPr/>
          <a:lstStyle/>
          <a:p>
            <a:pPr marL="0" indent="0" algn="ctr">
              <a:buNone/>
            </a:pPr>
            <a:r>
              <a:rPr lang="ar-AE" sz="2400" b="1" dirty="0"/>
              <a:t>لَقد اُوذِيتُ في اللَّهِ وما يُؤذى‏ أحَدٌ ، واُخِفْتُ [في ]اللَّهِ وما يُخافُ أحَدٌ ، ولَقد أتَت علَيَّ ثَلاثونَ مِن يَومٍ ولَيلَةٍ وما لي ولبِلالٍ طَعامٌ يأكُلُهُ ذو كَبِدٍ إلّا شي‏ءٌ يُوارِيهِ إبطُ بلالٍ</a:t>
            </a:r>
            <a:endParaRPr lang="en-US" sz="2400" b="1" dirty="0"/>
          </a:p>
          <a:p>
            <a:pPr marL="0" indent="0" algn="ctr">
              <a:buNone/>
            </a:pPr>
            <a:r>
              <a:rPr lang="en-CA" sz="2400" dirty="0"/>
              <a:t>“I was being hurt for the sake of Allah when no one was being hurt, and I was threatened because of Allah when no one else was being threatened. Thirty days and nights passed once when neither Bilal nor I had any food that a man may eat save what Bilal may use to cover his armpits [i.e. leaves].”- The Prophet (s)</a:t>
            </a:r>
          </a:p>
          <a:p>
            <a:pPr marL="0" indent="0" algn="ctr">
              <a:buNone/>
            </a:pPr>
            <a:endParaRPr lang="en-CA" sz="2400" dirty="0"/>
          </a:p>
          <a:p>
            <a:pPr marL="0" indent="0">
              <a:buNone/>
            </a:pPr>
            <a:r>
              <a:rPr lang="en-CA" sz="2400" dirty="0"/>
              <a:t>Source: </a:t>
            </a:r>
            <a:r>
              <a:rPr lang="en-CA" sz="2400" dirty="0" err="1"/>
              <a:t>Kanzul</a:t>
            </a:r>
            <a:r>
              <a:rPr lang="en-CA" sz="2400" dirty="0"/>
              <a:t> </a:t>
            </a:r>
            <a:r>
              <a:rPr lang="en-CA" sz="2400" dirty="0" err="1"/>
              <a:t>Ummal</a:t>
            </a:r>
            <a:r>
              <a:rPr lang="en-CA" sz="2400" dirty="0"/>
              <a:t>, hadith 15578</a:t>
            </a:r>
            <a:endParaRPr lang="en-US" sz="2400" dirty="0"/>
          </a:p>
        </p:txBody>
      </p:sp>
    </p:spTree>
    <p:extLst>
      <p:ext uri="{BB962C8B-B14F-4D97-AF65-F5344CB8AC3E}">
        <p14:creationId xmlns:p14="http://schemas.microsoft.com/office/powerpoint/2010/main" val="474097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3F419-FA80-6E4F-9B6C-92E0A27DB328}"/>
              </a:ext>
            </a:extLst>
          </p:cNvPr>
          <p:cNvSpPr>
            <a:spLocks noGrp="1"/>
          </p:cNvSpPr>
          <p:nvPr>
            <p:ph type="title"/>
          </p:nvPr>
        </p:nvSpPr>
        <p:spPr>
          <a:xfrm>
            <a:off x="720000" y="619200"/>
            <a:ext cx="10728322" cy="591762"/>
          </a:xfrm>
        </p:spPr>
        <p:txBody>
          <a:bodyPr/>
          <a:lstStyle/>
          <a:p>
            <a:pPr algn="ctr"/>
            <a:r>
              <a:rPr lang="en-US" dirty="0"/>
              <a:t>The Boycott</a:t>
            </a:r>
          </a:p>
        </p:txBody>
      </p:sp>
      <p:sp>
        <p:nvSpPr>
          <p:cNvPr id="3" name="Content Placeholder 2">
            <a:extLst>
              <a:ext uri="{FF2B5EF4-FFF2-40B4-BE49-F238E27FC236}">
                <a16:creationId xmlns:a16="http://schemas.microsoft.com/office/drawing/2014/main" id="{F5FD434D-75D0-9D49-A442-77B21884F9FF}"/>
              </a:ext>
            </a:extLst>
          </p:cNvPr>
          <p:cNvSpPr>
            <a:spLocks noGrp="1"/>
          </p:cNvSpPr>
          <p:nvPr>
            <p:ph idx="1"/>
          </p:nvPr>
        </p:nvSpPr>
        <p:spPr>
          <a:xfrm>
            <a:off x="720000" y="1210962"/>
            <a:ext cx="10728325" cy="4558013"/>
          </a:xfrm>
        </p:spPr>
        <p:txBody>
          <a:bodyPr/>
          <a:lstStyle/>
          <a:p>
            <a:r>
              <a:rPr lang="en-CA" sz="2400" dirty="0"/>
              <a:t>Abul ’</a:t>
            </a:r>
            <a:r>
              <a:rPr lang="en-CA" sz="2400" dirty="0" err="1"/>
              <a:t>Aas</a:t>
            </a:r>
            <a:r>
              <a:rPr lang="en-CA" sz="2400" dirty="0"/>
              <a:t> ̣ibn </a:t>
            </a:r>
            <a:r>
              <a:rPr lang="en-CA" sz="2400" dirty="0" err="1"/>
              <a:t>al-Rabīʿ,the</a:t>
            </a:r>
            <a:r>
              <a:rPr lang="en-CA" sz="2400" dirty="0"/>
              <a:t> Prophet’s son-in-law (husband to Zaynab)would help by loading up camels with wheat and dates and letting them wander into the valley.</a:t>
            </a:r>
          </a:p>
          <a:p>
            <a:r>
              <a:rPr lang="en-CA" sz="2400" dirty="0"/>
              <a:t>The boycott lasted for 4 years with respite only during the Umrah of Rajab and the Hajj season. </a:t>
            </a:r>
          </a:p>
          <a:p>
            <a:pPr lvl="1"/>
            <a:r>
              <a:rPr lang="en-CA" dirty="0"/>
              <a:t>during this time, they could exit the valley and trade </a:t>
            </a:r>
          </a:p>
          <a:p>
            <a:pPr lvl="1"/>
            <a:r>
              <a:rPr lang="en-CA" dirty="0"/>
              <a:t>the Prophet used this time to preach to the pilgrims </a:t>
            </a:r>
          </a:p>
          <a:p>
            <a:pPr lvl="1"/>
            <a:r>
              <a:rPr lang="en-CA" dirty="0"/>
              <a:t>Abu </a:t>
            </a:r>
            <a:r>
              <a:rPr lang="en-CA" dirty="0" err="1"/>
              <a:t>Lahab</a:t>
            </a:r>
            <a:r>
              <a:rPr lang="en-CA" dirty="0"/>
              <a:t> would come behind him and ask people to excuse his insane nephew </a:t>
            </a:r>
          </a:p>
          <a:p>
            <a:pPr lvl="1"/>
            <a:endParaRPr lang="en-CA" sz="2400" dirty="0"/>
          </a:p>
          <a:p>
            <a:endParaRPr lang="en-CA" dirty="0"/>
          </a:p>
          <a:p>
            <a:endParaRPr lang="en-US" dirty="0"/>
          </a:p>
        </p:txBody>
      </p:sp>
    </p:spTree>
    <p:extLst>
      <p:ext uri="{BB962C8B-B14F-4D97-AF65-F5344CB8AC3E}">
        <p14:creationId xmlns:p14="http://schemas.microsoft.com/office/powerpoint/2010/main" val="243246733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1690</TotalTime>
  <Words>977</Words>
  <Application>Microsoft Macintosh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LT Pro</vt:lpstr>
      <vt:lpstr>Sagona Book</vt:lpstr>
      <vt:lpstr>The Hand Extrablack</vt:lpstr>
      <vt:lpstr>BlobVTI</vt:lpstr>
      <vt:lpstr>The Life of Prophet Muhammad</vt:lpstr>
      <vt:lpstr>The Boycott</vt:lpstr>
      <vt:lpstr>The Boycott</vt:lpstr>
      <vt:lpstr>The Boycott</vt:lpstr>
      <vt:lpstr>The Boycott</vt:lpstr>
      <vt:lpstr>The Boycott</vt:lpstr>
      <vt:lpstr>The Boycott</vt:lpstr>
      <vt:lpstr>The Boycott</vt:lpstr>
      <vt:lpstr>The Boycott</vt:lpstr>
      <vt:lpstr>The Boycott</vt:lpstr>
      <vt:lpstr>The Boycott</vt:lpstr>
      <vt:lpstr>The Boycott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354</cp:revision>
  <dcterms:created xsi:type="dcterms:W3CDTF">2020-11-25T07:02:27Z</dcterms:created>
  <dcterms:modified xsi:type="dcterms:W3CDTF">2021-08-05T01:15:53Z</dcterms:modified>
</cp:coreProperties>
</file>