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8" r:id="rId6"/>
    <p:sldId id="260" r:id="rId7"/>
    <p:sldId id="263" r:id="rId8"/>
    <p:sldId id="261" r:id="rId9"/>
    <p:sldId id="264" r:id="rId10"/>
    <p:sldId id="265" r:id="rId11"/>
    <p:sldId id="266" r:id="rId12"/>
    <p:sldId id="267" r:id="rId13"/>
    <p:sldId id="271" r:id="rId14"/>
    <p:sldId id="272" r:id="rId15"/>
    <p:sldId id="273" r:id="rId16"/>
    <p:sldId id="269" r:id="rId17"/>
    <p:sldId id="281" r:id="rId18"/>
    <p:sldId id="274" r:id="rId19"/>
    <p:sldId id="275" r:id="rId20"/>
    <p:sldId id="276" r:id="rId21"/>
    <p:sldId id="277" r:id="rId22"/>
    <p:sldId id="278" r:id="rId23"/>
    <p:sldId id="279" r:id="rId24"/>
    <p:sldId id="28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48"/>
    <p:restoredTop sz="94733"/>
  </p:normalViewPr>
  <p:slideViewPr>
    <p:cSldViewPr snapToGrid="0" snapToObjects="1">
      <p:cViewPr varScale="1">
        <p:scale>
          <a:sx n="104" d="100"/>
          <a:sy n="104" d="100"/>
        </p:scale>
        <p:origin x="106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September 1,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September 1,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September 1,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September 1,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September 1,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September 1,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September 1,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September 1,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September 1,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September 1,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September 1,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September 1,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26</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E1FDF-FEE0-DD4C-866C-C2DE58F25952}"/>
              </a:ext>
            </a:extLst>
          </p:cNvPr>
          <p:cNvSpPr>
            <a:spLocks noGrp="1"/>
          </p:cNvSpPr>
          <p:nvPr>
            <p:ph type="title"/>
          </p:nvPr>
        </p:nvSpPr>
        <p:spPr>
          <a:xfrm>
            <a:off x="720000" y="619200"/>
            <a:ext cx="10728322" cy="764757"/>
          </a:xfrm>
        </p:spPr>
        <p:txBody>
          <a:bodyPr/>
          <a:lstStyle/>
          <a:p>
            <a:pPr algn="ctr"/>
            <a:r>
              <a:rPr lang="en-US" dirty="0"/>
              <a:t>The Status of Khadijah</a:t>
            </a:r>
          </a:p>
        </p:txBody>
      </p:sp>
      <p:sp>
        <p:nvSpPr>
          <p:cNvPr id="3" name="Content Placeholder 2">
            <a:extLst>
              <a:ext uri="{FF2B5EF4-FFF2-40B4-BE49-F238E27FC236}">
                <a16:creationId xmlns:a16="http://schemas.microsoft.com/office/drawing/2014/main" id="{06E9FB26-CDB0-1D43-A56C-53622B634F1B}"/>
              </a:ext>
            </a:extLst>
          </p:cNvPr>
          <p:cNvSpPr>
            <a:spLocks noGrp="1"/>
          </p:cNvSpPr>
          <p:nvPr>
            <p:ph idx="1"/>
          </p:nvPr>
        </p:nvSpPr>
        <p:spPr>
          <a:xfrm>
            <a:off x="720000" y="1383957"/>
            <a:ext cx="10728325" cy="4942701"/>
          </a:xfrm>
        </p:spPr>
        <p:txBody>
          <a:bodyPr/>
          <a:lstStyle/>
          <a:p>
            <a:pPr marL="0" indent="0" algn="ctr">
              <a:buNone/>
            </a:pPr>
            <a:r>
              <a:rPr lang="ar-AE" dirty="0"/>
              <a:t>حَدَّثَنِي عُمَرُ بْنُ مُحَمَّدِ بْنِ حَسَنٍ، حَدَّثَنَا أَبِي، حَدَّثَنَا حَفْصٌ، عَنْ هِشَامٍ، عَنْ أَبِيهِ، عَنْ عَائِشَةَ ـ رضى الله عنها ـ قَالَتْ مَا غِرْتُ عَلَى أَحَدٍ مِنْ نِسَاءِ النَّبِيِّ صلى الله عليه وسلم مَا غِرْتُ عَلَى خَدِيجَةَ، وَمَا رَأَيْتُهَا، وَلَكِنْ كَانَ النَّبِيُّ صلى الله عليه وسلم يُكْثِرُ ذِكْرَهَا، وَرُبَّمَا ذَبَحَ الشَّاةَ، ثُمَّ يُقَطِّعُهَا أَعْضَاءً، ثُمَّ يَبْعَثُهَا فِي صَدَائِقِ خَدِيجَةَ، فَرُبَّمَا قُلْتُ لَهُ كَأَنَّهُ لَمْ يَكُنْ فِي الدُّنْيَا امْرَأَةٌ إِلاَّ خَدِيجَةُ‏.‏ فَيَقُولُ إِنَّهَا كَانَتْ وَكَانَتْ، وَكَانَ لِي مِنْهَا وَلَدٌ‏.‏</a:t>
            </a:r>
            <a:endParaRPr lang="en-US" dirty="0"/>
          </a:p>
          <a:p>
            <a:pPr marL="0" indent="0" algn="ctr">
              <a:buNone/>
            </a:pPr>
            <a:r>
              <a:rPr lang="en-CA" dirty="0"/>
              <a:t>“I did not feel jealous of any of the wives of the Prophet as much as I did of Khadija though I did not see her, but the Prophet</a:t>
            </a:r>
            <a:r>
              <a:rPr lang="ar-AE" dirty="0"/>
              <a:t> </a:t>
            </a:r>
            <a:r>
              <a:rPr lang="en-CA" dirty="0"/>
              <a:t>used to mention her very often, and when ever he slaughtered a sheep, he would cut its parts and send them to the women friends of Khadija. When I sometimes said to him, "(You treat Khadija in such a way) as if there is no woman on earth except Khadija," he would say, "Khadija was such-and-such, and from her I had children.”- A’isha</a:t>
            </a:r>
          </a:p>
          <a:p>
            <a:pPr marL="0" indent="0" algn="ctr">
              <a:buNone/>
            </a:pPr>
            <a:endParaRPr lang="en-CA" dirty="0"/>
          </a:p>
          <a:p>
            <a:pPr marL="0" indent="0">
              <a:buNone/>
            </a:pPr>
            <a:r>
              <a:rPr lang="en-CA" dirty="0"/>
              <a:t>Source: Sahih Bukhari</a:t>
            </a:r>
          </a:p>
          <a:p>
            <a:pPr marL="0" indent="0" algn="ctr">
              <a:buNone/>
            </a:pPr>
            <a:endParaRPr lang="en-US" dirty="0"/>
          </a:p>
        </p:txBody>
      </p:sp>
    </p:spTree>
    <p:extLst>
      <p:ext uri="{BB962C8B-B14F-4D97-AF65-F5344CB8AC3E}">
        <p14:creationId xmlns:p14="http://schemas.microsoft.com/office/powerpoint/2010/main" val="2699825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40D7B-A42A-8048-ABAD-8C8920B4BD8B}"/>
              </a:ext>
            </a:extLst>
          </p:cNvPr>
          <p:cNvSpPr>
            <a:spLocks noGrp="1"/>
          </p:cNvSpPr>
          <p:nvPr>
            <p:ph type="title"/>
          </p:nvPr>
        </p:nvSpPr>
        <p:spPr>
          <a:xfrm>
            <a:off x="720000" y="619200"/>
            <a:ext cx="10728322" cy="702973"/>
          </a:xfrm>
        </p:spPr>
        <p:txBody>
          <a:bodyPr/>
          <a:lstStyle/>
          <a:p>
            <a:pPr algn="ctr"/>
            <a:r>
              <a:rPr lang="en-US" dirty="0"/>
              <a:t>The Status of Khadijah</a:t>
            </a:r>
          </a:p>
        </p:txBody>
      </p:sp>
      <p:sp>
        <p:nvSpPr>
          <p:cNvPr id="3" name="Content Placeholder 2">
            <a:extLst>
              <a:ext uri="{FF2B5EF4-FFF2-40B4-BE49-F238E27FC236}">
                <a16:creationId xmlns:a16="http://schemas.microsoft.com/office/drawing/2014/main" id="{88BA7449-A60D-8A43-915B-5D4E971C6240}"/>
              </a:ext>
            </a:extLst>
          </p:cNvPr>
          <p:cNvSpPr>
            <a:spLocks noGrp="1"/>
          </p:cNvSpPr>
          <p:nvPr>
            <p:ph idx="1"/>
          </p:nvPr>
        </p:nvSpPr>
        <p:spPr>
          <a:xfrm>
            <a:off x="720000" y="1322174"/>
            <a:ext cx="10728325" cy="4446802"/>
          </a:xfrm>
        </p:spPr>
        <p:txBody>
          <a:bodyPr/>
          <a:lstStyle/>
          <a:p>
            <a:pPr marL="0" indent="0" algn="ctr">
              <a:buNone/>
            </a:pPr>
            <a:r>
              <a:rPr lang="ar-AE" sz="2400" dirty="0"/>
              <a:t>حَدَّثَنَا عُبَيْدُ بْنُ إِسْمَاعِيلَ، حَدَّثَنَا أَبُو أُسَامَةَ، عَنْ هِشَامٍ، عَنْ أَبِيهِ، عَنْ عَائِشَةَ ـ رضى الله عنها ـ قَالَتْ مَا غِرْتُ عَلَى امْرَأَةٍ مَا غِرْتُ عَلَى خَدِيجَةَ، وَلَقَدْ أَمَرَهُ رَبُّهُ أَنْ يُبَشِّرَهَا بِبَيْتٍ فِي الْجَنَّةِ‏.‏</a:t>
            </a:r>
            <a:endParaRPr lang="en-US" sz="2400" dirty="0"/>
          </a:p>
          <a:p>
            <a:pPr marL="0" indent="0" algn="ctr">
              <a:buNone/>
            </a:pPr>
            <a:r>
              <a:rPr lang="en-CA" sz="2400" dirty="0"/>
              <a:t>“I never felt so jealous of any woman as I felt of Khadija, for Allah ordered him (the Prophet (to give Khadija the glad tidings of a palace in Paradise (for her).”- A’isha</a:t>
            </a:r>
          </a:p>
          <a:p>
            <a:pPr marL="0" indent="0" algn="ctr">
              <a:buNone/>
            </a:pPr>
            <a:endParaRPr lang="en-CA" sz="2400" dirty="0"/>
          </a:p>
          <a:p>
            <a:pPr marL="0" indent="0" algn="ctr">
              <a:buNone/>
            </a:pPr>
            <a:endParaRPr lang="en-CA" sz="2400" dirty="0"/>
          </a:p>
          <a:p>
            <a:pPr marL="0" indent="0">
              <a:buNone/>
            </a:pPr>
            <a:r>
              <a:rPr lang="en-CA" sz="2400" dirty="0"/>
              <a:t>Source: Sahih Bukhari</a:t>
            </a:r>
            <a:endParaRPr lang="en-US" sz="2400" dirty="0"/>
          </a:p>
        </p:txBody>
      </p:sp>
    </p:spTree>
    <p:extLst>
      <p:ext uri="{BB962C8B-B14F-4D97-AF65-F5344CB8AC3E}">
        <p14:creationId xmlns:p14="http://schemas.microsoft.com/office/powerpoint/2010/main" val="1000673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391E5-C894-6E41-9F38-57137B5170DA}"/>
              </a:ext>
            </a:extLst>
          </p:cNvPr>
          <p:cNvSpPr>
            <a:spLocks noGrp="1"/>
          </p:cNvSpPr>
          <p:nvPr>
            <p:ph type="title"/>
          </p:nvPr>
        </p:nvSpPr>
        <p:spPr>
          <a:xfrm>
            <a:off x="720000" y="619200"/>
            <a:ext cx="10728322" cy="789470"/>
          </a:xfrm>
        </p:spPr>
        <p:txBody>
          <a:bodyPr/>
          <a:lstStyle/>
          <a:p>
            <a:pPr algn="ctr"/>
            <a:r>
              <a:rPr lang="en-US" dirty="0"/>
              <a:t>No Funeral Prayers</a:t>
            </a:r>
          </a:p>
        </p:txBody>
      </p:sp>
      <p:sp>
        <p:nvSpPr>
          <p:cNvPr id="3" name="Content Placeholder 2">
            <a:extLst>
              <a:ext uri="{FF2B5EF4-FFF2-40B4-BE49-F238E27FC236}">
                <a16:creationId xmlns:a16="http://schemas.microsoft.com/office/drawing/2014/main" id="{1AD8A635-B184-D944-9511-B5DD95E4F37D}"/>
              </a:ext>
            </a:extLst>
          </p:cNvPr>
          <p:cNvSpPr>
            <a:spLocks noGrp="1"/>
          </p:cNvSpPr>
          <p:nvPr>
            <p:ph idx="1"/>
          </p:nvPr>
        </p:nvSpPr>
        <p:spPr>
          <a:xfrm>
            <a:off x="720000" y="1285104"/>
            <a:ext cx="10728325" cy="4483872"/>
          </a:xfrm>
        </p:spPr>
        <p:txBody>
          <a:bodyPr>
            <a:normAutofit/>
          </a:bodyPr>
          <a:lstStyle/>
          <a:p>
            <a:r>
              <a:rPr lang="en-US" sz="2400" dirty="0"/>
              <a:t>Why did the Prophet not perform funeral prayers over Abu Talib or Khadijah?</a:t>
            </a:r>
          </a:p>
        </p:txBody>
      </p:sp>
    </p:spTree>
    <p:extLst>
      <p:ext uri="{BB962C8B-B14F-4D97-AF65-F5344CB8AC3E}">
        <p14:creationId xmlns:p14="http://schemas.microsoft.com/office/powerpoint/2010/main" val="728924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1F595-114E-B844-A074-1776504E2BDB}"/>
              </a:ext>
            </a:extLst>
          </p:cNvPr>
          <p:cNvSpPr>
            <a:spLocks noGrp="1"/>
          </p:cNvSpPr>
          <p:nvPr>
            <p:ph type="title"/>
          </p:nvPr>
        </p:nvSpPr>
        <p:spPr>
          <a:xfrm>
            <a:off x="720000" y="619200"/>
            <a:ext cx="10728322" cy="740043"/>
          </a:xfrm>
        </p:spPr>
        <p:txBody>
          <a:bodyPr/>
          <a:lstStyle/>
          <a:p>
            <a:pPr algn="ctr"/>
            <a:r>
              <a:rPr lang="en-US" dirty="0"/>
              <a:t>Seeking Refuge</a:t>
            </a:r>
          </a:p>
        </p:txBody>
      </p:sp>
      <p:sp>
        <p:nvSpPr>
          <p:cNvPr id="3" name="Content Placeholder 2">
            <a:extLst>
              <a:ext uri="{FF2B5EF4-FFF2-40B4-BE49-F238E27FC236}">
                <a16:creationId xmlns:a16="http://schemas.microsoft.com/office/drawing/2014/main" id="{AC07F9B2-71D3-6F48-A7AF-FAFACB98F77A}"/>
              </a:ext>
            </a:extLst>
          </p:cNvPr>
          <p:cNvSpPr>
            <a:spLocks noGrp="1"/>
          </p:cNvSpPr>
          <p:nvPr>
            <p:ph idx="1"/>
          </p:nvPr>
        </p:nvSpPr>
        <p:spPr>
          <a:xfrm>
            <a:off x="720000" y="1198606"/>
            <a:ext cx="10728325" cy="4570370"/>
          </a:xfrm>
        </p:spPr>
        <p:txBody>
          <a:bodyPr/>
          <a:lstStyle/>
          <a:p>
            <a:r>
              <a:rPr lang="en-CA" dirty="0"/>
              <a:t>After Abu Talib’s death, God tells the Prophet, “Leave Makkah, for your supporter is dead. </a:t>
            </a:r>
          </a:p>
          <a:p>
            <a:r>
              <a:rPr lang="en-CA" dirty="0"/>
              <a:t>He and Ali travel for 10 days to Banū </a:t>
            </a:r>
            <a:r>
              <a:rPr lang="en-CA" dirty="0" err="1"/>
              <a:t>ʿĀmir</a:t>
            </a:r>
            <a:r>
              <a:rPr lang="en-CA" dirty="0"/>
              <a:t> ibn </a:t>
            </a:r>
            <a:r>
              <a:rPr lang="en-CA" dirty="0" err="1"/>
              <a:t>Ṣaʿṣaʿah</a:t>
            </a:r>
            <a:r>
              <a:rPr lang="en-CA" dirty="0"/>
              <a:t> and calls them to Islam, reads from the Quran to them, and asks for their support. Their leader replies: </a:t>
            </a:r>
          </a:p>
          <a:p>
            <a:pPr marL="0" indent="0" algn="ctr">
              <a:buNone/>
            </a:pPr>
            <a:r>
              <a:rPr lang="en-CA" i="1" dirty="0"/>
              <a:t>“Tell me, if we submit to your rule, and then God makes you victorious over your opponents, will we rule after you?”</a:t>
            </a:r>
            <a:br>
              <a:rPr lang="en-CA" i="1" dirty="0"/>
            </a:br>
            <a:r>
              <a:rPr lang="en-CA" i="1" dirty="0"/>
              <a:t>The Prophet replied, “Ruling is God’s prerogative. He places it in the hands of whomever he wishes.”</a:t>
            </a:r>
            <a:br>
              <a:rPr lang="en-CA" i="1" dirty="0"/>
            </a:br>
            <a:r>
              <a:rPr lang="en-CA" i="1" dirty="0"/>
              <a:t>The leader replies, “Is it right that the Arabs take aim at our throats instead of yours, but when God makes you victorious, rule goes to other than us? We have no interest in your rule </a:t>
            </a:r>
            <a:endParaRPr lang="en-CA" dirty="0"/>
          </a:p>
          <a:p>
            <a:pPr algn="ctr"/>
            <a:endParaRPr lang="en-CA" dirty="0"/>
          </a:p>
          <a:p>
            <a:endParaRPr lang="en-CA" dirty="0"/>
          </a:p>
          <a:p>
            <a:endParaRPr lang="en-US" dirty="0"/>
          </a:p>
        </p:txBody>
      </p:sp>
    </p:spTree>
    <p:extLst>
      <p:ext uri="{BB962C8B-B14F-4D97-AF65-F5344CB8AC3E}">
        <p14:creationId xmlns:p14="http://schemas.microsoft.com/office/powerpoint/2010/main" val="2812486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5B89A-65D1-3547-BF1C-42C6A5E1DD1C}"/>
              </a:ext>
            </a:extLst>
          </p:cNvPr>
          <p:cNvSpPr>
            <a:spLocks noGrp="1"/>
          </p:cNvSpPr>
          <p:nvPr>
            <p:ph type="title"/>
          </p:nvPr>
        </p:nvSpPr>
        <p:spPr>
          <a:xfrm>
            <a:off x="720000" y="619200"/>
            <a:ext cx="10728322" cy="727686"/>
          </a:xfrm>
        </p:spPr>
        <p:txBody>
          <a:bodyPr/>
          <a:lstStyle/>
          <a:p>
            <a:pPr algn="ctr"/>
            <a:r>
              <a:rPr lang="en-US" dirty="0"/>
              <a:t>Seeking Refuge</a:t>
            </a:r>
          </a:p>
        </p:txBody>
      </p:sp>
      <p:sp>
        <p:nvSpPr>
          <p:cNvPr id="3" name="Content Placeholder 2">
            <a:extLst>
              <a:ext uri="{FF2B5EF4-FFF2-40B4-BE49-F238E27FC236}">
                <a16:creationId xmlns:a16="http://schemas.microsoft.com/office/drawing/2014/main" id="{E6F1B548-A277-FA44-A0EF-428CD57B3907}"/>
              </a:ext>
            </a:extLst>
          </p:cNvPr>
          <p:cNvSpPr>
            <a:spLocks noGrp="1"/>
          </p:cNvSpPr>
          <p:nvPr>
            <p:ph idx="1"/>
          </p:nvPr>
        </p:nvSpPr>
        <p:spPr>
          <a:xfrm>
            <a:off x="720000" y="1346886"/>
            <a:ext cx="10728325" cy="4422089"/>
          </a:xfrm>
        </p:spPr>
        <p:txBody>
          <a:bodyPr/>
          <a:lstStyle/>
          <a:p>
            <a:r>
              <a:rPr lang="en-US" sz="2400" dirty="0"/>
              <a:t>The Prophet, Imam Ali and Abu Bakr travel to the tribe of </a:t>
            </a:r>
            <a:r>
              <a:rPr lang="en-US" sz="2400" dirty="0" err="1"/>
              <a:t>Rabi’ah</a:t>
            </a:r>
            <a:r>
              <a:rPr lang="en-US" sz="2400" dirty="0"/>
              <a:t>.</a:t>
            </a:r>
          </a:p>
          <a:p>
            <a:pPr lvl="1"/>
            <a:r>
              <a:rPr lang="en-US" sz="2400" dirty="0"/>
              <a:t>Abu Bakr nominates himself as the spokesperson and interrogates the tribe regarding their genealogy.  He discovers that they are a lowly tribe. </a:t>
            </a:r>
          </a:p>
          <a:p>
            <a:pPr lvl="1"/>
            <a:r>
              <a:rPr lang="en-US" sz="2400" dirty="0"/>
              <a:t>Feeling insulted, the tribe of </a:t>
            </a:r>
            <a:r>
              <a:rPr lang="en-US" sz="2400" dirty="0" err="1"/>
              <a:t>Rabi’ah</a:t>
            </a:r>
            <a:r>
              <a:rPr lang="en-US" sz="2400" dirty="0"/>
              <a:t> question him about his tribe and they too discover that Abu Bakr belongs to the lackluster clan of Banu </a:t>
            </a:r>
            <a:r>
              <a:rPr lang="en-US" sz="2400" dirty="0" err="1"/>
              <a:t>Taym</a:t>
            </a:r>
            <a:r>
              <a:rPr lang="en-US" sz="2400" dirty="0"/>
              <a:t>.</a:t>
            </a:r>
          </a:p>
          <a:p>
            <a:pPr lvl="1"/>
            <a:endParaRPr lang="en-US" dirty="0"/>
          </a:p>
        </p:txBody>
      </p:sp>
    </p:spTree>
    <p:extLst>
      <p:ext uri="{BB962C8B-B14F-4D97-AF65-F5344CB8AC3E}">
        <p14:creationId xmlns:p14="http://schemas.microsoft.com/office/powerpoint/2010/main" val="2039670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2D38D-28E5-E542-8EFE-D14CBFC86DE4}"/>
              </a:ext>
            </a:extLst>
          </p:cNvPr>
          <p:cNvSpPr>
            <a:spLocks noGrp="1"/>
          </p:cNvSpPr>
          <p:nvPr>
            <p:ph type="title"/>
          </p:nvPr>
        </p:nvSpPr>
        <p:spPr>
          <a:xfrm>
            <a:off x="720000" y="619200"/>
            <a:ext cx="10728322" cy="616476"/>
          </a:xfrm>
        </p:spPr>
        <p:txBody>
          <a:bodyPr/>
          <a:lstStyle/>
          <a:p>
            <a:pPr algn="ctr"/>
            <a:r>
              <a:rPr lang="en-US" dirty="0"/>
              <a:t>Seeking Refuge</a:t>
            </a:r>
          </a:p>
        </p:txBody>
      </p:sp>
      <p:sp>
        <p:nvSpPr>
          <p:cNvPr id="3" name="Content Placeholder 2">
            <a:extLst>
              <a:ext uri="{FF2B5EF4-FFF2-40B4-BE49-F238E27FC236}">
                <a16:creationId xmlns:a16="http://schemas.microsoft.com/office/drawing/2014/main" id="{F5FC921E-EBDC-E249-A9FA-B0BF51FA837E}"/>
              </a:ext>
            </a:extLst>
          </p:cNvPr>
          <p:cNvSpPr>
            <a:spLocks noGrp="1"/>
          </p:cNvSpPr>
          <p:nvPr>
            <p:ph idx="1"/>
          </p:nvPr>
        </p:nvSpPr>
        <p:spPr>
          <a:xfrm>
            <a:off x="720000" y="1235676"/>
            <a:ext cx="10728325" cy="4533299"/>
          </a:xfrm>
        </p:spPr>
        <p:txBody>
          <a:bodyPr/>
          <a:lstStyle/>
          <a:p>
            <a:r>
              <a:rPr lang="en-US" sz="2400" dirty="0"/>
              <a:t>Next, the Prophet, Imam Ali and Abu Bakr </a:t>
            </a:r>
            <a:r>
              <a:rPr lang="en-CA" sz="2400" dirty="0"/>
              <a:t>travel to Banu </a:t>
            </a:r>
            <a:r>
              <a:rPr lang="en-CA" sz="2400" dirty="0" err="1"/>
              <a:t>Shaybān</a:t>
            </a:r>
            <a:r>
              <a:rPr lang="en-CA" sz="2400" dirty="0"/>
              <a:t> for 13 days.</a:t>
            </a:r>
          </a:p>
          <a:p>
            <a:r>
              <a:rPr lang="en-CA" sz="2400" dirty="0"/>
              <a:t>This attempted emigration also ends in failure.</a:t>
            </a:r>
          </a:p>
          <a:p>
            <a:r>
              <a:rPr lang="en-CA" sz="2400" dirty="0"/>
              <a:t>It’s noteworthy that Imam Ali accompanied the Prophet on all his </a:t>
            </a:r>
            <a:r>
              <a:rPr lang="en-CA" sz="2400" i="1" dirty="0" err="1"/>
              <a:t>hijrah</a:t>
            </a:r>
            <a:r>
              <a:rPr lang="en-CA" sz="2400" i="1" dirty="0"/>
              <a:t> </a:t>
            </a:r>
            <a:r>
              <a:rPr lang="en-CA" sz="2400" dirty="0"/>
              <a:t>attempts.</a:t>
            </a:r>
          </a:p>
          <a:p>
            <a:br>
              <a:rPr lang="en-CA" dirty="0"/>
            </a:br>
            <a:endParaRPr lang="en-CA" dirty="0"/>
          </a:p>
          <a:p>
            <a:endParaRPr lang="en-US" dirty="0"/>
          </a:p>
        </p:txBody>
      </p:sp>
    </p:spTree>
    <p:extLst>
      <p:ext uri="{BB962C8B-B14F-4D97-AF65-F5344CB8AC3E}">
        <p14:creationId xmlns:p14="http://schemas.microsoft.com/office/powerpoint/2010/main" val="2435956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CB4AD-1108-6549-8A97-E2D3879D4C02}"/>
              </a:ext>
            </a:extLst>
          </p:cNvPr>
          <p:cNvSpPr>
            <a:spLocks noGrp="1"/>
          </p:cNvSpPr>
          <p:nvPr>
            <p:ph type="title"/>
          </p:nvPr>
        </p:nvSpPr>
        <p:spPr>
          <a:xfrm>
            <a:off x="720000" y="619200"/>
            <a:ext cx="10728322" cy="641189"/>
          </a:xfrm>
        </p:spPr>
        <p:txBody>
          <a:bodyPr/>
          <a:lstStyle/>
          <a:p>
            <a:pPr algn="ctr"/>
            <a:r>
              <a:rPr lang="en-US" dirty="0"/>
              <a:t>Journey to </a:t>
            </a:r>
            <a:r>
              <a:rPr lang="en-US" dirty="0" err="1"/>
              <a:t>Ta’if</a:t>
            </a:r>
            <a:endParaRPr lang="en-US" dirty="0"/>
          </a:p>
        </p:txBody>
      </p:sp>
      <p:sp>
        <p:nvSpPr>
          <p:cNvPr id="3" name="Content Placeholder 2">
            <a:extLst>
              <a:ext uri="{FF2B5EF4-FFF2-40B4-BE49-F238E27FC236}">
                <a16:creationId xmlns:a16="http://schemas.microsoft.com/office/drawing/2014/main" id="{1C0BEBFE-1F55-BD4E-9DA4-4DCB7670FCDF}"/>
              </a:ext>
            </a:extLst>
          </p:cNvPr>
          <p:cNvSpPr>
            <a:spLocks noGrp="1"/>
          </p:cNvSpPr>
          <p:nvPr>
            <p:ph idx="1"/>
          </p:nvPr>
        </p:nvSpPr>
        <p:spPr>
          <a:xfrm>
            <a:off x="720000" y="1260390"/>
            <a:ext cx="10728325" cy="4508586"/>
          </a:xfrm>
        </p:spPr>
        <p:txBody>
          <a:bodyPr/>
          <a:lstStyle/>
          <a:p>
            <a:r>
              <a:rPr lang="en-US" sz="2400" dirty="0"/>
              <a:t>Where is </a:t>
            </a:r>
            <a:r>
              <a:rPr lang="en-US" sz="2400" dirty="0" err="1"/>
              <a:t>Ta’if</a:t>
            </a:r>
            <a:r>
              <a:rPr lang="en-US" sz="2400" dirty="0"/>
              <a:t>? A city 100km southeast of Makkah which was home to Banu </a:t>
            </a:r>
            <a:r>
              <a:rPr lang="en-US" sz="2400" dirty="0" err="1"/>
              <a:t>Thaqif</a:t>
            </a:r>
            <a:r>
              <a:rPr lang="en-US" sz="2400" dirty="0"/>
              <a:t>.</a:t>
            </a:r>
          </a:p>
          <a:p>
            <a:r>
              <a:rPr lang="en-US" sz="2400" dirty="0"/>
              <a:t>It’s a city with a high altitude and thus it’s weather is cooler than Makkah.</a:t>
            </a:r>
          </a:p>
          <a:p>
            <a:r>
              <a:rPr lang="en-US" sz="2400" dirty="0" err="1"/>
              <a:t>Ta’if</a:t>
            </a:r>
            <a:r>
              <a:rPr lang="en-US" sz="2400" dirty="0"/>
              <a:t> carried religious significance because it housed one of the three main idols of Arabia (al-Laat).</a:t>
            </a:r>
          </a:p>
          <a:p>
            <a:r>
              <a:rPr lang="en-CA" sz="2400" dirty="0"/>
              <a:t>He travels for 40 days to </a:t>
            </a:r>
            <a:r>
              <a:rPr lang="en-CA" sz="2400" dirty="0" err="1"/>
              <a:t>al-Ṭāʿif</a:t>
            </a:r>
            <a:r>
              <a:rPr lang="en-CA" sz="2400" dirty="0"/>
              <a:t> to speak to the </a:t>
            </a:r>
            <a:r>
              <a:rPr lang="en-CA" sz="2400" dirty="0" err="1"/>
              <a:t>Thaqīf</a:t>
            </a:r>
            <a:r>
              <a:rPr lang="en-CA" sz="2400" dirty="0"/>
              <a:t> tribe.</a:t>
            </a:r>
          </a:p>
          <a:p>
            <a:r>
              <a:rPr lang="en-CA" sz="2400" dirty="0"/>
              <a:t>He is accompanied by Imam Ali and Zayd ibn </a:t>
            </a:r>
            <a:r>
              <a:rPr lang="en-CA" sz="2400" dirty="0" err="1"/>
              <a:t>Ḥārithah</a:t>
            </a:r>
            <a:r>
              <a:rPr lang="en-CA" sz="2400" dirty="0"/>
              <a:t>.</a:t>
            </a:r>
          </a:p>
          <a:p>
            <a:endParaRPr lang="en-CA" dirty="0"/>
          </a:p>
          <a:p>
            <a:endParaRPr lang="en-US" dirty="0"/>
          </a:p>
        </p:txBody>
      </p:sp>
    </p:spTree>
    <p:extLst>
      <p:ext uri="{BB962C8B-B14F-4D97-AF65-F5344CB8AC3E}">
        <p14:creationId xmlns:p14="http://schemas.microsoft.com/office/powerpoint/2010/main" val="3625781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55420-0F81-274A-B771-FF9F7717DA1D}"/>
              </a:ext>
            </a:extLst>
          </p:cNvPr>
          <p:cNvSpPr>
            <a:spLocks noGrp="1"/>
          </p:cNvSpPr>
          <p:nvPr>
            <p:ph type="title"/>
          </p:nvPr>
        </p:nvSpPr>
        <p:spPr>
          <a:xfrm>
            <a:off x="720000" y="619200"/>
            <a:ext cx="10728322" cy="690616"/>
          </a:xfrm>
        </p:spPr>
        <p:txBody>
          <a:bodyPr/>
          <a:lstStyle/>
          <a:p>
            <a:pPr algn="ctr"/>
            <a:r>
              <a:rPr lang="en-US" dirty="0"/>
              <a:t>Journey To </a:t>
            </a:r>
            <a:r>
              <a:rPr lang="en-US" dirty="0" err="1"/>
              <a:t>Ta’if</a:t>
            </a:r>
            <a:endParaRPr lang="en-US" dirty="0"/>
          </a:p>
        </p:txBody>
      </p:sp>
      <p:sp>
        <p:nvSpPr>
          <p:cNvPr id="3" name="Content Placeholder 2">
            <a:extLst>
              <a:ext uri="{FF2B5EF4-FFF2-40B4-BE49-F238E27FC236}">
                <a16:creationId xmlns:a16="http://schemas.microsoft.com/office/drawing/2014/main" id="{E94CAFCA-BEE8-A245-849B-4076BD04538E}"/>
              </a:ext>
            </a:extLst>
          </p:cNvPr>
          <p:cNvSpPr>
            <a:spLocks noGrp="1"/>
          </p:cNvSpPr>
          <p:nvPr>
            <p:ph idx="1"/>
          </p:nvPr>
        </p:nvSpPr>
        <p:spPr>
          <a:xfrm>
            <a:off x="720000" y="1309816"/>
            <a:ext cx="10728325" cy="4459159"/>
          </a:xfrm>
        </p:spPr>
        <p:txBody>
          <a:bodyPr/>
          <a:lstStyle/>
          <a:p>
            <a:pPr algn="ctr"/>
            <a:r>
              <a:rPr lang="en-CA" dirty="0"/>
              <a:t>Allah references </a:t>
            </a:r>
            <a:r>
              <a:rPr lang="en-CA" dirty="0" err="1"/>
              <a:t>Ta'if</a:t>
            </a:r>
            <a:r>
              <a:rPr lang="en-CA" dirty="0"/>
              <a:t> in the Quran, quoting what al-Walid ibn al-</a:t>
            </a:r>
            <a:r>
              <a:rPr lang="en-CA" dirty="0" err="1"/>
              <a:t>Mughira</a:t>
            </a:r>
            <a:r>
              <a:rPr lang="en-CA" dirty="0"/>
              <a:t> said, "Two major cities."</a:t>
            </a:r>
            <a:br>
              <a:rPr lang="en-CA" dirty="0"/>
            </a:br>
            <a:r>
              <a:rPr lang="ar-AE" b="1" dirty="0"/>
              <a:t>وَقَالُوا لَوْلَا نُزِّلَ هَٰذَا الْقُرْآنُ عَلَىٰ رَجُلٍ مِّنَ الْقَرْيَتَيْنِ عَظِيمٍ</a:t>
            </a:r>
          </a:p>
          <a:p>
            <a:pPr marL="0" indent="0" algn="ctr">
              <a:buNone/>
            </a:pPr>
            <a:r>
              <a:rPr lang="ar-AE" dirty="0"/>
              <a:t>"</a:t>
            </a:r>
            <a:r>
              <a:rPr lang="en-CA" i="1" dirty="0"/>
              <a:t>And they say, 'Why is not this Quran sent down to some great man from [one of] the two major cities (Makkah and </a:t>
            </a:r>
            <a:r>
              <a:rPr lang="en-CA" i="1" dirty="0" err="1"/>
              <a:t>Ta'if</a:t>
            </a:r>
            <a:r>
              <a:rPr lang="en-CA" i="1" dirty="0"/>
              <a:t>)?'" </a:t>
            </a:r>
            <a:r>
              <a:rPr lang="en-CA" dirty="0"/>
              <a:t>[43:31]</a:t>
            </a:r>
            <a:endParaRPr lang="en-US" dirty="0"/>
          </a:p>
        </p:txBody>
      </p:sp>
    </p:spTree>
    <p:extLst>
      <p:ext uri="{BB962C8B-B14F-4D97-AF65-F5344CB8AC3E}">
        <p14:creationId xmlns:p14="http://schemas.microsoft.com/office/powerpoint/2010/main" val="62742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FDFAE-BB6D-E340-883B-8794425144B9}"/>
              </a:ext>
            </a:extLst>
          </p:cNvPr>
          <p:cNvSpPr>
            <a:spLocks noGrp="1"/>
          </p:cNvSpPr>
          <p:nvPr>
            <p:ph type="title"/>
          </p:nvPr>
        </p:nvSpPr>
        <p:spPr>
          <a:xfrm>
            <a:off x="720000" y="619200"/>
            <a:ext cx="10728322" cy="690616"/>
          </a:xfrm>
        </p:spPr>
        <p:txBody>
          <a:bodyPr/>
          <a:lstStyle/>
          <a:p>
            <a:pPr algn="ctr"/>
            <a:r>
              <a:rPr lang="en-US" dirty="0"/>
              <a:t>Journey to </a:t>
            </a:r>
            <a:r>
              <a:rPr lang="en-US" dirty="0" err="1"/>
              <a:t>Ta’if</a:t>
            </a:r>
            <a:endParaRPr lang="en-US" dirty="0"/>
          </a:p>
        </p:txBody>
      </p:sp>
      <p:sp>
        <p:nvSpPr>
          <p:cNvPr id="3" name="Content Placeholder 2">
            <a:extLst>
              <a:ext uri="{FF2B5EF4-FFF2-40B4-BE49-F238E27FC236}">
                <a16:creationId xmlns:a16="http://schemas.microsoft.com/office/drawing/2014/main" id="{EF029E7E-C58E-5D46-98E5-D2E46DE32A8B}"/>
              </a:ext>
            </a:extLst>
          </p:cNvPr>
          <p:cNvSpPr>
            <a:spLocks noGrp="1"/>
          </p:cNvSpPr>
          <p:nvPr>
            <p:ph idx="1"/>
          </p:nvPr>
        </p:nvSpPr>
        <p:spPr>
          <a:xfrm>
            <a:off x="720000" y="1309816"/>
            <a:ext cx="10728325" cy="4459159"/>
          </a:xfrm>
        </p:spPr>
        <p:txBody>
          <a:bodyPr/>
          <a:lstStyle/>
          <a:p>
            <a:r>
              <a:rPr lang="en-CA" sz="2400" dirty="0"/>
              <a:t>He approaches the 3 leaders of </a:t>
            </a:r>
            <a:r>
              <a:rPr lang="en-CA" sz="2400" dirty="0" err="1"/>
              <a:t>Thaqīf:ʿAbdYalīl</a:t>
            </a:r>
            <a:r>
              <a:rPr lang="en-CA" sz="2400" dirty="0"/>
              <a:t>, </a:t>
            </a:r>
            <a:r>
              <a:rPr lang="en-CA" sz="2400" dirty="0" err="1"/>
              <a:t>Masʿūd</a:t>
            </a:r>
            <a:r>
              <a:rPr lang="en-CA" sz="2400" dirty="0"/>
              <a:t>, and </a:t>
            </a:r>
            <a:r>
              <a:rPr lang="en-CA" sz="2400" dirty="0" err="1"/>
              <a:t>Ḥabīb,the</a:t>
            </a:r>
            <a:r>
              <a:rPr lang="en-CA" sz="2400" dirty="0"/>
              <a:t> 3 sons of </a:t>
            </a:r>
            <a:r>
              <a:rPr lang="en-CA" sz="2400" dirty="0" err="1"/>
              <a:t>ʿAmr</a:t>
            </a:r>
            <a:r>
              <a:rPr lang="en-CA" sz="2400" dirty="0"/>
              <a:t>. After he makes his pitch, one says: “I would rip the </a:t>
            </a:r>
            <a:r>
              <a:rPr lang="en-CA" sz="2400" i="1" dirty="0" err="1"/>
              <a:t>kiswah</a:t>
            </a:r>
            <a:r>
              <a:rPr lang="en-CA" sz="2400" i="1" dirty="0"/>
              <a:t> </a:t>
            </a:r>
            <a:r>
              <a:rPr lang="en-CA" sz="2400" dirty="0"/>
              <a:t>from the </a:t>
            </a:r>
            <a:r>
              <a:rPr lang="en-CA" sz="2400" dirty="0" err="1"/>
              <a:t>Kaʿbah</a:t>
            </a:r>
            <a:r>
              <a:rPr lang="en-CA" sz="2400" dirty="0"/>
              <a:t> if God actually sent you.” </a:t>
            </a:r>
          </a:p>
          <a:p>
            <a:r>
              <a:rPr lang="en-CA" sz="2400" dirty="0"/>
              <a:t>The second asked, “Did God find no one better than you to send?” </a:t>
            </a:r>
          </a:p>
          <a:p>
            <a:r>
              <a:rPr lang="en-CA" sz="2400" dirty="0"/>
              <a:t>The third said, “I shall not speak to you further. If you are in fact a messenger from God, as you claim, then you are too important for anything I have to say to matter. And if you are lying about God, then I should not be caught talking to you.” </a:t>
            </a:r>
          </a:p>
          <a:p>
            <a:endParaRPr lang="en-US" dirty="0"/>
          </a:p>
        </p:txBody>
      </p:sp>
    </p:spTree>
    <p:extLst>
      <p:ext uri="{BB962C8B-B14F-4D97-AF65-F5344CB8AC3E}">
        <p14:creationId xmlns:p14="http://schemas.microsoft.com/office/powerpoint/2010/main" val="14482602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9B2E3-DBCA-6744-AC9C-5405EF164499}"/>
              </a:ext>
            </a:extLst>
          </p:cNvPr>
          <p:cNvSpPr>
            <a:spLocks noGrp="1"/>
          </p:cNvSpPr>
          <p:nvPr>
            <p:ph type="title"/>
          </p:nvPr>
        </p:nvSpPr>
        <p:spPr>
          <a:xfrm>
            <a:off x="720000" y="619200"/>
            <a:ext cx="10728322" cy="628832"/>
          </a:xfrm>
        </p:spPr>
        <p:txBody>
          <a:bodyPr/>
          <a:lstStyle/>
          <a:p>
            <a:pPr algn="ctr"/>
            <a:r>
              <a:rPr lang="en-US" dirty="0"/>
              <a:t>Journey to </a:t>
            </a:r>
            <a:r>
              <a:rPr lang="en-US" dirty="0" err="1"/>
              <a:t>Ta’if</a:t>
            </a:r>
            <a:endParaRPr lang="en-US" dirty="0"/>
          </a:p>
        </p:txBody>
      </p:sp>
      <p:sp>
        <p:nvSpPr>
          <p:cNvPr id="3" name="Content Placeholder 2">
            <a:extLst>
              <a:ext uri="{FF2B5EF4-FFF2-40B4-BE49-F238E27FC236}">
                <a16:creationId xmlns:a16="http://schemas.microsoft.com/office/drawing/2014/main" id="{66A7C4BD-418B-B44E-A6EF-0DD9E14651AF}"/>
              </a:ext>
            </a:extLst>
          </p:cNvPr>
          <p:cNvSpPr>
            <a:spLocks noGrp="1"/>
          </p:cNvSpPr>
          <p:nvPr>
            <p:ph idx="1"/>
          </p:nvPr>
        </p:nvSpPr>
        <p:spPr>
          <a:xfrm>
            <a:off x="720000" y="1248032"/>
            <a:ext cx="10728325" cy="4520943"/>
          </a:xfrm>
        </p:spPr>
        <p:txBody>
          <a:bodyPr/>
          <a:lstStyle/>
          <a:p>
            <a:r>
              <a:rPr lang="en-CA" sz="2400" dirty="0"/>
              <a:t>The Prophet lost hope of convincing them. </a:t>
            </a:r>
          </a:p>
          <a:p>
            <a:r>
              <a:rPr lang="en-CA" sz="2400" dirty="0"/>
              <a:t>They ordered their children and slaves to attack the Prophet.</a:t>
            </a:r>
          </a:p>
          <a:p>
            <a:r>
              <a:rPr lang="en-CA" sz="2400" dirty="0"/>
              <a:t>The Prophet found sanctuary in a garden belonging to the </a:t>
            </a:r>
            <a:r>
              <a:rPr lang="en-CA" sz="2400" dirty="0" err="1"/>
              <a:t>Makhzūmi</a:t>
            </a:r>
            <a:r>
              <a:rPr lang="en-CA" sz="2400" dirty="0"/>
              <a:t>̄ brothers, </a:t>
            </a:r>
            <a:r>
              <a:rPr lang="en-CA" sz="2400" dirty="0" err="1"/>
              <a:t>ʿUtbah</a:t>
            </a:r>
            <a:r>
              <a:rPr lang="en-CA" sz="2400" dirty="0"/>
              <a:t> ibn </a:t>
            </a:r>
            <a:r>
              <a:rPr lang="en-CA" sz="2400" dirty="0" err="1"/>
              <a:t>Rabīʿah</a:t>
            </a:r>
            <a:r>
              <a:rPr lang="en-CA" sz="2400" dirty="0"/>
              <a:t> (father of Hind) and </a:t>
            </a:r>
            <a:r>
              <a:rPr lang="en-CA" sz="2400" dirty="0" err="1"/>
              <a:t>Shaybah</a:t>
            </a:r>
            <a:r>
              <a:rPr lang="en-CA" sz="2400" dirty="0"/>
              <a:t> ibn </a:t>
            </a:r>
            <a:r>
              <a:rPr lang="en-CA" sz="2400" dirty="0" err="1"/>
              <a:t>Rabīʿah</a:t>
            </a:r>
            <a:r>
              <a:rPr lang="en-CA" sz="2400" dirty="0"/>
              <a:t>. </a:t>
            </a:r>
          </a:p>
          <a:p>
            <a:endParaRPr lang="en-US" dirty="0"/>
          </a:p>
        </p:txBody>
      </p:sp>
    </p:spTree>
    <p:extLst>
      <p:ext uri="{BB962C8B-B14F-4D97-AF65-F5344CB8AC3E}">
        <p14:creationId xmlns:p14="http://schemas.microsoft.com/office/powerpoint/2010/main" val="3360106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F67A7-1BCD-1E4B-BE8D-D1489D597AD4}"/>
              </a:ext>
            </a:extLst>
          </p:cNvPr>
          <p:cNvSpPr>
            <a:spLocks noGrp="1"/>
          </p:cNvSpPr>
          <p:nvPr>
            <p:ph type="title"/>
          </p:nvPr>
        </p:nvSpPr>
        <p:spPr>
          <a:xfrm>
            <a:off x="720000" y="619200"/>
            <a:ext cx="10728322" cy="727686"/>
          </a:xfrm>
        </p:spPr>
        <p:txBody>
          <a:bodyPr/>
          <a:lstStyle/>
          <a:p>
            <a:pPr algn="ctr"/>
            <a:r>
              <a:rPr lang="en-US" dirty="0"/>
              <a:t>The Sacrifices of Abu Talib</a:t>
            </a:r>
          </a:p>
        </p:txBody>
      </p:sp>
      <p:sp>
        <p:nvSpPr>
          <p:cNvPr id="3" name="Content Placeholder 2">
            <a:extLst>
              <a:ext uri="{FF2B5EF4-FFF2-40B4-BE49-F238E27FC236}">
                <a16:creationId xmlns:a16="http://schemas.microsoft.com/office/drawing/2014/main" id="{769A70A8-F740-074D-9AF9-C1F3F1313649}"/>
              </a:ext>
            </a:extLst>
          </p:cNvPr>
          <p:cNvSpPr>
            <a:spLocks noGrp="1"/>
          </p:cNvSpPr>
          <p:nvPr>
            <p:ph idx="1"/>
          </p:nvPr>
        </p:nvSpPr>
        <p:spPr>
          <a:xfrm>
            <a:off x="720000" y="1346886"/>
            <a:ext cx="10728325" cy="4422089"/>
          </a:xfrm>
        </p:spPr>
        <p:txBody>
          <a:bodyPr/>
          <a:lstStyle/>
          <a:p>
            <a:r>
              <a:rPr lang="en-US" dirty="0"/>
              <a:t>The sacrifices of Abu Talib:</a:t>
            </a:r>
          </a:p>
          <a:p>
            <a:pPr lvl="1"/>
            <a:r>
              <a:rPr lang="en-US" dirty="0"/>
              <a:t>He sacrificed his high social status as the chief of Quraysh and endured a complete social boycott in order to protect the Prophet (s).</a:t>
            </a:r>
          </a:p>
          <a:p>
            <a:pPr lvl="1"/>
            <a:r>
              <a:rPr lang="en-US" dirty="0"/>
              <a:t>He faced economic sanctions and, as a consequence, experienced the pangs of hunger and poverty to guard the Prophet.</a:t>
            </a:r>
          </a:p>
          <a:p>
            <a:pPr lvl="1"/>
            <a:r>
              <a:rPr lang="en-US" dirty="0"/>
              <a:t>He was prepared to fight and sacrifice all members of Bani Hashim to protect the life of the Prophet.</a:t>
            </a:r>
          </a:p>
          <a:p>
            <a:pPr lvl="1"/>
            <a:r>
              <a:rPr lang="en-US" dirty="0"/>
              <a:t>He placed his youngest son, Ali, in dangers way to protect the Prophet. He also endured separation from his other son, </a:t>
            </a:r>
            <a:r>
              <a:rPr lang="en-US" dirty="0" err="1"/>
              <a:t>Ja’far</a:t>
            </a:r>
            <a:r>
              <a:rPr lang="en-US" dirty="0"/>
              <a:t>, when he lead a group of Muslims on the emigration to Abyssinia. </a:t>
            </a:r>
          </a:p>
          <a:p>
            <a:pPr lvl="1"/>
            <a:r>
              <a:rPr lang="en-US" dirty="0"/>
              <a:t>He defended the Prophet in word and action. </a:t>
            </a:r>
          </a:p>
          <a:p>
            <a:pPr lvl="1"/>
            <a:endParaRPr lang="en-US" dirty="0"/>
          </a:p>
        </p:txBody>
      </p:sp>
    </p:spTree>
    <p:extLst>
      <p:ext uri="{BB962C8B-B14F-4D97-AF65-F5344CB8AC3E}">
        <p14:creationId xmlns:p14="http://schemas.microsoft.com/office/powerpoint/2010/main" val="8573260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1E874-037A-1F44-9EAC-2A10C2A36EB4}"/>
              </a:ext>
            </a:extLst>
          </p:cNvPr>
          <p:cNvSpPr>
            <a:spLocks noGrp="1"/>
          </p:cNvSpPr>
          <p:nvPr>
            <p:ph type="title"/>
          </p:nvPr>
        </p:nvSpPr>
        <p:spPr>
          <a:xfrm>
            <a:off x="720000" y="619200"/>
            <a:ext cx="10728322" cy="678259"/>
          </a:xfrm>
        </p:spPr>
        <p:txBody>
          <a:bodyPr/>
          <a:lstStyle/>
          <a:p>
            <a:pPr algn="ctr"/>
            <a:r>
              <a:rPr lang="en-US" dirty="0"/>
              <a:t>The Prophet’s Heartfelt Prayer</a:t>
            </a:r>
          </a:p>
        </p:txBody>
      </p:sp>
      <p:sp>
        <p:nvSpPr>
          <p:cNvPr id="3" name="Content Placeholder 2">
            <a:extLst>
              <a:ext uri="{FF2B5EF4-FFF2-40B4-BE49-F238E27FC236}">
                <a16:creationId xmlns:a16="http://schemas.microsoft.com/office/drawing/2014/main" id="{FEB7324B-182F-B44F-8E0A-832ACDD3D696}"/>
              </a:ext>
            </a:extLst>
          </p:cNvPr>
          <p:cNvSpPr>
            <a:spLocks noGrp="1"/>
          </p:cNvSpPr>
          <p:nvPr>
            <p:ph idx="1"/>
          </p:nvPr>
        </p:nvSpPr>
        <p:spPr>
          <a:xfrm>
            <a:off x="720000" y="1458098"/>
            <a:ext cx="10728325" cy="4310878"/>
          </a:xfrm>
        </p:spPr>
        <p:txBody>
          <a:bodyPr/>
          <a:lstStyle/>
          <a:p>
            <a:r>
              <a:rPr lang="en-CA" sz="2400" dirty="0"/>
              <a:t>Taking refuge, he says the following prayer:</a:t>
            </a:r>
          </a:p>
          <a:p>
            <a:pPr algn="ctr"/>
            <a:r>
              <a:rPr lang="ar-AE" sz="2400" b="1" dirty="0"/>
              <a:t> اللهم إليك أشكو ضعف قوتي ، وقلة حيلتي ، وهواني على الناس ، أرحم الراحمين ، أنت أرحم الراحمين ، إلى من تكلني ، إلى عدو يتجهمني ، </a:t>
            </a:r>
            <a:endParaRPr lang="en-US" sz="2400" b="1" dirty="0"/>
          </a:p>
          <a:p>
            <a:pPr algn="ctr"/>
            <a:r>
              <a:rPr lang="en-CA" sz="2400" dirty="0"/>
              <a:t>O God! I petition you regarding the weakness of my body, the dearth of my ingenuity, and my lack of status in these people’s eyes. O Most Merciful! You are the Lord of the weakened, and you are my Lord. At whose mercy will you leave me? At the mercy of one who lacks kinship to me and thus frowns upon me? </a:t>
            </a:r>
          </a:p>
          <a:p>
            <a:pPr marL="0" indent="0" algn="ctr">
              <a:buNone/>
            </a:pPr>
            <a:endParaRPr lang="en-US" dirty="0"/>
          </a:p>
        </p:txBody>
      </p:sp>
    </p:spTree>
    <p:extLst>
      <p:ext uri="{BB962C8B-B14F-4D97-AF65-F5344CB8AC3E}">
        <p14:creationId xmlns:p14="http://schemas.microsoft.com/office/powerpoint/2010/main" val="5015605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90B7E-2849-5144-AA01-0F6B631F685F}"/>
              </a:ext>
            </a:extLst>
          </p:cNvPr>
          <p:cNvSpPr>
            <a:spLocks noGrp="1"/>
          </p:cNvSpPr>
          <p:nvPr>
            <p:ph type="title"/>
          </p:nvPr>
        </p:nvSpPr>
        <p:spPr>
          <a:xfrm>
            <a:off x="720000" y="619200"/>
            <a:ext cx="10728322" cy="678259"/>
          </a:xfrm>
        </p:spPr>
        <p:txBody>
          <a:bodyPr/>
          <a:lstStyle/>
          <a:p>
            <a:pPr algn="ctr"/>
            <a:r>
              <a:rPr lang="en-US" dirty="0"/>
              <a:t>The Prophet’s Heartfelt Prayer</a:t>
            </a:r>
          </a:p>
        </p:txBody>
      </p:sp>
      <p:sp>
        <p:nvSpPr>
          <p:cNvPr id="3" name="Content Placeholder 2">
            <a:extLst>
              <a:ext uri="{FF2B5EF4-FFF2-40B4-BE49-F238E27FC236}">
                <a16:creationId xmlns:a16="http://schemas.microsoft.com/office/drawing/2014/main" id="{B8453566-FEF9-2C42-9CE1-DF900E56E813}"/>
              </a:ext>
            </a:extLst>
          </p:cNvPr>
          <p:cNvSpPr>
            <a:spLocks noGrp="1"/>
          </p:cNvSpPr>
          <p:nvPr>
            <p:ph idx="1"/>
          </p:nvPr>
        </p:nvSpPr>
        <p:spPr>
          <a:xfrm>
            <a:off x="720000" y="1297460"/>
            <a:ext cx="10728325" cy="4471516"/>
          </a:xfrm>
        </p:spPr>
        <p:txBody>
          <a:bodyPr>
            <a:normAutofit lnSpcReduction="10000"/>
          </a:bodyPr>
          <a:lstStyle/>
          <a:p>
            <a:pPr marL="0" indent="0" algn="ctr">
              <a:buNone/>
            </a:pPr>
            <a:r>
              <a:rPr lang="ar-AE" sz="2400" b="1" dirty="0"/>
              <a:t>أو إلى قريب ملكته أمري ، إن لم تكن غضبان علي فلا أبالي ، غير أن عافيتك أوسع لي ، أعوذ بنور وجهك الذي أشرقت له الظلمات ، وصلح عليه أمر الدنيا والآخرة ، أن تنزل بي غضبك ، أو تحل علي سخطك ، لك العتبى حتى ترضى ، ولا حول ولا قوة إلا بك</a:t>
            </a:r>
            <a:endParaRPr lang="en-CA" sz="2400" dirty="0"/>
          </a:p>
          <a:p>
            <a:pPr marL="0" indent="0" algn="ctr">
              <a:buNone/>
            </a:pPr>
            <a:r>
              <a:rPr lang="en-CA" sz="2400" dirty="0"/>
              <a:t>“At the mercy of my enemy whom you have empowered over me? As long as you are not angry with me, I care not. The well- being you have given me is sufficient for me. I seek refuge in the resplendence of your face, by which darkness is made light and through which all the affairs of this world and the next are made right, from being afflicted by your anger or being visited by your displeasure. I repent to you till you are satisfied. There is no power or strength save through you.”</a:t>
            </a:r>
          </a:p>
          <a:p>
            <a:pPr marL="0" indent="0" algn="ctr">
              <a:buNone/>
            </a:pPr>
            <a:endParaRPr lang="en-US" dirty="0"/>
          </a:p>
        </p:txBody>
      </p:sp>
    </p:spTree>
    <p:extLst>
      <p:ext uri="{BB962C8B-B14F-4D97-AF65-F5344CB8AC3E}">
        <p14:creationId xmlns:p14="http://schemas.microsoft.com/office/powerpoint/2010/main" val="1239269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213B7-B305-FA45-B63B-90B14277A09A}"/>
              </a:ext>
            </a:extLst>
          </p:cNvPr>
          <p:cNvSpPr>
            <a:spLocks noGrp="1"/>
          </p:cNvSpPr>
          <p:nvPr>
            <p:ph type="title"/>
          </p:nvPr>
        </p:nvSpPr>
        <p:spPr>
          <a:xfrm>
            <a:off x="720000" y="619200"/>
            <a:ext cx="10728322" cy="665903"/>
          </a:xfrm>
        </p:spPr>
        <p:txBody>
          <a:bodyPr/>
          <a:lstStyle/>
          <a:p>
            <a:pPr algn="ctr"/>
            <a:r>
              <a:rPr lang="en-US" dirty="0"/>
              <a:t>Journey to </a:t>
            </a:r>
            <a:r>
              <a:rPr lang="en-US" dirty="0" err="1"/>
              <a:t>Ta’if</a:t>
            </a:r>
            <a:endParaRPr lang="en-US" dirty="0"/>
          </a:p>
        </p:txBody>
      </p:sp>
      <p:sp>
        <p:nvSpPr>
          <p:cNvPr id="3" name="Content Placeholder 2">
            <a:extLst>
              <a:ext uri="{FF2B5EF4-FFF2-40B4-BE49-F238E27FC236}">
                <a16:creationId xmlns:a16="http://schemas.microsoft.com/office/drawing/2014/main" id="{6EF85A3E-0735-1747-83DD-90A8234CD5EB}"/>
              </a:ext>
            </a:extLst>
          </p:cNvPr>
          <p:cNvSpPr>
            <a:spLocks noGrp="1"/>
          </p:cNvSpPr>
          <p:nvPr>
            <p:ph idx="1"/>
          </p:nvPr>
        </p:nvSpPr>
        <p:spPr>
          <a:xfrm>
            <a:off x="720000" y="1285104"/>
            <a:ext cx="10728325" cy="4483872"/>
          </a:xfrm>
        </p:spPr>
        <p:txBody>
          <a:bodyPr/>
          <a:lstStyle/>
          <a:p>
            <a:r>
              <a:rPr lang="en-CA" sz="2400" dirty="0" err="1"/>
              <a:t>Utbah</a:t>
            </a:r>
            <a:r>
              <a:rPr lang="en-CA" sz="2400" dirty="0"/>
              <a:t> and </a:t>
            </a:r>
            <a:r>
              <a:rPr lang="en-CA" sz="2400" dirty="0" err="1"/>
              <a:t>Shaybah</a:t>
            </a:r>
            <a:r>
              <a:rPr lang="en-CA" sz="2400" dirty="0"/>
              <a:t>  send their slave </a:t>
            </a:r>
            <a:r>
              <a:rPr lang="en-CA" sz="2400" dirty="0" err="1"/>
              <a:t>ʿAddās</a:t>
            </a:r>
            <a:r>
              <a:rPr lang="en-CA" sz="2400" dirty="0"/>
              <a:t>, with some fruit for him. When the Prophet says, “</a:t>
            </a:r>
            <a:r>
              <a:rPr lang="en-CA" sz="2400" i="1" dirty="0" err="1"/>
              <a:t>bismillāh</a:t>
            </a:r>
            <a:r>
              <a:rPr lang="en-CA" sz="2400" dirty="0"/>
              <a:t>” before eating, </a:t>
            </a:r>
            <a:r>
              <a:rPr lang="en-CA" sz="2400" dirty="0" err="1"/>
              <a:t>ʿAddās</a:t>
            </a:r>
            <a:r>
              <a:rPr lang="en-CA" sz="2400" dirty="0"/>
              <a:t> is intrigued. He says, “This is something that the people of this city do not say.” </a:t>
            </a:r>
          </a:p>
          <a:p>
            <a:r>
              <a:rPr lang="en-CA" sz="2400" dirty="0"/>
              <a:t>The Prophet asked where he was from, to which he answers that he is a Christian from </a:t>
            </a:r>
            <a:r>
              <a:rPr lang="en-CA" sz="2400" dirty="0" err="1"/>
              <a:t>Ninevah</a:t>
            </a:r>
            <a:r>
              <a:rPr lang="en-CA" sz="2400" dirty="0"/>
              <a:t>. The Prophet comments, “You are from the city of the Righteous man, Jonah son of </a:t>
            </a:r>
            <a:r>
              <a:rPr lang="en-CA" sz="2400" dirty="0" err="1"/>
              <a:t>Amittai</a:t>
            </a:r>
            <a:r>
              <a:rPr lang="en-CA" sz="2400" dirty="0"/>
              <a:t>.” </a:t>
            </a:r>
            <a:r>
              <a:rPr lang="en-CA" sz="2400" dirty="0" err="1"/>
              <a:t>ʿAddās</a:t>
            </a:r>
            <a:r>
              <a:rPr lang="en-CA" sz="2400" dirty="0"/>
              <a:t> asks, “What do you know about Jonah?” He replies, “He is my brother. He was a prophet, and I am a prophet.” Upon hearing this, </a:t>
            </a:r>
            <a:r>
              <a:rPr lang="en-CA" sz="2400" dirty="0" err="1"/>
              <a:t>ʿAddās</a:t>
            </a:r>
            <a:r>
              <a:rPr lang="en-CA" sz="2400" dirty="0"/>
              <a:t> began kissing the Prophet’s head, hands, and feet. </a:t>
            </a:r>
          </a:p>
          <a:p>
            <a:endParaRPr lang="en-US" dirty="0"/>
          </a:p>
        </p:txBody>
      </p:sp>
    </p:spTree>
    <p:extLst>
      <p:ext uri="{BB962C8B-B14F-4D97-AF65-F5344CB8AC3E}">
        <p14:creationId xmlns:p14="http://schemas.microsoft.com/office/powerpoint/2010/main" val="3772026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BA137-13DF-2245-8C77-3DF14B703644}"/>
              </a:ext>
            </a:extLst>
          </p:cNvPr>
          <p:cNvSpPr>
            <a:spLocks noGrp="1"/>
          </p:cNvSpPr>
          <p:nvPr>
            <p:ph type="title"/>
          </p:nvPr>
        </p:nvSpPr>
        <p:spPr>
          <a:xfrm>
            <a:off x="720000" y="619200"/>
            <a:ext cx="10728322" cy="616476"/>
          </a:xfrm>
        </p:spPr>
        <p:txBody>
          <a:bodyPr/>
          <a:lstStyle/>
          <a:p>
            <a:pPr algn="ctr"/>
            <a:r>
              <a:rPr lang="en-US" dirty="0"/>
              <a:t>Journey to </a:t>
            </a:r>
            <a:r>
              <a:rPr lang="en-US" dirty="0" err="1"/>
              <a:t>Ta’if</a:t>
            </a:r>
            <a:endParaRPr lang="en-US" dirty="0"/>
          </a:p>
        </p:txBody>
      </p:sp>
      <p:sp>
        <p:nvSpPr>
          <p:cNvPr id="3" name="Content Placeholder 2">
            <a:extLst>
              <a:ext uri="{FF2B5EF4-FFF2-40B4-BE49-F238E27FC236}">
                <a16:creationId xmlns:a16="http://schemas.microsoft.com/office/drawing/2014/main" id="{0A6873C5-CEFC-A443-A990-C066D63F8E45}"/>
              </a:ext>
            </a:extLst>
          </p:cNvPr>
          <p:cNvSpPr>
            <a:spLocks noGrp="1"/>
          </p:cNvSpPr>
          <p:nvPr>
            <p:ph idx="1"/>
          </p:nvPr>
        </p:nvSpPr>
        <p:spPr>
          <a:xfrm>
            <a:off x="720000" y="1235676"/>
            <a:ext cx="10728325" cy="4533299"/>
          </a:xfrm>
        </p:spPr>
        <p:txBody>
          <a:bodyPr/>
          <a:lstStyle/>
          <a:p>
            <a:r>
              <a:rPr lang="en-CA" sz="2400" dirty="0"/>
              <a:t>Following his rejection in </a:t>
            </a:r>
            <a:r>
              <a:rPr lang="en-CA" sz="2400" dirty="0" err="1"/>
              <a:t>Ṭāʿif</a:t>
            </a:r>
            <a:r>
              <a:rPr lang="en-CA" sz="2400" dirty="0"/>
              <a:t>, he visited delegations of pilgrims as they came to Makkah for </a:t>
            </a:r>
            <a:r>
              <a:rPr lang="en-CA" sz="2400" dirty="0" err="1"/>
              <a:t>ʿUmrah</a:t>
            </a:r>
            <a:r>
              <a:rPr lang="en-CA" sz="2400" dirty="0"/>
              <a:t> and </a:t>
            </a:r>
            <a:r>
              <a:rPr lang="en-CA" sz="2400" dirty="0" err="1"/>
              <a:t>Ḥajj</a:t>
            </a:r>
            <a:r>
              <a:rPr lang="en-CA" sz="2400" dirty="0"/>
              <a:t>. His message to the leaders of each was: </a:t>
            </a:r>
          </a:p>
          <a:p>
            <a:pPr marL="0" indent="0" algn="ctr">
              <a:buNone/>
            </a:pPr>
            <a:r>
              <a:rPr lang="ar-AE" sz="2400" b="1" dirty="0"/>
              <a:t> لا أكره أحدا منكم، إنما أريد أن تمنعوني مما يراد بي من القتل حتى أبلغ رسالات ربي، فلم يقبله أحد، وكانوا يقولون: قوم الرجل أعلم به</a:t>
            </a:r>
            <a:endParaRPr lang="en-CA" sz="2400" b="1" dirty="0"/>
          </a:p>
          <a:p>
            <a:pPr marL="0" indent="0" algn="ctr">
              <a:buNone/>
            </a:pPr>
            <a:r>
              <a:rPr lang="en-CA" sz="2400" i="1" dirty="0"/>
              <a:t>“I shall not force any of you to believe. I only want you to defend me against those who threaten to kill me so that I can convey my Lord’s message.”</a:t>
            </a:r>
            <a:br>
              <a:rPr lang="en-CA" sz="2400" i="1" dirty="0"/>
            </a:br>
            <a:r>
              <a:rPr lang="en-CA" sz="2400" i="1" dirty="0"/>
              <a:t>But no one accepted his call. They said, “A man’s people know him best.” </a:t>
            </a:r>
            <a:endParaRPr lang="en-CA" sz="2400" dirty="0"/>
          </a:p>
          <a:p>
            <a:pPr marL="0" indent="0" algn="ctr">
              <a:buNone/>
            </a:pPr>
            <a:endParaRPr lang="en-CA" dirty="0"/>
          </a:p>
          <a:p>
            <a:endParaRPr lang="en-US" dirty="0"/>
          </a:p>
        </p:txBody>
      </p:sp>
    </p:spTree>
    <p:extLst>
      <p:ext uri="{BB962C8B-B14F-4D97-AF65-F5344CB8AC3E}">
        <p14:creationId xmlns:p14="http://schemas.microsoft.com/office/powerpoint/2010/main" val="7254325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D26F3-3181-7D45-9C23-0907D5D60687}"/>
              </a:ext>
            </a:extLst>
          </p:cNvPr>
          <p:cNvSpPr>
            <a:spLocks noGrp="1"/>
          </p:cNvSpPr>
          <p:nvPr>
            <p:ph type="title"/>
          </p:nvPr>
        </p:nvSpPr>
        <p:spPr>
          <a:xfrm>
            <a:off x="720000" y="619200"/>
            <a:ext cx="10728322" cy="665903"/>
          </a:xfrm>
        </p:spPr>
        <p:txBody>
          <a:bodyPr/>
          <a:lstStyle/>
          <a:p>
            <a:pPr algn="ctr"/>
            <a:r>
              <a:rPr lang="en-US" dirty="0"/>
              <a:t>Practical Lessons</a:t>
            </a:r>
          </a:p>
        </p:txBody>
      </p:sp>
      <p:sp>
        <p:nvSpPr>
          <p:cNvPr id="3" name="Content Placeholder 2">
            <a:extLst>
              <a:ext uri="{FF2B5EF4-FFF2-40B4-BE49-F238E27FC236}">
                <a16:creationId xmlns:a16="http://schemas.microsoft.com/office/drawing/2014/main" id="{D3F51853-AC3B-364C-938E-E84A6AC9D0DE}"/>
              </a:ext>
            </a:extLst>
          </p:cNvPr>
          <p:cNvSpPr>
            <a:spLocks noGrp="1"/>
          </p:cNvSpPr>
          <p:nvPr>
            <p:ph idx="1"/>
          </p:nvPr>
        </p:nvSpPr>
        <p:spPr>
          <a:xfrm>
            <a:off x="720000" y="1285104"/>
            <a:ext cx="10728325" cy="4483872"/>
          </a:xfrm>
        </p:spPr>
        <p:txBody>
          <a:bodyPr/>
          <a:lstStyle/>
          <a:p>
            <a:r>
              <a:rPr lang="en-US" dirty="0"/>
              <a:t>1. </a:t>
            </a:r>
            <a:r>
              <a:rPr lang="en-CA" dirty="0"/>
              <a:t>A person should stay in his society for as long as it's feasible. The Prophet only did </a:t>
            </a:r>
            <a:r>
              <a:rPr lang="en-CA" dirty="0" err="1"/>
              <a:t>hijrah</a:t>
            </a:r>
            <a:r>
              <a:rPr lang="en-CA" dirty="0"/>
              <a:t> when it became impossible for him to remain in Makkah.</a:t>
            </a:r>
          </a:p>
          <a:p>
            <a:r>
              <a:rPr lang="en-CA" dirty="0"/>
              <a:t>2. Tribulations and difficulties are not a sign of Allah’s abandonment.</a:t>
            </a:r>
          </a:p>
          <a:p>
            <a:r>
              <a:rPr lang="en-CA" dirty="0"/>
              <a:t>3. Practicing even the smallest teachings of Islam can guide people to the truth. Ex. The Prophet says “bismillah” before eating when ‘Addas offers him fruit.</a:t>
            </a:r>
          </a:p>
          <a:p>
            <a:r>
              <a:rPr lang="en-CA" dirty="0"/>
              <a:t>4. Allah’s help can come from the most unsuspecting places. Ex. Addas was a Christian from Iraq.</a:t>
            </a:r>
          </a:p>
          <a:p>
            <a:r>
              <a:rPr lang="en-CA" dirty="0"/>
              <a:t>5. The cruelty of the Prophet’s enemies never prevented him from showing them mercy.</a:t>
            </a:r>
          </a:p>
          <a:p>
            <a:r>
              <a:rPr lang="en-CA" dirty="0"/>
              <a:t>6. Don’t let rejection demoralize you. If one door is closed, Allah can </a:t>
            </a:r>
            <a:r>
              <a:rPr lang="en-CA"/>
              <a:t>open others.</a:t>
            </a:r>
            <a:endParaRPr lang="en-CA" dirty="0"/>
          </a:p>
          <a:p>
            <a:endParaRPr lang="en-CA" dirty="0"/>
          </a:p>
          <a:p>
            <a:endParaRPr lang="en-CA" dirty="0"/>
          </a:p>
          <a:p>
            <a:endParaRPr lang="en-US" dirty="0"/>
          </a:p>
        </p:txBody>
      </p:sp>
    </p:spTree>
    <p:extLst>
      <p:ext uri="{BB962C8B-B14F-4D97-AF65-F5344CB8AC3E}">
        <p14:creationId xmlns:p14="http://schemas.microsoft.com/office/powerpoint/2010/main" val="2672979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8380E-C665-5E44-88D0-314EF519EFFA}"/>
              </a:ext>
            </a:extLst>
          </p:cNvPr>
          <p:cNvSpPr>
            <a:spLocks noGrp="1"/>
          </p:cNvSpPr>
          <p:nvPr>
            <p:ph type="title"/>
          </p:nvPr>
        </p:nvSpPr>
        <p:spPr>
          <a:xfrm>
            <a:off x="720000" y="619200"/>
            <a:ext cx="10728322" cy="678259"/>
          </a:xfrm>
        </p:spPr>
        <p:txBody>
          <a:bodyPr/>
          <a:lstStyle/>
          <a:p>
            <a:pPr algn="ctr"/>
            <a:r>
              <a:rPr lang="en-US" dirty="0"/>
              <a:t>The Sacrifices of Abu Talib</a:t>
            </a:r>
          </a:p>
        </p:txBody>
      </p:sp>
      <p:sp>
        <p:nvSpPr>
          <p:cNvPr id="3" name="Content Placeholder 2">
            <a:extLst>
              <a:ext uri="{FF2B5EF4-FFF2-40B4-BE49-F238E27FC236}">
                <a16:creationId xmlns:a16="http://schemas.microsoft.com/office/drawing/2014/main" id="{527E617A-CC5A-4546-80BA-D4C816940AAC}"/>
              </a:ext>
            </a:extLst>
          </p:cNvPr>
          <p:cNvSpPr>
            <a:spLocks noGrp="1"/>
          </p:cNvSpPr>
          <p:nvPr>
            <p:ph idx="1"/>
          </p:nvPr>
        </p:nvSpPr>
        <p:spPr>
          <a:xfrm>
            <a:off x="720000" y="1297460"/>
            <a:ext cx="10728325" cy="4471516"/>
          </a:xfrm>
        </p:spPr>
        <p:txBody>
          <a:bodyPr/>
          <a:lstStyle/>
          <a:p>
            <a:r>
              <a:rPr lang="en-US" dirty="0"/>
              <a:t>How can we be certain that these sacrifices were a result of his faith and not tribal loyalty?</a:t>
            </a:r>
          </a:p>
          <a:p>
            <a:r>
              <a:rPr lang="en-US" dirty="0"/>
              <a:t>1. The poetry of Abu Talib is a clear indication of his firm belief in the Prophet and his message. Additionally, the numerous traditions from the Prophet and the imams confirm that Abu Talib was a staunch believer of the highest caliber.</a:t>
            </a:r>
          </a:p>
          <a:p>
            <a:r>
              <a:rPr lang="en-US" dirty="0"/>
              <a:t>2. If tribal loyalty or natural love was indeed the motivation, then why was Abu Talib willing to sacrifice his youngest son, Ali, to protect the Prophet? Is it natural for a man to love his nephew more than his own sons?</a:t>
            </a:r>
          </a:p>
          <a:p>
            <a:r>
              <a:rPr lang="en-US" dirty="0"/>
              <a:t>3. If tribal loyalty was Abu Talib’s motivation, why do we not see this allegiance from his other uncle, Abu </a:t>
            </a:r>
            <a:r>
              <a:rPr lang="en-US" dirty="0" err="1"/>
              <a:t>Lahab</a:t>
            </a:r>
            <a:r>
              <a:rPr lang="en-US" dirty="0"/>
              <a:t>? What about Abbas?</a:t>
            </a:r>
          </a:p>
          <a:p>
            <a:endParaRPr lang="en-US" dirty="0"/>
          </a:p>
          <a:p>
            <a:endParaRPr lang="en-US" dirty="0"/>
          </a:p>
          <a:p>
            <a:endParaRPr lang="en-US" dirty="0"/>
          </a:p>
        </p:txBody>
      </p:sp>
    </p:spTree>
    <p:extLst>
      <p:ext uri="{BB962C8B-B14F-4D97-AF65-F5344CB8AC3E}">
        <p14:creationId xmlns:p14="http://schemas.microsoft.com/office/powerpoint/2010/main" val="1970923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1031E-2E95-1845-AC20-35408F1A7F94}"/>
              </a:ext>
            </a:extLst>
          </p:cNvPr>
          <p:cNvSpPr>
            <a:spLocks noGrp="1"/>
          </p:cNvSpPr>
          <p:nvPr>
            <p:ph type="title"/>
          </p:nvPr>
        </p:nvSpPr>
        <p:spPr>
          <a:xfrm>
            <a:off x="720000" y="619200"/>
            <a:ext cx="10728322" cy="678259"/>
          </a:xfrm>
        </p:spPr>
        <p:txBody>
          <a:bodyPr/>
          <a:lstStyle/>
          <a:p>
            <a:pPr algn="ctr"/>
            <a:r>
              <a:rPr lang="en-US" dirty="0"/>
              <a:t>The Sacrifices of Abu Talib</a:t>
            </a:r>
          </a:p>
        </p:txBody>
      </p:sp>
      <p:sp>
        <p:nvSpPr>
          <p:cNvPr id="3" name="Content Placeholder 2">
            <a:extLst>
              <a:ext uri="{FF2B5EF4-FFF2-40B4-BE49-F238E27FC236}">
                <a16:creationId xmlns:a16="http://schemas.microsoft.com/office/drawing/2014/main" id="{98624E67-4E2F-5E40-BFA6-189125FDA9B6}"/>
              </a:ext>
            </a:extLst>
          </p:cNvPr>
          <p:cNvSpPr>
            <a:spLocks noGrp="1"/>
          </p:cNvSpPr>
          <p:nvPr>
            <p:ph idx="1"/>
          </p:nvPr>
        </p:nvSpPr>
        <p:spPr>
          <a:xfrm>
            <a:off x="720000" y="1297460"/>
            <a:ext cx="10728325" cy="4471516"/>
          </a:xfrm>
        </p:spPr>
        <p:txBody>
          <a:bodyPr/>
          <a:lstStyle/>
          <a:p>
            <a:pPr lvl="1"/>
            <a:r>
              <a:rPr lang="en-US" dirty="0"/>
              <a:t>4. If tribal allegiance was the motivation, then this would mean that Abu Talib had worldly aspirations. Which begs the question. Why would Abu Talib be willing to sacrifice his sons, and tribesmen for his nephew? History shows us that </a:t>
            </a:r>
            <a:r>
              <a:rPr lang="en-US" dirty="0" err="1"/>
              <a:t>Ma’mun</a:t>
            </a:r>
            <a:r>
              <a:rPr lang="en-US" dirty="0"/>
              <a:t> killed his own brother to ascend to power. If Abu Talib had worldly ambitions, there would have been clear signs of his desire for dominance and power.</a:t>
            </a:r>
          </a:p>
          <a:p>
            <a:pPr lvl="1"/>
            <a:r>
              <a:rPr lang="en-US" dirty="0"/>
              <a:t>5. If Abu Talib was motivated by a sense of tribal loyalty, why would he put his entire clan at risk. A tribal leader always puts the interest of the tribe ahead of the interests of an individual. However, we clearly see that Abu Talib always placed the Prophet’s safety above all else.</a:t>
            </a:r>
          </a:p>
          <a:p>
            <a:pPr lvl="1"/>
            <a:endParaRPr lang="en-US" dirty="0"/>
          </a:p>
        </p:txBody>
      </p:sp>
    </p:spTree>
    <p:extLst>
      <p:ext uri="{BB962C8B-B14F-4D97-AF65-F5344CB8AC3E}">
        <p14:creationId xmlns:p14="http://schemas.microsoft.com/office/powerpoint/2010/main" val="3588544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6F421-A1FB-724E-8F34-AE9FC2B2AC8B}"/>
              </a:ext>
            </a:extLst>
          </p:cNvPr>
          <p:cNvSpPr>
            <a:spLocks noGrp="1"/>
          </p:cNvSpPr>
          <p:nvPr>
            <p:ph type="title"/>
          </p:nvPr>
        </p:nvSpPr>
        <p:spPr>
          <a:xfrm>
            <a:off x="720000" y="619200"/>
            <a:ext cx="10728322" cy="665903"/>
          </a:xfrm>
        </p:spPr>
        <p:txBody>
          <a:bodyPr/>
          <a:lstStyle/>
          <a:p>
            <a:pPr algn="ctr"/>
            <a:r>
              <a:rPr lang="en-US" dirty="0"/>
              <a:t>The Sacrifices of Abu Talib</a:t>
            </a:r>
          </a:p>
        </p:txBody>
      </p:sp>
      <p:sp>
        <p:nvSpPr>
          <p:cNvPr id="3" name="Content Placeholder 2">
            <a:extLst>
              <a:ext uri="{FF2B5EF4-FFF2-40B4-BE49-F238E27FC236}">
                <a16:creationId xmlns:a16="http://schemas.microsoft.com/office/drawing/2014/main" id="{059FA477-8D84-4E4F-B902-560A19B2CE0F}"/>
              </a:ext>
            </a:extLst>
          </p:cNvPr>
          <p:cNvSpPr>
            <a:spLocks noGrp="1"/>
          </p:cNvSpPr>
          <p:nvPr>
            <p:ph idx="1"/>
          </p:nvPr>
        </p:nvSpPr>
        <p:spPr>
          <a:xfrm>
            <a:off x="720000" y="1371600"/>
            <a:ext cx="10728325" cy="4397375"/>
          </a:xfrm>
        </p:spPr>
        <p:txBody>
          <a:bodyPr/>
          <a:lstStyle/>
          <a:p>
            <a:r>
              <a:rPr lang="en-US" dirty="0"/>
              <a:t>6.  If Abu Talib was a kafir, </a:t>
            </a:r>
            <a:r>
              <a:rPr lang="en-US" dirty="0" err="1"/>
              <a:t>Muawiyah</a:t>
            </a:r>
            <a:r>
              <a:rPr lang="en-US" dirty="0"/>
              <a:t> would have used it as an attack against Imam Ali when the Imam would belittle his forefathers. </a:t>
            </a:r>
          </a:p>
          <a:p>
            <a:pPr marL="0" indent="0" algn="ctr">
              <a:buNone/>
            </a:pPr>
            <a:r>
              <a:rPr lang="ar-AE" dirty="0"/>
              <a:t>وَأَمَّا قَوْلُكَ: إِنَّا بَنُو عَبْدِ مَنَاف، فَكَذلِكَ نَحْنُ، وَلكِنْ لَيْسَ أُمَيَّةُ كَهَاشِمَ، وَلاَ حَرْبٌ كَعَبْدِ الْمُطَّلِبِ، وَلاَ أَبُوسُفْيَانَ كَأَبِي طَالِب</a:t>
            </a:r>
            <a:endParaRPr lang="en-US" dirty="0"/>
          </a:p>
          <a:p>
            <a:pPr marL="0" indent="0" algn="ctr">
              <a:buNone/>
            </a:pPr>
            <a:r>
              <a:rPr lang="en-CA" dirty="0"/>
              <a:t>“As for your saying that both of us are sons of 'Abd </a:t>
            </a:r>
            <a:r>
              <a:rPr lang="en-CA" dirty="0" err="1"/>
              <a:t>Manaf</a:t>
            </a:r>
            <a:r>
              <a:rPr lang="en-CA" dirty="0"/>
              <a:t>, it is no doubt so, but </a:t>
            </a:r>
            <a:r>
              <a:rPr lang="en-CA" dirty="0" err="1"/>
              <a:t>Umayyah</a:t>
            </a:r>
            <a:r>
              <a:rPr lang="en-CA" dirty="0"/>
              <a:t> cannot be like Hashim, nor </a:t>
            </a:r>
            <a:r>
              <a:rPr lang="en-CA" dirty="0" err="1"/>
              <a:t>Harb</a:t>
            </a:r>
            <a:r>
              <a:rPr lang="en-CA" dirty="0"/>
              <a:t> like Abd al-</a:t>
            </a:r>
            <a:r>
              <a:rPr lang="en-CA" dirty="0" err="1"/>
              <a:t>Muttalib</a:t>
            </a:r>
            <a:r>
              <a:rPr lang="en-CA" dirty="0"/>
              <a:t>, nor can Abu Sufyan be like Abu Talib...”  (</a:t>
            </a:r>
            <a:r>
              <a:rPr lang="en-CA" dirty="0" err="1"/>
              <a:t>Nahjulbalagha</a:t>
            </a:r>
            <a:r>
              <a:rPr lang="en-CA" dirty="0"/>
              <a:t>, letter 17)</a:t>
            </a:r>
            <a:endParaRPr lang="en-US" dirty="0"/>
          </a:p>
        </p:txBody>
      </p:sp>
    </p:spTree>
    <p:extLst>
      <p:ext uri="{BB962C8B-B14F-4D97-AF65-F5344CB8AC3E}">
        <p14:creationId xmlns:p14="http://schemas.microsoft.com/office/powerpoint/2010/main" val="1597380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7153F-F958-8142-88B0-794C78FCDD9F}"/>
              </a:ext>
            </a:extLst>
          </p:cNvPr>
          <p:cNvSpPr>
            <a:spLocks noGrp="1"/>
          </p:cNvSpPr>
          <p:nvPr>
            <p:ph type="title"/>
          </p:nvPr>
        </p:nvSpPr>
        <p:spPr>
          <a:xfrm>
            <a:off x="720000" y="619200"/>
            <a:ext cx="10728322" cy="665903"/>
          </a:xfrm>
        </p:spPr>
        <p:txBody>
          <a:bodyPr/>
          <a:lstStyle/>
          <a:p>
            <a:pPr algn="ctr"/>
            <a:r>
              <a:rPr lang="en-US" dirty="0"/>
              <a:t>The Sacrifices of Abu Talib</a:t>
            </a:r>
          </a:p>
        </p:txBody>
      </p:sp>
      <p:sp>
        <p:nvSpPr>
          <p:cNvPr id="3" name="Content Placeholder 2">
            <a:extLst>
              <a:ext uri="{FF2B5EF4-FFF2-40B4-BE49-F238E27FC236}">
                <a16:creationId xmlns:a16="http://schemas.microsoft.com/office/drawing/2014/main" id="{7923F90D-A351-4F43-9378-77DA45031437}"/>
              </a:ext>
            </a:extLst>
          </p:cNvPr>
          <p:cNvSpPr>
            <a:spLocks noGrp="1"/>
          </p:cNvSpPr>
          <p:nvPr>
            <p:ph idx="1"/>
          </p:nvPr>
        </p:nvSpPr>
        <p:spPr>
          <a:xfrm>
            <a:off x="720000" y="1396314"/>
            <a:ext cx="10728325" cy="4372661"/>
          </a:xfrm>
        </p:spPr>
        <p:txBody>
          <a:bodyPr/>
          <a:lstStyle/>
          <a:p>
            <a:r>
              <a:rPr lang="en-US" sz="2400" dirty="0"/>
              <a:t>Thus, taking this all into consideration, there is no rational explanation for Abu Talib’s stance other than to say that he was a devout follower of the Prophet who saw that it was in best interest of Islam and the Prophet for him to conceal his faith.</a:t>
            </a:r>
          </a:p>
          <a:p>
            <a:r>
              <a:rPr lang="en-CA" sz="2400" dirty="0"/>
              <a:t>Shortly after the end of the blockade in </a:t>
            </a:r>
            <a:r>
              <a:rPr lang="en-CA" sz="2400" dirty="0" err="1"/>
              <a:t>Dhu</a:t>
            </a:r>
            <a:r>
              <a:rPr lang="en-CA" sz="2400" dirty="0"/>
              <a:t>̄ al-</a:t>
            </a:r>
            <a:r>
              <a:rPr lang="en-CA" sz="2400" dirty="0" err="1"/>
              <a:t>Qaʿdah</a:t>
            </a:r>
            <a:r>
              <a:rPr lang="en-CA" sz="2400" dirty="0"/>
              <a:t> or the middle of </a:t>
            </a:r>
            <a:r>
              <a:rPr lang="en-CA" sz="2400" dirty="0" err="1"/>
              <a:t>Shawwāl</a:t>
            </a:r>
            <a:r>
              <a:rPr lang="en-CA" sz="2400" dirty="0"/>
              <a:t> of 10 AB, Abu Talib passed. </a:t>
            </a:r>
          </a:p>
          <a:p>
            <a:endParaRPr lang="en-US" dirty="0"/>
          </a:p>
          <a:p>
            <a:endParaRPr lang="en-US" dirty="0"/>
          </a:p>
          <a:p>
            <a:endParaRPr lang="en-US" dirty="0"/>
          </a:p>
        </p:txBody>
      </p:sp>
    </p:spTree>
    <p:extLst>
      <p:ext uri="{BB962C8B-B14F-4D97-AF65-F5344CB8AC3E}">
        <p14:creationId xmlns:p14="http://schemas.microsoft.com/office/powerpoint/2010/main" val="341223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F0401-9256-494E-8B7C-4C0977028CE0}"/>
              </a:ext>
            </a:extLst>
          </p:cNvPr>
          <p:cNvSpPr>
            <a:spLocks noGrp="1"/>
          </p:cNvSpPr>
          <p:nvPr>
            <p:ph type="title"/>
          </p:nvPr>
        </p:nvSpPr>
        <p:spPr>
          <a:xfrm>
            <a:off x="720000" y="619200"/>
            <a:ext cx="10728322" cy="665903"/>
          </a:xfrm>
        </p:spPr>
        <p:txBody>
          <a:bodyPr/>
          <a:lstStyle/>
          <a:p>
            <a:pPr algn="ctr"/>
            <a:r>
              <a:rPr lang="en-US" dirty="0"/>
              <a:t>The Sacrifices of Abu Talib</a:t>
            </a:r>
          </a:p>
        </p:txBody>
      </p:sp>
      <p:sp>
        <p:nvSpPr>
          <p:cNvPr id="3" name="Content Placeholder 2">
            <a:extLst>
              <a:ext uri="{FF2B5EF4-FFF2-40B4-BE49-F238E27FC236}">
                <a16:creationId xmlns:a16="http://schemas.microsoft.com/office/drawing/2014/main" id="{13C87109-F137-D345-BCD1-236E3EE5DB9A}"/>
              </a:ext>
            </a:extLst>
          </p:cNvPr>
          <p:cNvSpPr>
            <a:spLocks noGrp="1"/>
          </p:cNvSpPr>
          <p:nvPr>
            <p:ph idx="1"/>
          </p:nvPr>
        </p:nvSpPr>
        <p:spPr>
          <a:xfrm>
            <a:off x="720000" y="1285104"/>
            <a:ext cx="10728325" cy="4483872"/>
          </a:xfrm>
        </p:spPr>
        <p:txBody>
          <a:bodyPr>
            <a:normAutofit/>
          </a:bodyPr>
          <a:lstStyle/>
          <a:p>
            <a:pPr marL="0" indent="0" algn="ctr">
              <a:buNone/>
            </a:pPr>
            <a:r>
              <a:rPr lang="ar-AE" sz="2400" b="1" dirty="0"/>
              <a:t>دخل رسول الله صلى الله عليه وآله على عمه أبي طالب وهو مسجى، فقال: يا عم كفلت يتيما وربيت صغيرا ونصرت كبيرا، فجزاك الله عني خيرا، ثم أمر عليا بغسله</a:t>
            </a:r>
            <a:endParaRPr lang="en-US" sz="2400" b="1" dirty="0"/>
          </a:p>
          <a:p>
            <a:pPr marL="0" indent="0" algn="ctr">
              <a:buNone/>
            </a:pPr>
            <a:r>
              <a:rPr lang="en-CA" dirty="0"/>
              <a:t>The Prophet said the following at his deathbed: </a:t>
            </a:r>
          </a:p>
          <a:p>
            <a:pPr marL="0" indent="0" algn="ctr">
              <a:buNone/>
            </a:pPr>
            <a:r>
              <a:rPr lang="en-CA" i="1" dirty="0"/>
              <a:t>“You assumed care of me as an orphan. You raised me as a child, you aided me in my adulthood. May God reward you on my behalf with the best reward.” </a:t>
            </a:r>
            <a:endParaRPr lang="en-CA" sz="2400" dirty="0"/>
          </a:p>
          <a:p>
            <a:pPr marL="0" indent="0" algn="ctr">
              <a:buNone/>
            </a:pPr>
            <a:endParaRPr lang="en-US" sz="2400" b="1" dirty="0"/>
          </a:p>
        </p:txBody>
      </p:sp>
    </p:spTree>
    <p:extLst>
      <p:ext uri="{BB962C8B-B14F-4D97-AF65-F5344CB8AC3E}">
        <p14:creationId xmlns:p14="http://schemas.microsoft.com/office/powerpoint/2010/main" val="233919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9D5D9-EC72-794B-BCBE-ECACB4C23124}"/>
              </a:ext>
            </a:extLst>
          </p:cNvPr>
          <p:cNvSpPr>
            <a:spLocks noGrp="1"/>
          </p:cNvSpPr>
          <p:nvPr>
            <p:ph type="title"/>
          </p:nvPr>
        </p:nvSpPr>
        <p:spPr>
          <a:xfrm>
            <a:off x="720000" y="619200"/>
            <a:ext cx="10728322" cy="653546"/>
          </a:xfrm>
        </p:spPr>
        <p:txBody>
          <a:bodyPr/>
          <a:lstStyle/>
          <a:p>
            <a:pPr algn="ctr"/>
            <a:r>
              <a:rPr lang="en-US" dirty="0"/>
              <a:t>The Year of Grief </a:t>
            </a:r>
          </a:p>
        </p:txBody>
      </p:sp>
      <p:sp>
        <p:nvSpPr>
          <p:cNvPr id="3" name="Content Placeholder 2">
            <a:extLst>
              <a:ext uri="{FF2B5EF4-FFF2-40B4-BE49-F238E27FC236}">
                <a16:creationId xmlns:a16="http://schemas.microsoft.com/office/drawing/2014/main" id="{ED316E2F-6B96-7140-A36E-0FC09ECCCE53}"/>
              </a:ext>
            </a:extLst>
          </p:cNvPr>
          <p:cNvSpPr>
            <a:spLocks noGrp="1"/>
          </p:cNvSpPr>
          <p:nvPr>
            <p:ph idx="1"/>
          </p:nvPr>
        </p:nvSpPr>
        <p:spPr>
          <a:xfrm>
            <a:off x="720000" y="1272746"/>
            <a:ext cx="10728325" cy="4496229"/>
          </a:xfrm>
        </p:spPr>
        <p:txBody>
          <a:bodyPr/>
          <a:lstStyle/>
          <a:p>
            <a:pPr marL="0" indent="0" algn="ctr">
              <a:buNone/>
            </a:pPr>
            <a:r>
              <a:rPr lang="ar-AE" sz="2400" b="1" dirty="0"/>
              <a:t>عن الإمام الصادق عليه السلام " إن أبا طالب أظهر الكفر وأسر الإيمان، فلما حضرته الوفاة أوحى الله عز وجل إلى رسول الله صلى الله عليه وآله وسلم: أخرج منها فليس لك بها ناصر</a:t>
            </a:r>
            <a:endParaRPr lang="en-US" sz="2400" b="1" dirty="0"/>
          </a:p>
          <a:p>
            <a:pPr marL="0" indent="0" algn="ctr">
              <a:buNone/>
            </a:pPr>
            <a:r>
              <a:rPr lang="en-US" sz="2400" dirty="0"/>
              <a:t>“Indeed Abu Talib was outwardly displaying disbelief but concealing faith. When he died, Gabriel revealed to the Prophet: Depart for you no longer have a helper in this place.”</a:t>
            </a:r>
          </a:p>
        </p:txBody>
      </p:sp>
    </p:spTree>
    <p:extLst>
      <p:ext uri="{BB962C8B-B14F-4D97-AF65-F5344CB8AC3E}">
        <p14:creationId xmlns:p14="http://schemas.microsoft.com/office/powerpoint/2010/main" val="2087148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FFDBC-CB99-1845-B6D0-353A111B2867}"/>
              </a:ext>
            </a:extLst>
          </p:cNvPr>
          <p:cNvSpPr>
            <a:spLocks noGrp="1"/>
          </p:cNvSpPr>
          <p:nvPr>
            <p:ph type="title"/>
          </p:nvPr>
        </p:nvSpPr>
        <p:spPr>
          <a:xfrm>
            <a:off x="720000" y="619200"/>
            <a:ext cx="10728322" cy="702973"/>
          </a:xfrm>
        </p:spPr>
        <p:txBody>
          <a:bodyPr/>
          <a:lstStyle/>
          <a:p>
            <a:pPr algn="ctr"/>
            <a:r>
              <a:rPr lang="en-US" dirty="0"/>
              <a:t>The Year of Grief</a:t>
            </a:r>
          </a:p>
        </p:txBody>
      </p:sp>
      <p:sp>
        <p:nvSpPr>
          <p:cNvPr id="3" name="Content Placeholder 2">
            <a:extLst>
              <a:ext uri="{FF2B5EF4-FFF2-40B4-BE49-F238E27FC236}">
                <a16:creationId xmlns:a16="http://schemas.microsoft.com/office/drawing/2014/main" id="{B77B8F6E-C57A-0D4C-8AAC-3502A4188D94}"/>
              </a:ext>
            </a:extLst>
          </p:cNvPr>
          <p:cNvSpPr>
            <a:spLocks noGrp="1"/>
          </p:cNvSpPr>
          <p:nvPr>
            <p:ph idx="1"/>
          </p:nvPr>
        </p:nvSpPr>
        <p:spPr>
          <a:xfrm>
            <a:off x="720000" y="1322174"/>
            <a:ext cx="10728325" cy="4446802"/>
          </a:xfrm>
        </p:spPr>
        <p:txBody>
          <a:bodyPr/>
          <a:lstStyle/>
          <a:p>
            <a:r>
              <a:rPr lang="en-CA" dirty="0" err="1"/>
              <a:t>Khadījah</a:t>
            </a:r>
            <a:r>
              <a:rPr lang="en-CA" dirty="0"/>
              <a:t> died shortly after (between 3 and 35 days after).</a:t>
            </a:r>
          </a:p>
          <a:p>
            <a:r>
              <a:rPr lang="en-CA" dirty="0"/>
              <a:t>She had spent her entire fortune to financially support the Prophet and the Bani Hashim during the boycott.</a:t>
            </a:r>
          </a:p>
          <a:p>
            <a:r>
              <a:rPr lang="en-CA" dirty="0"/>
              <a:t>Upon her death, the Prophet wrapped her with his own garments and buried her.</a:t>
            </a:r>
          </a:p>
          <a:p>
            <a:r>
              <a:rPr lang="en-CA" dirty="0"/>
              <a:t>The Prophet buried Khadijah and Abu Talib in the </a:t>
            </a:r>
            <a:r>
              <a:rPr lang="en-CA" dirty="0" err="1"/>
              <a:t>Hashimi</a:t>
            </a:r>
            <a:r>
              <a:rPr lang="en-CA" dirty="0"/>
              <a:t>̄ graveyard at </a:t>
            </a:r>
            <a:r>
              <a:rPr lang="en-CA" dirty="0" err="1"/>
              <a:t>Maʿla</a:t>
            </a:r>
            <a:r>
              <a:rPr lang="en-CA" dirty="0"/>
              <a:t>̄ </a:t>
            </a:r>
          </a:p>
          <a:p>
            <a:endParaRPr lang="en-US" dirty="0"/>
          </a:p>
        </p:txBody>
      </p:sp>
    </p:spTree>
    <p:extLst>
      <p:ext uri="{BB962C8B-B14F-4D97-AF65-F5344CB8AC3E}">
        <p14:creationId xmlns:p14="http://schemas.microsoft.com/office/powerpoint/2010/main" val="3406703898"/>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2055</TotalTime>
  <Words>2432</Words>
  <Application>Microsoft Macintosh PowerPoint</Application>
  <PresentationFormat>Widescreen</PresentationFormat>
  <Paragraphs>104</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Avenir Next LT Pro</vt:lpstr>
      <vt:lpstr>Sagona Book</vt:lpstr>
      <vt:lpstr>The Hand Extrablack</vt:lpstr>
      <vt:lpstr>BlobVTI</vt:lpstr>
      <vt:lpstr>The Life of Prophet Muhammad</vt:lpstr>
      <vt:lpstr>The Sacrifices of Abu Talib</vt:lpstr>
      <vt:lpstr>The Sacrifices of Abu Talib</vt:lpstr>
      <vt:lpstr>The Sacrifices of Abu Talib</vt:lpstr>
      <vt:lpstr>The Sacrifices of Abu Talib</vt:lpstr>
      <vt:lpstr>The Sacrifices of Abu Talib</vt:lpstr>
      <vt:lpstr>The Sacrifices of Abu Talib</vt:lpstr>
      <vt:lpstr>The Year of Grief </vt:lpstr>
      <vt:lpstr>The Year of Grief</vt:lpstr>
      <vt:lpstr>The Status of Khadijah</vt:lpstr>
      <vt:lpstr>The Status of Khadijah</vt:lpstr>
      <vt:lpstr>No Funeral Prayers</vt:lpstr>
      <vt:lpstr>Seeking Refuge</vt:lpstr>
      <vt:lpstr>Seeking Refuge</vt:lpstr>
      <vt:lpstr>Seeking Refuge</vt:lpstr>
      <vt:lpstr>Journey to Ta’if</vt:lpstr>
      <vt:lpstr>Journey To Ta’if</vt:lpstr>
      <vt:lpstr>Journey to Ta’if</vt:lpstr>
      <vt:lpstr>Journey to Ta’if</vt:lpstr>
      <vt:lpstr>The Prophet’s Heartfelt Prayer</vt:lpstr>
      <vt:lpstr>The Prophet’s Heartfelt Prayer</vt:lpstr>
      <vt:lpstr>Journey to Ta’if</vt:lpstr>
      <vt:lpstr>Journey to Ta’if</vt:lpstr>
      <vt:lpstr>Practical Lessons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400</cp:revision>
  <dcterms:created xsi:type="dcterms:W3CDTF">2020-11-25T07:02:27Z</dcterms:created>
  <dcterms:modified xsi:type="dcterms:W3CDTF">2021-09-02T01:27:24Z</dcterms:modified>
</cp:coreProperties>
</file>