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8" r:id="rId3"/>
    <p:sldId id="257" r:id="rId4"/>
    <p:sldId id="261" r:id="rId5"/>
    <p:sldId id="262" r:id="rId6"/>
    <p:sldId id="263" r:id="rId7"/>
    <p:sldId id="264" r:id="rId8"/>
    <p:sldId id="259" r:id="rId9"/>
    <p:sldId id="26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55"/>
    <p:restoredTop sz="94733"/>
  </p:normalViewPr>
  <p:slideViewPr>
    <p:cSldViewPr snapToGrid="0" snapToObjects="1">
      <p:cViewPr varScale="1">
        <p:scale>
          <a:sx n="104" d="100"/>
          <a:sy n="104"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September 22,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September 22,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September 22,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September 22,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September 22,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September 22,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September 22,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September 22,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September 22,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September 22,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September 22,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September 22,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29</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EB83A-C56B-EF43-92A4-D288038D5012}"/>
              </a:ext>
            </a:extLst>
          </p:cNvPr>
          <p:cNvSpPr>
            <a:spLocks noGrp="1"/>
          </p:cNvSpPr>
          <p:nvPr>
            <p:ph type="title"/>
          </p:nvPr>
        </p:nvSpPr>
        <p:spPr>
          <a:xfrm>
            <a:off x="720000" y="619200"/>
            <a:ext cx="10728322" cy="727686"/>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798F3B5A-B6FE-AC4F-96E1-87D64E4E89F0}"/>
              </a:ext>
            </a:extLst>
          </p:cNvPr>
          <p:cNvSpPr>
            <a:spLocks noGrp="1"/>
          </p:cNvSpPr>
          <p:nvPr>
            <p:ph idx="1"/>
          </p:nvPr>
        </p:nvSpPr>
        <p:spPr>
          <a:xfrm>
            <a:off x="720000" y="1223320"/>
            <a:ext cx="10728325" cy="4545656"/>
          </a:xfrm>
        </p:spPr>
        <p:txBody>
          <a:bodyPr>
            <a:normAutofit/>
          </a:bodyPr>
          <a:lstStyle/>
          <a:p>
            <a:pPr marL="0" indent="0" algn="ctr">
              <a:buNone/>
            </a:pPr>
            <a:r>
              <a:rPr lang="ar-AE" sz="2400" b="1" dirty="0"/>
              <a:t>إِلَّا تَنصُرُوهُ فَقَدْ نَصَرَهُ ٱللَّهُ إِذْ أَخْرَجَهُ ٱلَّذِينَ كَفَرُوا۟ ثَانِىَ ٱثْنَيْنِ إِذْ هُمَا فِى ٱلْغَارِ إِذْ يَقُولُ لِصَـٰحِبِهِۦ لَا تَحْزَنْ إِنَّ ٱللَّهَ مَعَنَا فَأَنزَلَ ٱللَّهُ سَكِينَتَهُۥ عَلَيْهِ وَأَيَّدَهُۥ بِجُنُودٍ لَّمْ تَرَوْهَا وَجَعَلَ كَلِمَةَ ٱلَّذِينَ كَفَرُوا۟ ٱلسُّفْلَىٰ وَكَلِمَةُ ٱللَّهِ هِىَ ٱلْعُلْيَا وَٱللَّهُ عَزِيزٌ حَكِيمٌ</a:t>
            </a:r>
            <a:endParaRPr lang="en-US" sz="2400" b="1" dirty="0"/>
          </a:p>
          <a:p>
            <a:pPr marL="0" indent="0" algn="ctr">
              <a:buNone/>
            </a:pPr>
            <a:r>
              <a:rPr lang="en-CA" sz="2400" i="1" dirty="0"/>
              <a:t>“If you will not help him, God certainly aided him when those who disbelieved expelled him, he being the second of the two, when they were both in the cave, when he said to his companion: Grieve not, surely God is with us. So God sent down His tranquillity upon him and strengthened him with hosts which you did not see, and made lowest the word of those who disbelieved; and the word of God, that is the highest; and God is Mighty, Wise.” Quran 9:40</a:t>
            </a:r>
            <a:endParaRPr lang="en-US" sz="2400" b="1" i="1" dirty="0"/>
          </a:p>
        </p:txBody>
      </p:sp>
    </p:spTree>
    <p:extLst>
      <p:ext uri="{BB962C8B-B14F-4D97-AF65-F5344CB8AC3E}">
        <p14:creationId xmlns:p14="http://schemas.microsoft.com/office/powerpoint/2010/main" val="3638624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D12E2-F99A-904C-9D6D-0326A4755AE5}"/>
              </a:ext>
            </a:extLst>
          </p:cNvPr>
          <p:cNvSpPr>
            <a:spLocks noGrp="1"/>
          </p:cNvSpPr>
          <p:nvPr>
            <p:ph type="title"/>
          </p:nvPr>
        </p:nvSpPr>
        <p:spPr>
          <a:xfrm>
            <a:off x="720000" y="619200"/>
            <a:ext cx="10728322" cy="690616"/>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FB4F4CBF-5FD3-FA48-B757-7E7EF846D1FA}"/>
              </a:ext>
            </a:extLst>
          </p:cNvPr>
          <p:cNvSpPr>
            <a:spLocks noGrp="1"/>
          </p:cNvSpPr>
          <p:nvPr>
            <p:ph idx="1"/>
          </p:nvPr>
        </p:nvSpPr>
        <p:spPr>
          <a:xfrm>
            <a:off x="720000" y="1309816"/>
            <a:ext cx="10728325" cy="4459159"/>
          </a:xfrm>
        </p:spPr>
        <p:txBody>
          <a:bodyPr>
            <a:normAutofit/>
          </a:bodyPr>
          <a:lstStyle/>
          <a:p>
            <a:r>
              <a:rPr lang="en-US" sz="2400" b="1" dirty="0"/>
              <a:t>Why is this verse not a virtue of Abu Bakr?</a:t>
            </a:r>
          </a:p>
          <a:p>
            <a:r>
              <a:rPr lang="en-US" sz="2400" dirty="0"/>
              <a:t>1. The expression of </a:t>
            </a:r>
            <a:r>
              <a:rPr lang="ar-AE" sz="2400" b="1" dirty="0"/>
              <a:t>ثَانِىَ ٱثْنَيْنِ إِذْ هُمَا فِى ٱلْغَارِ </a:t>
            </a:r>
            <a:r>
              <a:rPr lang="en-US" sz="2400" b="1" dirty="0"/>
              <a:t> </a:t>
            </a:r>
            <a:r>
              <a:rPr lang="en-US" sz="2400" dirty="0"/>
              <a:t>is only a reference to the number of people in the cave. Being physically present with the Prophet in a place is not a sign of distinction. Many verses highlight that the hypocrites were often sitting with the Prophet.</a:t>
            </a:r>
          </a:p>
          <a:p>
            <a:r>
              <a:rPr lang="en-US" sz="2400" dirty="0"/>
              <a:t>2. The Prophet called Abu Bakr his “companion”. This also does not denote merit because the Quran employs the term companion for both disbelievers and believers.</a:t>
            </a:r>
          </a:p>
        </p:txBody>
      </p:sp>
    </p:spTree>
    <p:extLst>
      <p:ext uri="{BB962C8B-B14F-4D97-AF65-F5344CB8AC3E}">
        <p14:creationId xmlns:p14="http://schemas.microsoft.com/office/powerpoint/2010/main" val="3082166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E6286-EA3B-2A41-8A1C-8965622E80CF}"/>
              </a:ext>
            </a:extLst>
          </p:cNvPr>
          <p:cNvSpPr>
            <a:spLocks noGrp="1"/>
          </p:cNvSpPr>
          <p:nvPr>
            <p:ph type="title"/>
          </p:nvPr>
        </p:nvSpPr>
        <p:spPr>
          <a:xfrm>
            <a:off x="720000" y="619200"/>
            <a:ext cx="10728322" cy="653546"/>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68783BE1-7A7A-0149-BCE6-CFC220893115}"/>
              </a:ext>
            </a:extLst>
          </p:cNvPr>
          <p:cNvSpPr>
            <a:spLocks noGrp="1"/>
          </p:cNvSpPr>
          <p:nvPr>
            <p:ph idx="1"/>
          </p:nvPr>
        </p:nvSpPr>
        <p:spPr>
          <a:xfrm>
            <a:off x="720000" y="1272746"/>
            <a:ext cx="10728325" cy="4496229"/>
          </a:xfrm>
        </p:spPr>
        <p:txBody>
          <a:bodyPr>
            <a:normAutofit/>
          </a:bodyPr>
          <a:lstStyle/>
          <a:p>
            <a:pPr marL="0" indent="0" algn="ctr">
              <a:buNone/>
            </a:pPr>
            <a:r>
              <a:rPr lang="ar-AE" sz="2400" dirty="0"/>
              <a:t>يَـٰصَـٰحِبَىِ ٱلسِّجْنِ ءَأَرْبَابٌ مُّتَفَرِّقُونَ خَيْرٌ أَمِ ٱللَّهُ ٱلْوَٰحِدُ ٱلْقَهَّارُ</a:t>
            </a:r>
            <a:endParaRPr lang="en-US" sz="2400" dirty="0"/>
          </a:p>
          <a:p>
            <a:pPr marL="0" indent="0" algn="ctr">
              <a:buNone/>
            </a:pPr>
            <a:r>
              <a:rPr lang="en-CA" sz="2400" dirty="0"/>
              <a:t>“O [my] two companions of prison, are separate lords better or God , the One, the Prevailing?” Quran 12:39</a:t>
            </a:r>
          </a:p>
          <a:p>
            <a:pPr marL="0" indent="0" algn="ctr">
              <a:buNone/>
            </a:pPr>
            <a:endParaRPr lang="en-CA" sz="2400" dirty="0"/>
          </a:p>
          <a:p>
            <a:pPr marL="0" indent="0" algn="ctr">
              <a:buNone/>
            </a:pPr>
            <a:r>
              <a:rPr lang="ar-AE" sz="2400" dirty="0"/>
              <a:t>قَالَ لَهُۥ صَاحِبُهُۥ وَهُوَ يُحَاوِرُهُۥٓ أَكَفَرْتَ بِٱلَّذِى خَلَقَكَ مِن تُرَابٍ ثُمَّ مِن نُّطْفَةٍ ثُمَّ سَوَّىٰكَ رَجُلًا</a:t>
            </a:r>
            <a:endParaRPr lang="en-US" sz="2400" dirty="0"/>
          </a:p>
          <a:p>
            <a:pPr marL="0" indent="0" algn="ctr">
              <a:buNone/>
            </a:pPr>
            <a:r>
              <a:rPr lang="en-CA" sz="2400" dirty="0"/>
              <a:t>“His companion said to him while he was conversing with him, "Have you disbelieved in He who created you from dust and then from a sperm-drop and then proportioned you [as] a man?” Quran 18:37</a:t>
            </a:r>
            <a:endParaRPr lang="en-US" sz="2400" dirty="0"/>
          </a:p>
        </p:txBody>
      </p:sp>
    </p:spTree>
    <p:extLst>
      <p:ext uri="{BB962C8B-B14F-4D97-AF65-F5344CB8AC3E}">
        <p14:creationId xmlns:p14="http://schemas.microsoft.com/office/powerpoint/2010/main" val="1546351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32BB0-140A-A245-A61B-69218E92D977}"/>
              </a:ext>
            </a:extLst>
          </p:cNvPr>
          <p:cNvSpPr>
            <a:spLocks noGrp="1"/>
          </p:cNvSpPr>
          <p:nvPr>
            <p:ph type="title"/>
          </p:nvPr>
        </p:nvSpPr>
        <p:spPr>
          <a:xfrm>
            <a:off x="720000" y="619200"/>
            <a:ext cx="10728322" cy="628832"/>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5C9E6D1E-685B-314A-B08A-36962F44424C}"/>
              </a:ext>
            </a:extLst>
          </p:cNvPr>
          <p:cNvSpPr>
            <a:spLocks noGrp="1"/>
          </p:cNvSpPr>
          <p:nvPr>
            <p:ph idx="1"/>
          </p:nvPr>
        </p:nvSpPr>
        <p:spPr>
          <a:xfrm>
            <a:off x="720000" y="1248032"/>
            <a:ext cx="10728325" cy="4520943"/>
          </a:xfrm>
        </p:spPr>
        <p:txBody>
          <a:bodyPr>
            <a:normAutofit/>
          </a:bodyPr>
          <a:lstStyle/>
          <a:p>
            <a:pPr marL="0" indent="0" algn="ctr">
              <a:buNone/>
            </a:pPr>
            <a:r>
              <a:rPr lang="ar-AE" sz="2400" dirty="0"/>
              <a:t>ف</a:t>
            </a:r>
            <a:r>
              <a:rPr lang="ar-AE" sz="2800" dirty="0"/>
              <a:t>َٱصْبِرْ لِحُكْمِ رَبِّكَ وَلَا تَكُن كَصَاحِبِ ٱلْحُوتِ إِذْ نَادَىٰ وَهُوَ مَكْظُومٌ</a:t>
            </a:r>
            <a:endParaRPr lang="en-US" sz="2800" dirty="0"/>
          </a:p>
          <a:p>
            <a:pPr marL="0" indent="0" algn="ctr">
              <a:buNone/>
            </a:pPr>
            <a:r>
              <a:rPr lang="en-CA" sz="2800" dirty="0"/>
              <a:t>“Then be patient for the decision of your Lord, [O Muhammad], and be not like the companion of the fish when he called out while he was distressed.” Quran 68:48</a:t>
            </a:r>
          </a:p>
          <a:p>
            <a:br>
              <a:rPr lang="en-CA" sz="2400" dirty="0"/>
            </a:br>
            <a:endParaRPr lang="en-US" sz="2400" dirty="0"/>
          </a:p>
        </p:txBody>
      </p:sp>
    </p:spTree>
    <p:extLst>
      <p:ext uri="{BB962C8B-B14F-4D97-AF65-F5344CB8AC3E}">
        <p14:creationId xmlns:p14="http://schemas.microsoft.com/office/powerpoint/2010/main" val="139817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B8BCE-B599-674E-9F2A-8486D49F7A09}"/>
              </a:ext>
            </a:extLst>
          </p:cNvPr>
          <p:cNvSpPr>
            <a:spLocks noGrp="1"/>
          </p:cNvSpPr>
          <p:nvPr>
            <p:ph type="title"/>
          </p:nvPr>
        </p:nvSpPr>
        <p:spPr>
          <a:xfrm>
            <a:off x="720000" y="619200"/>
            <a:ext cx="10728322" cy="665903"/>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499B6023-E493-FC4F-A989-6FE195DF7289}"/>
              </a:ext>
            </a:extLst>
          </p:cNvPr>
          <p:cNvSpPr>
            <a:spLocks noGrp="1"/>
          </p:cNvSpPr>
          <p:nvPr>
            <p:ph idx="1"/>
          </p:nvPr>
        </p:nvSpPr>
        <p:spPr>
          <a:xfrm>
            <a:off x="720000" y="1285104"/>
            <a:ext cx="10728325" cy="4483872"/>
          </a:xfrm>
        </p:spPr>
        <p:txBody>
          <a:bodyPr/>
          <a:lstStyle/>
          <a:p>
            <a:r>
              <a:rPr lang="en-US" sz="2400" dirty="0"/>
              <a:t>3. Why did the Prophet say to Abu Bakr: </a:t>
            </a:r>
            <a:r>
              <a:rPr lang="ar-AE" sz="2400" b="1" dirty="0"/>
              <a:t> </a:t>
            </a:r>
            <a:r>
              <a:rPr lang="ar-AE" sz="2400" dirty="0"/>
              <a:t>لَا تَحْزَنْ </a:t>
            </a:r>
            <a:r>
              <a:rPr lang="en-US" sz="2400" dirty="0"/>
              <a:t> “Don’t grieve…” Normally you would tell someone not to fear in such a situation. This could indicate that Abu Bakr knew that the disbelievers wouldn’t kill him. He wasn’t afraid. He was grieving over something that he lost or missed.</a:t>
            </a:r>
          </a:p>
          <a:p>
            <a:r>
              <a:rPr lang="en-US" sz="2400" dirty="0"/>
              <a:t>4. The Prophet’s statement: God is with us is not a merit for Abu Bakr because God is with everyone. The pronouns “us” could be a reference to the Prophet himself. </a:t>
            </a:r>
          </a:p>
          <a:p>
            <a:endParaRPr lang="en-US" sz="2400" dirty="0"/>
          </a:p>
          <a:p>
            <a:endParaRPr lang="en-US" sz="2400" dirty="0"/>
          </a:p>
          <a:p>
            <a:endParaRPr lang="en-US" dirty="0"/>
          </a:p>
        </p:txBody>
      </p:sp>
    </p:spTree>
    <p:extLst>
      <p:ext uri="{BB962C8B-B14F-4D97-AF65-F5344CB8AC3E}">
        <p14:creationId xmlns:p14="http://schemas.microsoft.com/office/powerpoint/2010/main" val="2553721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6F2B6-2680-6946-B01B-0C926160B97E}"/>
              </a:ext>
            </a:extLst>
          </p:cNvPr>
          <p:cNvSpPr>
            <a:spLocks noGrp="1"/>
          </p:cNvSpPr>
          <p:nvPr>
            <p:ph type="title"/>
          </p:nvPr>
        </p:nvSpPr>
        <p:spPr>
          <a:xfrm>
            <a:off x="720000" y="619200"/>
            <a:ext cx="10728322" cy="702973"/>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6F1D5C77-7E63-3544-A998-82776E707BEF}"/>
              </a:ext>
            </a:extLst>
          </p:cNvPr>
          <p:cNvSpPr>
            <a:spLocks noGrp="1"/>
          </p:cNvSpPr>
          <p:nvPr>
            <p:ph idx="1"/>
          </p:nvPr>
        </p:nvSpPr>
        <p:spPr>
          <a:xfrm>
            <a:off x="720000" y="1322174"/>
            <a:ext cx="10728325" cy="4446802"/>
          </a:xfrm>
        </p:spPr>
        <p:txBody>
          <a:bodyPr>
            <a:normAutofit lnSpcReduction="10000"/>
          </a:bodyPr>
          <a:lstStyle/>
          <a:p>
            <a:r>
              <a:rPr lang="en-US" sz="2400" dirty="0"/>
              <a:t>5. The verse clearly states that only one person in the cave received tranquility from God. </a:t>
            </a:r>
          </a:p>
          <a:p>
            <a:r>
              <a:rPr lang="en-US" sz="2400" dirty="0"/>
              <a:t>The context indicates that it was only the Prophet who received tranquility and it was denied to Abu Bakr. The Quran in other verses highlights that God sends down “tranquility” upon the Prophet and believers during moments of great hardship:</a:t>
            </a:r>
          </a:p>
          <a:p>
            <a:pPr marL="0" indent="0" algn="ctr">
              <a:buNone/>
            </a:pPr>
            <a:r>
              <a:rPr lang="ar-AE" sz="2400" dirty="0"/>
              <a:t>إِذْ جَعَلَ ٱلَّذِينَ كَفَرُوا۟ فِى قُلُوبِهِمُ ٱلْحَمِيَّةَ حَمِيَّةَ ٱلْجَـٰهِلِيَّةِ فَأَنزَلَ ٱللَّهُ سَكِينَتَهُۥ عَلَىٰ رَسُولِهِۦ وَعَلَى ٱلْمُؤْمِنِينَ</a:t>
            </a:r>
            <a:endParaRPr lang="en-US" sz="2400" dirty="0"/>
          </a:p>
          <a:p>
            <a:pPr marL="0" indent="0" algn="ctr">
              <a:buNone/>
            </a:pPr>
            <a:r>
              <a:rPr lang="en-CA" sz="2400" dirty="0"/>
              <a:t>“When those who disbelieved had put into their hearts zealous ignorance of the time of ignorance. But God sent down His tranquillity upon His Messenger and upon the believers…” Quran 48: 26</a:t>
            </a:r>
            <a:endParaRPr lang="en-US" sz="2400" dirty="0"/>
          </a:p>
          <a:p>
            <a:endParaRPr lang="en-US" dirty="0"/>
          </a:p>
        </p:txBody>
      </p:sp>
    </p:spTree>
    <p:extLst>
      <p:ext uri="{BB962C8B-B14F-4D97-AF65-F5344CB8AC3E}">
        <p14:creationId xmlns:p14="http://schemas.microsoft.com/office/powerpoint/2010/main" val="23631252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2D60C-F781-6148-9BD6-9615E2CEA942}"/>
              </a:ext>
            </a:extLst>
          </p:cNvPr>
          <p:cNvSpPr>
            <a:spLocks noGrp="1"/>
          </p:cNvSpPr>
          <p:nvPr>
            <p:ph type="title"/>
          </p:nvPr>
        </p:nvSpPr>
        <p:spPr>
          <a:xfrm>
            <a:off x="720000" y="619200"/>
            <a:ext cx="10728322" cy="653546"/>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030E454D-7C9B-6C40-AB44-89A3FC576373}"/>
              </a:ext>
            </a:extLst>
          </p:cNvPr>
          <p:cNvSpPr>
            <a:spLocks noGrp="1"/>
          </p:cNvSpPr>
          <p:nvPr>
            <p:ph idx="1"/>
          </p:nvPr>
        </p:nvSpPr>
        <p:spPr>
          <a:xfrm>
            <a:off x="720000" y="1272746"/>
            <a:ext cx="10728325" cy="4496229"/>
          </a:xfrm>
        </p:spPr>
        <p:txBody>
          <a:bodyPr>
            <a:normAutofit/>
          </a:bodyPr>
          <a:lstStyle/>
          <a:p>
            <a:pPr marL="0" indent="0" algn="ctr">
              <a:buNone/>
            </a:pPr>
            <a:r>
              <a:rPr lang="ar-AE" dirty="0"/>
              <a:t>ث</a:t>
            </a:r>
            <a:r>
              <a:rPr lang="ar-AE" sz="2800" dirty="0"/>
              <a:t>ُمَّ أَنزَلَ ٱللَّهُ سَكِينَتَهُۥ عَلَىٰ رَسُولِهِۦ وَعَلَى ٱلْمُؤْمِنِينَ وَأَنزَلَ جُنُودًا لَّمْ تَرَوْهَا وَعَذَّبَ ٱلَّذِينَ كَفَرُوا۟ وَذَٰلِكَ جَزَآءُ ٱلْكَـٰفِرِينَ</a:t>
            </a:r>
            <a:endParaRPr lang="en-US" sz="2800" dirty="0"/>
          </a:p>
          <a:p>
            <a:pPr marL="0" indent="0" algn="ctr">
              <a:buNone/>
            </a:pPr>
            <a:r>
              <a:rPr lang="en-CA" sz="2800" dirty="0"/>
              <a:t>“Then God sent down His tranquillity upon His Messenger and upon the believers and sent down soldiers angels whom you did not see and punished those who disbelieved. And that is the recompense of the disbelievers.” Quran 9:26</a:t>
            </a:r>
            <a:endParaRPr lang="en-US" sz="2800" dirty="0"/>
          </a:p>
        </p:txBody>
      </p:sp>
    </p:spTree>
    <p:extLst>
      <p:ext uri="{BB962C8B-B14F-4D97-AF65-F5344CB8AC3E}">
        <p14:creationId xmlns:p14="http://schemas.microsoft.com/office/powerpoint/2010/main" val="2765892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EB4E6-E745-CB4D-9F82-89C6FD627820}"/>
              </a:ext>
            </a:extLst>
          </p:cNvPr>
          <p:cNvSpPr>
            <a:spLocks noGrp="1"/>
          </p:cNvSpPr>
          <p:nvPr>
            <p:ph type="title"/>
          </p:nvPr>
        </p:nvSpPr>
        <p:spPr>
          <a:xfrm>
            <a:off x="720000" y="619200"/>
            <a:ext cx="10728322" cy="678259"/>
          </a:xfrm>
        </p:spPr>
        <p:txBody>
          <a:bodyPr/>
          <a:lstStyle/>
          <a:p>
            <a:pPr algn="ctr"/>
            <a:r>
              <a:rPr lang="en-US" dirty="0"/>
              <a:t>The Verse of the Cave</a:t>
            </a:r>
          </a:p>
        </p:txBody>
      </p:sp>
      <p:sp>
        <p:nvSpPr>
          <p:cNvPr id="3" name="Content Placeholder 2">
            <a:extLst>
              <a:ext uri="{FF2B5EF4-FFF2-40B4-BE49-F238E27FC236}">
                <a16:creationId xmlns:a16="http://schemas.microsoft.com/office/drawing/2014/main" id="{7B24B95F-3DAA-9F49-8EE4-F2DCE7C53D49}"/>
              </a:ext>
            </a:extLst>
          </p:cNvPr>
          <p:cNvSpPr>
            <a:spLocks noGrp="1"/>
          </p:cNvSpPr>
          <p:nvPr>
            <p:ph idx="1"/>
          </p:nvPr>
        </p:nvSpPr>
        <p:spPr>
          <a:xfrm>
            <a:off x="720000" y="1297460"/>
            <a:ext cx="10944778" cy="4471516"/>
          </a:xfrm>
        </p:spPr>
        <p:txBody>
          <a:bodyPr>
            <a:normAutofit/>
          </a:bodyPr>
          <a:lstStyle/>
          <a:p>
            <a:pPr marL="0" indent="0" algn="ctr">
              <a:buNone/>
            </a:pPr>
            <a:r>
              <a:rPr lang="ar-AE" sz="2800" dirty="0"/>
              <a:t>هُوَ ٱلَّذِىٓ أَنزَلَ ٱلسَّكِينَةَ فِى قُلُوبِ ٱلْمُؤْمِنِينَ لِيَزْدَادُوٓا۟ إِيمَـٰنًا مَّعَ إِيمَـٰنِهِمْ وَلِلَّهِ جُنُودُ ٱلسَّمَـٰوَٰتِ وَٱلْأَرْضِ وَكَانَ ٱللَّهُ عَلِيمًا حَكِيمًا</a:t>
            </a:r>
            <a:endParaRPr lang="en-US" sz="2800" dirty="0"/>
          </a:p>
          <a:p>
            <a:pPr marL="0" indent="0" algn="ctr">
              <a:buNone/>
            </a:pPr>
            <a:r>
              <a:rPr lang="en-CA" sz="2800" dirty="0"/>
              <a:t>“It is He who sent down tranquillity into the hearts of the believers that they would increase in faith along with their [present] faith. And to God belong the soldiers of the heavens and the earth, and ever is God Knowing and Wise.” Quran 48:4</a:t>
            </a:r>
            <a:endParaRPr lang="en-US" sz="2800" dirty="0"/>
          </a:p>
          <a:p>
            <a:pPr marL="0" indent="0" algn="ctr">
              <a:buNone/>
            </a:pPr>
            <a:endParaRPr lang="en-US" sz="2800" dirty="0"/>
          </a:p>
        </p:txBody>
      </p:sp>
    </p:spTree>
    <p:extLst>
      <p:ext uri="{BB962C8B-B14F-4D97-AF65-F5344CB8AC3E}">
        <p14:creationId xmlns:p14="http://schemas.microsoft.com/office/powerpoint/2010/main" val="688728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C5652-BA15-F044-B4AA-54A32EB12140}"/>
              </a:ext>
            </a:extLst>
          </p:cNvPr>
          <p:cNvSpPr>
            <a:spLocks noGrp="1"/>
          </p:cNvSpPr>
          <p:nvPr>
            <p:ph type="title"/>
          </p:nvPr>
        </p:nvSpPr>
        <p:spPr>
          <a:xfrm>
            <a:off x="720000" y="619200"/>
            <a:ext cx="10728322" cy="752400"/>
          </a:xfrm>
        </p:spPr>
        <p:txBody>
          <a:bodyPr/>
          <a:lstStyle/>
          <a:p>
            <a:pPr algn="ctr"/>
            <a:r>
              <a:rPr lang="en-US" dirty="0"/>
              <a:t>The Hijrah in the words of Imam al-Sajjad</a:t>
            </a:r>
          </a:p>
        </p:txBody>
      </p:sp>
      <p:sp>
        <p:nvSpPr>
          <p:cNvPr id="3" name="Content Placeholder 2">
            <a:extLst>
              <a:ext uri="{FF2B5EF4-FFF2-40B4-BE49-F238E27FC236}">
                <a16:creationId xmlns:a16="http://schemas.microsoft.com/office/drawing/2014/main" id="{16153EE6-B51C-9148-9CE2-F713D8D0A0C2}"/>
              </a:ext>
            </a:extLst>
          </p:cNvPr>
          <p:cNvSpPr>
            <a:spLocks noGrp="1"/>
          </p:cNvSpPr>
          <p:nvPr>
            <p:ph idx="1"/>
          </p:nvPr>
        </p:nvSpPr>
        <p:spPr>
          <a:xfrm>
            <a:off x="720000" y="1371600"/>
            <a:ext cx="10728325" cy="4397375"/>
          </a:xfrm>
        </p:spPr>
        <p:txBody>
          <a:bodyPr/>
          <a:lstStyle/>
          <a:p>
            <a:pPr marL="0" indent="0" algn="ctr">
              <a:buNone/>
            </a:pPr>
            <a:r>
              <a:rPr lang="ar-AE" dirty="0"/>
              <a:t>ع</a:t>
            </a:r>
            <a:r>
              <a:rPr lang="ar-AE" sz="2400" dirty="0"/>
              <a:t>َنْ سَعِيدِ بْنِ الْمُسَيَّبِ قَالَ سَأَلْتُ عَلِيَّ بْنَ الْحُسَيْنِ (عليه السلام) ابْنُ كَمْ كَانَ عَلِيُّ بْنُ أَبِي طَالِبٍ (عليه السلام) يَوْمَ أَسْلَمَ فَقَالَ أَ وَ كَانَ كَافِراً قَطُّ إِنَّمَا كَانَ لِعَلِيٍّ (عليه السلام) حَيْثُ بَعَثَ اللَّهُ عَزَّ وَ جَلَّ رَسُولَهُ (صلى الله عليه وآله) عَشْرُ سِنِينَ وَ لَمْ يَكُنْ يَوْمَئِذٍ كَافِراً </a:t>
            </a:r>
            <a:endParaRPr lang="en-US" sz="2400" dirty="0"/>
          </a:p>
          <a:p>
            <a:pPr marL="0" indent="0" algn="ctr">
              <a:buNone/>
            </a:pPr>
            <a:r>
              <a:rPr lang="en-CA" sz="2400" dirty="0"/>
              <a:t>From </a:t>
            </a:r>
            <a:r>
              <a:rPr lang="en-CA" sz="2400" dirty="0" err="1"/>
              <a:t>Sa’id</a:t>
            </a:r>
            <a:r>
              <a:rPr lang="en-CA" sz="2400" dirty="0"/>
              <a:t> Bin Al-</a:t>
            </a:r>
            <a:r>
              <a:rPr lang="en-CA" sz="2400" dirty="0" err="1"/>
              <a:t>Musayyab</a:t>
            </a:r>
            <a:r>
              <a:rPr lang="en-CA" sz="2400" dirty="0"/>
              <a:t> who said: I asked Ali ibn Al-Hussein, ‘How old was Ali on the day he became a Muslim?’ So he said: ‘What? Was he ever a disbeliever [to begin with?! But rather, when God Sent His Messenger, Ali was ten years old, and he was never a disbeliever on that day.</a:t>
            </a:r>
            <a:endParaRPr lang="en-US" sz="2400" dirty="0"/>
          </a:p>
        </p:txBody>
      </p:sp>
    </p:spTree>
    <p:extLst>
      <p:ext uri="{BB962C8B-B14F-4D97-AF65-F5344CB8AC3E}">
        <p14:creationId xmlns:p14="http://schemas.microsoft.com/office/powerpoint/2010/main" val="150332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30408-BADF-C745-8EE0-3C95A4466057}"/>
              </a:ext>
            </a:extLst>
          </p:cNvPr>
          <p:cNvSpPr>
            <a:spLocks noGrp="1"/>
          </p:cNvSpPr>
          <p:nvPr>
            <p:ph type="title"/>
          </p:nvPr>
        </p:nvSpPr>
        <p:spPr>
          <a:xfrm>
            <a:off x="720000" y="619200"/>
            <a:ext cx="10728322" cy="628832"/>
          </a:xfrm>
        </p:spPr>
        <p:txBody>
          <a:bodyPr/>
          <a:lstStyle/>
          <a:p>
            <a:pPr algn="ctr"/>
            <a:r>
              <a:rPr lang="en-US" dirty="0"/>
              <a:t>The Hijrah in the words of Imam al-Sajjad</a:t>
            </a:r>
          </a:p>
        </p:txBody>
      </p:sp>
      <p:sp>
        <p:nvSpPr>
          <p:cNvPr id="3" name="Content Placeholder 2">
            <a:extLst>
              <a:ext uri="{FF2B5EF4-FFF2-40B4-BE49-F238E27FC236}">
                <a16:creationId xmlns:a16="http://schemas.microsoft.com/office/drawing/2014/main" id="{99A3F520-2A45-DD42-A103-DC22A8D319F4}"/>
              </a:ext>
            </a:extLst>
          </p:cNvPr>
          <p:cNvSpPr>
            <a:spLocks noGrp="1"/>
          </p:cNvSpPr>
          <p:nvPr>
            <p:ph idx="1"/>
          </p:nvPr>
        </p:nvSpPr>
        <p:spPr>
          <a:xfrm>
            <a:off x="720000" y="1248032"/>
            <a:ext cx="10728325" cy="4520943"/>
          </a:xfrm>
        </p:spPr>
        <p:txBody>
          <a:bodyPr/>
          <a:lstStyle/>
          <a:p>
            <a:pPr marL="0" indent="0" algn="ctr">
              <a:buNone/>
            </a:pPr>
            <a:r>
              <a:rPr lang="ar-AE" dirty="0"/>
              <a:t>وَ لَقَدْ آمَنَ بِاللَّهِ تَبَارَكَ وَ تَعَالَى وَ بِرَسُولِهِ (صلى الله عليه وآله) وَ سَبَقَ النَّاسَ كُلَّهُمْ إِلَى الْإِيمَانِ بِاللَّهِ وَ بِرَسُولِهِ (صلى الله عليه وآله) وَ إِلَى الصَّلَاةِ بِثَلَاثِ سِنِينَ وَ كَانَتْ أَوَّلُ صَلَاةٍ صَلَّاهَا مَعَ رَسُولِ اللَّهِ (صلى الله عليه وآله) الظُّهْرَ رَكْعَتَيْنِ وَ كَذَلِكَ فَرَضَهَا اللَّهُ تَبَارَكَ وَ تَعَالَى عَلَى مَنْ أَسْلَمَ بِمَكَّةَ رَكْعَتَيْنِ رَكْعَتَيْنِ وَ كَانَ رَسُولُ اللَّهِ (صلى الله عليه وآله) يُصَلِّيهَا بِمَكَّةَ رَكْعَتَيْنِ وَ يُصَلِّيهَا عَلِيٌّ ( عليه السلام ) مَعَهُ بِمَكَّةَ رَكْعَتَيْنِ مُدَّةَ عَشْرِ سِنِينَ</a:t>
            </a:r>
            <a:endParaRPr lang="en-US" dirty="0"/>
          </a:p>
          <a:p>
            <a:pPr marL="0" indent="0" algn="ctr">
              <a:buNone/>
            </a:pPr>
            <a:r>
              <a:rPr lang="en-CA" dirty="0"/>
              <a:t> and he had believed in God and in His Messenger, and preceded all of the people to the faith in God and by His Messenger and to the prayer by three years’. And the first prayer that he offered with the Messenger of God was the midday prayer of two units and that is what Allah God had Obligated it as upon the one who became a Muslim at Makkah – two units, two units, and the Messenger of God had prayed two units in Makkah, and Ali had prayed it with him as two units for a period of ten years.”</a:t>
            </a:r>
            <a:endParaRPr lang="en-US" dirty="0"/>
          </a:p>
        </p:txBody>
      </p:sp>
    </p:spTree>
    <p:extLst>
      <p:ext uri="{BB962C8B-B14F-4D97-AF65-F5344CB8AC3E}">
        <p14:creationId xmlns:p14="http://schemas.microsoft.com/office/powerpoint/2010/main" val="2575939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CBCA3-FC5D-C846-850B-D4FEEBDE36CF}"/>
              </a:ext>
            </a:extLst>
          </p:cNvPr>
          <p:cNvSpPr>
            <a:spLocks noGrp="1"/>
          </p:cNvSpPr>
          <p:nvPr>
            <p:ph type="title"/>
          </p:nvPr>
        </p:nvSpPr>
        <p:spPr>
          <a:xfrm>
            <a:off x="720000" y="619200"/>
            <a:ext cx="10728322" cy="653546"/>
          </a:xfrm>
        </p:spPr>
        <p:txBody>
          <a:bodyPr/>
          <a:lstStyle/>
          <a:p>
            <a:pPr algn="ctr"/>
            <a:r>
              <a:rPr lang="en-US" dirty="0"/>
              <a:t>The Prophet’s Emigration </a:t>
            </a:r>
          </a:p>
        </p:txBody>
      </p:sp>
      <p:sp>
        <p:nvSpPr>
          <p:cNvPr id="3" name="Content Placeholder 2">
            <a:extLst>
              <a:ext uri="{FF2B5EF4-FFF2-40B4-BE49-F238E27FC236}">
                <a16:creationId xmlns:a16="http://schemas.microsoft.com/office/drawing/2014/main" id="{BB544500-2575-B94B-B28F-56B521AA23A3}"/>
              </a:ext>
            </a:extLst>
          </p:cNvPr>
          <p:cNvSpPr>
            <a:spLocks noGrp="1"/>
          </p:cNvSpPr>
          <p:nvPr>
            <p:ph idx="1"/>
          </p:nvPr>
        </p:nvSpPr>
        <p:spPr>
          <a:xfrm>
            <a:off x="720000" y="1272746"/>
            <a:ext cx="10728325" cy="4496229"/>
          </a:xfrm>
        </p:spPr>
        <p:txBody>
          <a:bodyPr/>
          <a:lstStyle/>
          <a:p>
            <a:pPr marL="0" indent="0" algn="ctr">
              <a:buNone/>
            </a:pPr>
            <a:r>
              <a:rPr lang="ar-AE" b="1" dirty="0"/>
              <a:t>و</a:t>
            </a:r>
            <a:r>
              <a:rPr lang="ar-AE" sz="2400" b="1" dirty="0"/>
              <a:t>َإِذْ يَمْكُرُ بِكَ ٱلَّذِينَ كَفَرُوا۟ لِيُثْبِتُوكَ أَوْ يَقْتُلُوكَ أَوْ يُخْرِجُوكَ وَيَمْكُرُونَ وَيَمْكُرُ ٱللَّهُ وَٱللَّهُ خَيْرُ ٱلْمَـٰكِرِينَ</a:t>
            </a:r>
            <a:endParaRPr lang="en-US" sz="2400" b="1" dirty="0"/>
          </a:p>
          <a:p>
            <a:pPr marL="0" indent="0" algn="ctr">
              <a:buNone/>
            </a:pPr>
            <a:endParaRPr lang="en-US" sz="2400" dirty="0"/>
          </a:p>
          <a:p>
            <a:pPr marL="0" indent="0" algn="ctr">
              <a:buNone/>
            </a:pPr>
            <a:r>
              <a:rPr lang="en-CA" sz="2400" i="1" dirty="0"/>
              <a:t>“And [remember, O Muhammad], when those who disbelieved plotted against you to restrain you or kill you or evict you [from Makkah]. But they plan, and Allah plans. And Allah is the best of planners.” </a:t>
            </a:r>
            <a:r>
              <a:rPr lang="en-CA" sz="2400" dirty="0"/>
              <a:t>Quran 8:30</a:t>
            </a:r>
            <a:endParaRPr lang="en-US" sz="2400" dirty="0"/>
          </a:p>
        </p:txBody>
      </p:sp>
    </p:spTree>
    <p:extLst>
      <p:ext uri="{BB962C8B-B14F-4D97-AF65-F5344CB8AC3E}">
        <p14:creationId xmlns:p14="http://schemas.microsoft.com/office/powerpoint/2010/main" val="3936283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05876-F8AB-0A49-BC2D-1EF738A2B72B}"/>
              </a:ext>
            </a:extLst>
          </p:cNvPr>
          <p:cNvSpPr>
            <a:spLocks noGrp="1"/>
          </p:cNvSpPr>
          <p:nvPr>
            <p:ph type="title"/>
          </p:nvPr>
        </p:nvSpPr>
        <p:spPr>
          <a:xfrm>
            <a:off x="720000" y="619200"/>
            <a:ext cx="10728322" cy="715330"/>
          </a:xfrm>
        </p:spPr>
        <p:txBody>
          <a:bodyPr/>
          <a:lstStyle/>
          <a:p>
            <a:pPr algn="ctr"/>
            <a:r>
              <a:rPr lang="en-US" dirty="0"/>
              <a:t>The Hijrah in the words of Imam al-Sajjad</a:t>
            </a:r>
          </a:p>
        </p:txBody>
      </p:sp>
      <p:sp>
        <p:nvSpPr>
          <p:cNvPr id="3" name="Content Placeholder 2">
            <a:extLst>
              <a:ext uri="{FF2B5EF4-FFF2-40B4-BE49-F238E27FC236}">
                <a16:creationId xmlns:a16="http://schemas.microsoft.com/office/drawing/2014/main" id="{BE862037-DD64-FF49-A47A-6CA460AFEA2E}"/>
              </a:ext>
            </a:extLst>
          </p:cNvPr>
          <p:cNvSpPr>
            <a:spLocks noGrp="1"/>
          </p:cNvSpPr>
          <p:nvPr>
            <p:ph idx="1"/>
          </p:nvPr>
        </p:nvSpPr>
        <p:spPr>
          <a:xfrm>
            <a:off x="720000" y="1334530"/>
            <a:ext cx="10728325" cy="4434445"/>
          </a:xfrm>
        </p:spPr>
        <p:txBody>
          <a:bodyPr>
            <a:normAutofit/>
          </a:bodyPr>
          <a:lstStyle/>
          <a:p>
            <a:pPr marL="0" indent="0" algn="ctr">
              <a:buNone/>
            </a:pPr>
            <a:r>
              <a:rPr lang="ar-AE" sz="2400" dirty="0"/>
              <a:t>حَتَّى هَاجَرَ رَسُولُ اللَّهِ (صلى الله عليه وآله) إِلَى الْمَدِينَةِ وَ خَلَّفَ عَلِيّاً (عليه السلام) فِي أُمُورٍ لَمْ يَكُنْ يَقُومُ بِهَا أَحَدٌ غَيْرُهُ وَ كَانَ خُرُوجُ رَسُولِ اللَّهِ (صلى الله عليه وآله) مِنْ مَكَّةَ فِي أَوَّلِ يَوْمٍ مِنْ رَبِيعٍ الْأَوَّلِ وَ ذَلِكَ يَوْمُ الْخَمِيسِ مِنْ سَنَةِ ثَلَاثَ عَشْرَةَ مِنَ الْمَبْعَثِ </a:t>
            </a:r>
            <a:endParaRPr lang="en-US" sz="2400" dirty="0"/>
          </a:p>
          <a:p>
            <a:pPr marL="0" indent="0" algn="ctr">
              <a:buNone/>
            </a:pPr>
            <a:r>
              <a:rPr lang="en-CA" sz="2400" dirty="0"/>
              <a:t>until the Messenger of God emigrated to Medina, and left Ali behind regarding the matters which no one other than him could have dealt with. And the departure of Messenger of God from Makkah was during the first of the Rabi-ul-</a:t>
            </a:r>
            <a:r>
              <a:rPr lang="en-CA" sz="2400" dirty="0" err="1"/>
              <a:t>Awwal</a:t>
            </a:r>
            <a:r>
              <a:rPr lang="en-CA" sz="2400" dirty="0"/>
              <a:t>, and that was the day of Thursday in the 13 year AB.</a:t>
            </a:r>
            <a:endParaRPr lang="en-US" sz="2400" dirty="0"/>
          </a:p>
        </p:txBody>
      </p:sp>
    </p:spTree>
    <p:extLst>
      <p:ext uri="{BB962C8B-B14F-4D97-AF65-F5344CB8AC3E}">
        <p14:creationId xmlns:p14="http://schemas.microsoft.com/office/powerpoint/2010/main" val="2258976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880A5-5786-F948-B2DB-1B27A1719D81}"/>
              </a:ext>
            </a:extLst>
          </p:cNvPr>
          <p:cNvSpPr>
            <a:spLocks noGrp="1"/>
          </p:cNvSpPr>
          <p:nvPr>
            <p:ph type="title"/>
          </p:nvPr>
        </p:nvSpPr>
        <p:spPr>
          <a:xfrm>
            <a:off x="720000" y="619200"/>
            <a:ext cx="10728322" cy="838897"/>
          </a:xfrm>
        </p:spPr>
        <p:txBody>
          <a:bodyPr/>
          <a:lstStyle/>
          <a:p>
            <a:pPr algn="ctr"/>
            <a:r>
              <a:rPr lang="en-US" dirty="0"/>
              <a:t>The Hijrah in the words of Imam al-Sajjad</a:t>
            </a:r>
          </a:p>
        </p:txBody>
      </p:sp>
      <p:sp>
        <p:nvSpPr>
          <p:cNvPr id="3" name="Content Placeholder 2">
            <a:extLst>
              <a:ext uri="{FF2B5EF4-FFF2-40B4-BE49-F238E27FC236}">
                <a16:creationId xmlns:a16="http://schemas.microsoft.com/office/drawing/2014/main" id="{A52071C7-0B88-6543-86B1-4674AB9DCBCD}"/>
              </a:ext>
            </a:extLst>
          </p:cNvPr>
          <p:cNvSpPr>
            <a:spLocks noGrp="1"/>
          </p:cNvSpPr>
          <p:nvPr>
            <p:ph idx="1"/>
          </p:nvPr>
        </p:nvSpPr>
        <p:spPr>
          <a:xfrm>
            <a:off x="720000" y="1458098"/>
            <a:ext cx="10728325" cy="4310878"/>
          </a:xfrm>
        </p:spPr>
        <p:txBody>
          <a:bodyPr/>
          <a:lstStyle/>
          <a:p>
            <a:pPr marL="0" indent="0" algn="ctr">
              <a:buNone/>
            </a:pPr>
            <a:r>
              <a:rPr lang="ar-AE" dirty="0"/>
              <a:t>وَ قَدِمَ الْمَدِينَةَ لِاثْنَتَيْ عَشْرَةَ لَيْلَةً خَلَتْ مِنْ شَهْرِ رَبِيعٍ الْأَوَّلِ مَعَ زَوَالِ الشَّمْسِ فَنَزَلَ بِقُبَا فَصَلَّى الظُّهْرَ رَكْعَتَيْنِ وَ الْعَصْرَ رَكْعَتَيْنِ ثُمَّ لَمْ يَزَلْ مُقِيماً يَنْتَظِرُ عَلِيّاً (عليه السلام) يُصَلِّي الْخَمْسَ صَلَوَاتٍ رَكْعَتَيْنِ رَكْعَتَيْنِ وَ كَانَ نَازِلًا عَلَى عَمْرِو بْنِ عَوْفٍ فَأَقَامَ عِنْدَهُمْ بِضْعَةَ عَشَرَ يَوْماً</a:t>
            </a:r>
            <a:endParaRPr lang="en-US" dirty="0"/>
          </a:p>
          <a:p>
            <a:pPr marL="0" indent="0" algn="ctr">
              <a:buNone/>
            </a:pPr>
            <a:r>
              <a:rPr lang="en-CA" dirty="0"/>
              <a:t>and he arrived at the outskirts of Medina after  twelve nights from the Month of Rabbi Ul-</a:t>
            </a:r>
            <a:r>
              <a:rPr lang="en-CA" dirty="0" err="1"/>
              <a:t>Awwal</a:t>
            </a:r>
            <a:r>
              <a:rPr lang="en-CA" dirty="0"/>
              <a:t> with the sun reaching its zenith. So he descended at </a:t>
            </a:r>
            <a:r>
              <a:rPr lang="en-CA" dirty="0" err="1"/>
              <a:t>Quba</a:t>
            </a:r>
            <a:r>
              <a:rPr lang="en-CA" dirty="0"/>
              <a:t>, and prayed </a:t>
            </a:r>
            <a:r>
              <a:rPr lang="en-CA" dirty="0" err="1"/>
              <a:t>dhuhr</a:t>
            </a:r>
            <a:r>
              <a:rPr lang="en-CA" dirty="0"/>
              <a:t> two units, and </a:t>
            </a:r>
            <a:r>
              <a:rPr lang="en-CA" dirty="0" err="1"/>
              <a:t>asr</a:t>
            </a:r>
            <a:r>
              <a:rPr lang="en-CA" dirty="0"/>
              <a:t> two units. Then he remained there awaiting Ali. He prayed five prayers of two cycles, two cycles. And he stayed at (the house of) Amr ibn  </a:t>
            </a:r>
            <a:r>
              <a:rPr lang="en-CA" dirty="0" err="1"/>
              <a:t>Awf</a:t>
            </a:r>
            <a:r>
              <a:rPr lang="en-CA" dirty="0"/>
              <a:t> for about ten days”</a:t>
            </a:r>
            <a:r>
              <a:rPr lang="ar-AE" dirty="0"/>
              <a:t> </a:t>
            </a:r>
            <a:endParaRPr lang="en-US" dirty="0"/>
          </a:p>
        </p:txBody>
      </p:sp>
    </p:spTree>
    <p:extLst>
      <p:ext uri="{BB962C8B-B14F-4D97-AF65-F5344CB8AC3E}">
        <p14:creationId xmlns:p14="http://schemas.microsoft.com/office/powerpoint/2010/main" val="1677473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FEF99-F0EE-F548-9A5D-1E9E9B98B7F2}"/>
              </a:ext>
            </a:extLst>
          </p:cNvPr>
          <p:cNvSpPr>
            <a:spLocks noGrp="1"/>
          </p:cNvSpPr>
          <p:nvPr>
            <p:ph type="title"/>
          </p:nvPr>
        </p:nvSpPr>
        <p:spPr>
          <a:xfrm>
            <a:off x="720000" y="619200"/>
            <a:ext cx="10728322" cy="740043"/>
          </a:xfrm>
        </p:spPr>
        <p:txBody>
          <a:bodyPr/>
          <a:lstStyle/>
          <a:p>
            <a:pPr algn="ctr"/>
            <a:r>
              <a:rPr lang="en-US" dirty="0"/>
              <a:t>The Hijrah in the words of Imam al-Sajjad</a:t>
            </a:r>
          </a:p>
        </p:txBody>
      </p:sp>
      <p:sp>
        <p:nvSpPr>
          <p:cNvPr id="3" name="Content Placeholder 2">
            <a:extLst>
              <a:ext uri="{FF2B5EF4-FFF2-40B4-BE49-F238E27FC236}">
                <a16:creationId xmlns:a16="http://schemas.microsoft.com/office/drawing/2014/main" id="{165A72D6-DB10-ED49-A6D7-28969CEA49AA}"/>
              </a:ext>
            </a:extLst>
          </p:cNvPr>
          <p:cNvSpPr>
            <a:spLocks noGrp="1"/>
          </p:cNvSpPr>
          <p:nvPr>
            <p:ph idx="1"/>
          </p:nvPr>
        </p:nvSpPr>
        <p:spPr>
          <a:xfrm>
            <a:off x="720000" y="1359244"/>
            <a:ext cx="10728325" cy="4409732"/>
          </a:xfrm>
        </p:spPr>
        <p:txBody>
          <a:bodyPr/>
          <a:lstStyle/>
          <a:p>
            <a:pPr marL="0" indent="0" algn="ctr">
              <a:buNone/>
            </a:pPr>
            <a:r>
              <a:rPr lang="ar-AE" sz="2400" dirty="0"/>
              <a:t>يَقُولُونَ لَهُ أَ تُقِيمُ عِنْدَنَا فَنَتَّخِذَ لَكَ مَنْزِلًا وَ مَسْجِداً فَيَقُولُ لَا إِنِّي أَنْتَظِرُ عَلِيَّ بْنَ أَبِي طَالِبٍ وَ قَدْ أَمَرْتُهُ أَنْ يَلْحَقَنِي وَ لَسْتُ مُسْتَوْطِناً مَنْزِلًا حَتَّى يَقْدَمَ عَلِيٌّ وَ مَا أَسْرَعَهُ إِنْ شَاءَ اللَّه</a:t>
            </a:r>
            <a:endParaRPr lang="en-US" sz="2400" dirty="0"/>
          </a:p>
          <a:p>
            <a:pPr marL="0" indent="0" algn="ctr">
              <a:buNone/>
            </a:pPr>
            <a:r>
              <a:rPr lang="en-CA" sz="2400" dirty="0"/>
              <a:t>“They were saying to said: ‘Stay with us, so we will build for you house and a Masjid’. So he said; ‘No. I am awaiting Ali ibn Abi Talib, and have ordered him to meet me, and will not settle in a house until Ali comes, and he will not be long, God willing.</a:t>
            </a:r>
            <a:endParaRPr lang="ar-AE" sz="2400" dirty="0"/>
          </a:p>
          <a:p>
            <a:pPr marL="0" indent="0" algn="ctr">
              <a:buNone/>
            </a:pPr>
            <a:endParaRPr lang="en-US" dirty="0"/>
          </a:p>
        </p:txBody>
      </p:sp>
    </p:spTree>
    <p:extLst>
      <p:ext uri="{BB962C8B-B14F-4D97-AF65-F5344CB8AC3E}">
        <p14:creationId xmlns:p14="http://schemas.microsoft.com/office/powerpoint/2010/main" val="95298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A9F04-7378-884C-A86F-5E2947324CB1}"/>
              </a:ext>
            </a:extLst>
          </p:cNvPr>
          <p:cNvSpPr>
            <a:spLocks noGrp="1"/>
          </p:cNvSpPr>
          <p:nvPr>
            <p:ph type="title"/>
          </p:nvPr>
        </p:nvSpPr>
        <p:spPr>
          <a:xfrm>
            <a:off x="720000" y="619200"/>
            <a:ext cx="10728322" cy="764757"/>
          </a:xfrm>
        </p:spPr>
        <p:txBody>
          <a:bodyPr/>
          <a:lstStyle/>
          <a:p>
            <a:pPr algn="ctr"/>
            <a:r>
              <a:rPr lang="en-US" dirty="0"/>
              <a:t>The Hijrah in the words of Imam al-Sajjad</a:t>
            </a:r>
          </a:p>
        </p:txBody>
      </p:sp>
      <p:sp>
        <p:nvSpPr>
          <p:cNvPr id="3" name="Content Placeholder 2">
            <a:extLst>
              <a:ext uri="{FF2B5EF4-FFF2-40B4-BE49-F238E27FC236}">
                <a16:creationId xmlns:a16="http://schemas.microsoft.com/office/drawing/2014/main" id="{B3FECFB0-C2DB-1D45-94F8-B7FB9C5FDA71}"/>
              </a:ext>
            </a:extLst>
          </p:cNvPr>
          <p:cNvSpPr>
            <a:spLocks noGrp="1"/>
          </p:cNvSpPr>
          <p:nvPr>
            <p:ph idx="1"/>
          </p:nvPr>
        </p:nvSpPr>
        <p:spPr>
          <a:xfrm>
            <a:off x="720000" y="1507524"/>
            <a:ext cx="10728325" cy="4261451"/>
          </a:xfrm>
        </p:spPr>
        <p:txBody>
          <a:bodyPr/>
          <a:lstStyle/>
          <a:p>
            <a:pPr marL="0" indent="0" algn="ctr">
              <a:buNone/>
            </a:pPr>
            <a:r>
              <a:rPr lang="ar-AE" dirty="0"/>
              <a:t> فَقَالَ سَعِيدُ بْنُ الْمُسَيَّبِ لِعَلِيِّ بْنِ الْحُسَيْنِ (عليه السلام) جُعِلْتُ فِدَاكَ كَانَ أَبُو بَكْرٍ مَعَ رَسُولِ اللَّهِ (صلى الله عليه وآله) حِينَ أَقْبَلَ إِلَى الْمَدِينَةِ فَأَيْنَ فَارَقَهُ فَقَالَ إِنَّ أَبَا بَكْرٍ لَمَّا قَدِمَ رَسُولُ اللَّهِ (صلى الله عليه وآله) إِلَى قُبَا فَنَزَلَ بِهِمْ يَنْتَظِرُ قُدُومَ عَلِيٍّ (عليه السلام) فَقَالَ لَهُ أَبُو بَكْرٍ انْهَضْ بِنَا إِلَى الْمَدِينَةِ فَإِنَّ الْقَوْمَ قَدْ فَرِحُوا بِقُدُومِكَ وَ هُمْ يَسْتَرِيثُونَ إِقْبَالَكَ إِلَيْهِمْ فَانْطَلِقْ بِنَا وَ لَا تَقُمْ هَاهُنَا تَنْتَظِرُ عَلِيّاً فَمَا أَظُنُّهُ يَقْدَمُ عَلَيْكَ إِلَى شَهْرٍ</a:t>
            </a:r>
            <a:endParaRPr lang="en-US" dirty="0"/>
          </a:p>
          <a:p>
            <a:pPr marL="0" indent="0" algn="ctr">
              <a:buNone/>
            </a:pPr>
            <a:r>
              <a:rPr lang="en-CA" dirty="0"/>
              <a:t>Abu Bakr was with the Messenger of God when he arrived in Medina. So when did he separate from him?’ The Imam said: ‘Abu Bakr was with him when the Messenger of God proceeded to </a:t>
            </a:r>
            <a:r>
              <a:rPr lang="en-CA" dirty="0" err="1"/>
              <a:t>Quba</a:t>
            </a:r>
            <a:r>
              <a:rPr lang="en-CA" dirty="0"/>
              <a:t>, and he decided to wait for Ali. So Abu Bakr said to him , ‘Come with us to Medina, for the people would rejoice at your arrival there and are eager to welcome you. So come with us and do not stay over here waiting for Ali, from what I can see, it would take him a month to come to you.’</a:t>
            </a:r>
            <a:r>
              <a:rPr lang="ar-AE" dirty="0"/>
              <a:t> </a:t>
            </a:r>
            <a:endParaRPr lang="en-US" dirty="0"/>
          </a:p>
        </p:txBody>
      </p:sp>
    </p:spTree>
    <p:extLst>
      <p:ext uri="{BB962C8B-B14F-4D97-AF65-F5344CB8AC3E}">
        <p14:creationId xmlns:p14="http://schemas.microsoft.com/office/powerpoint/2010/main" val="1205630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76DCF-8BAB-3442-A96F-2B0FD0FC8BDD}"/>
              </a:ext>
            </a:extLst>
          </p:cNvPr>
          <p:cNvSpPr>
            <a:spLocks noGrp="1"/>
          </p:cNvSpPr>
          <p:nvPr>
            <p:ph type="title"/>
          </p:nvPr>
        </p:nvSpPr>
        <p:spPr>
          <a:xfrm>
            <a:off x="720000" y="619200"/>
            <a:ext cx="10728322" cy="702973"/>
          </a:xfrm>
        </p:spPr>
        <p:txBody>
          <a:bodyPr/>
          <a:lstStyle/>
          <a:p>
            <a:pPr algn="ctr"/>
            <a:r>
              <a:rPr lang="en-US" dirty="0"/>
              <a:t>The Hijrah in the words of Imam al-Sajjad</a:t>
            </a:r>
          </a:p>
        </p:txBody>
      </p:sp>
      <p:sp>
        <p:nvSpPr>
          <p:cNvPr id="3" name="Content Placeholder 2">
            <a:extLst>
              <a:ext uri="{FF2B5EF4-FFF2-40B4-BE49-F238E27FC236}">
                <a16:creationId xmlns:a16="http://schemas.microsoft.com/office/drawing/2014/main" id="{2FE4084C-F245-EC44-AD38-15AAD0FFBD0A}"/>
              </a:ext>
            </a:extLst>
          </p:cNvPr>
          <p:cNvSpPr>
            <a:spLocks noGrp="1"/>
          </p:cNvSpPr>
          <p:nvPr>
            <p:ph idx="1"/>
          </p:nvPr>
        </p:nvSpPr>
        <p:spPr>
          <a:xfrm>
            <a:off x="720000" y="1322174"/>
            <a:ext cx="10728325" cy="4446802"/>
          </a:xfrm>
        </p:spPr>
        <p:txBody>
          <a:bodyPr>
            <a:normAutofit/>
          </a:bodyPr>
          <a:lstStyle/>
          <a:p>
            <a:pPr marL="0" indent="0" algn="ctr">
              <a:buNone/>
            </a:pPr>
            <a:r>
              <a:rPr lang="ar-AE" dirty="0"/>
              <a:t> فَقَالَ لَهُ رَسُولُ اللَّهِ (صلى الله عليه وآله) كَلَّا مَا أَسْرَعَهُ وَ لَسْتُ أَرِيمُ حَتَّى يَقْدَمَ ابْنُ عَمِّي وَ أَخِي فِي اللَّهِ عَزَّ وَ جَلَّ وَ أَحَبُّ أَهْلِ بَيْتِي إِلَيَّ فَقَدْ وَقَانِي بِنَفْسِهِ مِنَ الْمُشْرِكِينَ قَالَ فَغَضِبَ عِنْدَ ذَلِكَ أَبُو بَكْرٍ وَ اشْمَأَزَّ وَ دَاخَلَهُ مِنْ ذَلِكَ حَسَدٌ لِعَلِيٍّ (عليه السلام) وَ كَانَ ذَلِكَ أَوَّلَ عَدَاوَةٍ بَدَتْ مِنْهُ لِرَسُولِ اللَّهِ (صلى الله عليه وآله) فِي عَلِيٍّ (عليه السلام) وَ أَوَّلَ خِلَافٍ عَلَى رَسُولِ اللَّهِ (صلى الله عليه وآله) فَانْطَلَقَ حَتَّى دَخَلَ الْمَدِينَةَ وَ تَخَلَّفَ رَسُولُ اللَّهِ (صلى الله عليه وآله) بِقُبَا يَنْتَظِرُ عَلِيّاً</a:t>
            </a:r>
            <a:endParaRPr lang="en-US" dirty="0"/>
          </a:p>
          <a:p>
            <a:pPr marL="0" indent="0" algn="ctr">
              <a:buNone/>
            </a:pPr>
            <a:r>
              <a:rPr lang="en-CA" dirty="0"/>
              <a:t>So the Messenger of God said to him: ‘Never! He will not be long, and I will not move until my cousin, and my brother for the sake of God, and the most beloved to me of my Family comes over, for he saved me from the polytheists by being in my place’. He said; ‘So Abu Bakr was angry and was disgusted by it, and envy for Ali  entered into him due to that, and that was the first enmity initiated from him to the Messenger of God with regards to Ali, and the first of his opposition to the Messenger of God. So he went until he entered Medina, and left the Messenger of God at </a:t>
            </a:r>
            <a:r>
              <a:rPr lang="en-CA" dirty="0" err="1"/>
              <a:t>Quba</a:t>
            </a:r>
            <a:r>
              <a:rPr lang="en-CA" dirty="0"/>
              <a:t> waiting for Ali.”</a:t>
            </a:r>
            <a:endParaRPr lang="en-US" dirty="0"/>
          </a:p>
        </p:txBody>
      </p:sp>
    </p:spTree>
    <p:extLst>
      <p:ext uri="{BB962C8B-B14F-4D97-AF65-F5344CB8AC3E}">
        <p14:creationId xmlns:p14="http://schemas.microsoft.com/office/powerpoint/2010/main" val="27487063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38ED4-7CEA-D74C-ABB1-54A24285340D}"/>
              </a:ext>
            </a:extLst>
          </p:cNvPr>
          <p:cNvSpPr>
            <a:spLocks noGrp="1"/>
          </p:cNvSpPr>
          <p:nvPr>
            <p:ph type="title"/>
          </p:nvPr>
        </p:nvSpPr>
        <p:spPr>
          <a:xfrm>
            <a:off x="720000" y="619200"/>
            <a:ext cx="10728322" cy="678259"/>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BBF773F1-070D-6440-865E-C9611E1DC57F}"/>
              </a:ext>
            </a:extLst>
          </p:cNvPr>
          <p:cNvSpPr>
            <a:spLocks noGrp="1"/>
          </p:cNvSpPr>
          <p:nvPr>
            <p:ph idx="1"/>
          </p:nvPr>
        </p:nvSpPr>
        <p:spPr>
          <a:xfrm>
            <a:off x="720000" y="1297460"/>
            <a:ext cx="10728325" cy="4471516"/>
          </a:xfrm>
        </p:spPr>
        <p:txBody>
          <a:bodyPr/>
          <a:lstStyle/>
          <a:p>
            <a:r>
              <a:rPr lang="en-US" dirty="0"/>
              <a:t>1. Imam Ali’s willingness to sacrifice his life for the protection of the Prophet and Islam reminds us of precious Islam is. Don’t take this religion for granted.</a:t>
            </a:r>
          </a:p>
          <a:p>
            <a:r>
              <a:rPr lang="en-US" dirty="0"/>
              <a:t>2. The importance of trustworthiness:</a:t>
            </a:r>
          </a:p>
          <a:p>
            <a:pPr marL="0" indent="0" algn="ctr">
              <a:buNone/>
            </a:pPr>
            <a:r>
              <a:rPr lang="ar-AE" b="1" dirty="0"/>
              <a:t>اتَّقوا اللَّهَ ، وعلَيكُم بأداءِ الأمانةِ إلى‏ مَنِ ائْتَمَنكُم ، فلَو أنّ قاتِلَ أميرِ المؤمنينَ عليه السلام ائْتَمَنني على‏ أمانةٍ لَأدّيْتُها إلَيهِ‏.</a:t>
            </a:r>
            <a:endParaRPr lang="en-US" b="1" dirty="0"/>
          </a:p>
          <a:p>
            <a:pPr marL="0" indent="0" algn="ctr">
              <a:buNone/>
            </a:pPr>
            <a:r>
              <a:rPr lang="en-CA" b="1" dirty="0"/>
              <a:t> </a:t>
            </a:r>
            <a:r>
              <a:rPr lang="en-CA" dirty="0"/>
              <a:t>”Fear Allah and return the trust to he who has entrusted it to you, for verily even if the killer of the Commander of the Faithful left a trust with me, I would return it to him.”</a:t>
            </a:r>
            <a:endParaRPr lang="en-US" dirty="0"/>
          </a:p>
        </p:txBody>
      </p:sp>
    </p:spTree>
    <p:extLst>
      <p:ext uri="{BB962C8B-B14F-4D97-AF65-F5344CB8AC3E}">
        <p14:creationId xmlns:p14="http://schemas.microsoft.com/office/powerpoint/2010/main" val="3347666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F6D74-D0F1-CB44-B444-1ED1BA323E74}"/>
              </a:ext>
            </a:extLst>
          </p:cNvPr>
          <p:cNvSpPr>
            <a:spLocks noGrp="1"/>
          </p:cNvSpPr>
          <p:nvPr>
            <p:ph type="title"/>
          </p:nvPr>
        </p:nvSpPr>
        <p:spPr>
          <a:xfrm>
            <a:off x="720000" y="619200"/>
            <a:ext cx="10728322" cy="702973"/>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D2E8F2D5-34A3-EB49-A2BE-C4B86DD17FCF}"/>
              </a:ext>
            </a:extLst>
          </p:cNvPr>
          <p:cNvSpPr>
            <a:spLocks noGrp="1"/>
          </p:cNvSpPr>
          <p:nvPr>
            <p:ph idx="1"/>
          </p:nvPr>
        </p:nvSpPr>
        <p:spPr>
          <a:xfrm>
            <a:off x="720000" y="1322174"/>
            <a:ext cx="10728325" cy="4446802"/>
          </a:xfrm>
        </p:spPr>
        <p:txBody>
          <a:bodyPr/>
          <a:lstStyle/>
          <a:p>
            <a:pPr marL="0" indent="0" algn="ctr">
              <a:buNone/>
            </a:pPr>
            <a:r>
              <a:rPr lang="ar-AE" dirty="0"/>
              <a:t>عَنْ أَبِي كَهْمَسَ قَالَ: قُلْتُ لأَبِي عَبْدِاللهِ عَلَيْهِ السَّلامُ: عَبْدُاللهِ بْنُ أَبِي يَعْفُورَ يُقْرِئُكَ السَّلامَ. قَالَ: عَلَيْكَ وَعَلَيْهِ السَّلامُ، إذَا أَتَيْتَ عَبْدَاللهِ فَأَقْرِئْهُ السَّلامَ وَقُلْ لَهُ: إنَّ جَعْفَرَ بْنَ مُحَمَّدٍ يَقُولُ لَكَ انْظُرْ مَا بَلَغَ بِهِ عَلِيٌّ عِنْدَ رَسُولِ اللهِ صَلَّى اللهُ عَلَيْهِ وَآلِهِ فَالْزَمْهُ فَإنَّ عَلِيّاً عَلَيْهِ السَّلامُ إنَّمَا بَلَغَ مَا بَلَغَ بِهِ عِنْدَ رَسُولِ اللهِ بِصِدْقِ الحَدِيثِ وَأَدَاءِ الأَمَانَةِ.</a:t>
            </a:r>
            <a:endParaRPr lang="en-US" dirty="0"/>
          </a:p>
          <a:p>
            <a:pPr marL="0" indent="0" algn="ctr">
              <a:buNone/>
            </a:pPr>
            <a:r>
              <a:rPr lang="en-CA" dirty="0"/>
              <a:t>From Abu </a:t>
            </a:r>
            <a:r>
              <a:rPr lang="en-CA" dirty="0" err="1"/>
              <a:t>Kahmas</a:t>
            </a:r>
            <a:r>
              <a:rPr lang="en-CA" dirty="0"/>
              <a:t> that he said: I said to Abu ‘Abd Allah: “Abd Allah ibn Abi </a:t>
            </a:r>
            <a:r>
              <a:rPr lang="en-CA" dirty="0" err="1"/>
              <a:t>Ya’fur</a:t>
            </a:r>
            <a:r>
              <a:rPr lang="en-CA" dirty="0"/>
              <a:t> conveys his </a:t>
            </a:r>
            <a:r>
              <a:rPr lang="en-CA" dirty="0" err="1"/>
              <a:t>salam</a:t>
            </a:r>
            <a:r>
              <a:rPr lang="en-CA" dirty="0"/>
              <a:t> to you.” The Imam replied: “May peace be upon you and upon him. When you see ‘Abd Allah convey my greetings and tell him that </a:t>
            </a:r>
            <a:r>
              <a:rPr lang="en-CA" dirty="0" err="1"/>
              <a:t>Ja’far</a:t>
            </a:r>
            <a:r>
              <a:rPr lang="en-CA" dirty="0"/>
              <a:t> ibn Muhammad says to you: Consider what </a:t>
            </a:r>
            <a:r>
              <a:rPr lang="en-CA"/>
              <a:t>made Ali  </a:t>
            </a:r>
            <a:r>
              <a:rPr lang="en-CA" dirty="0"/>
              <a:t>attain the standing that he attained with the Messenger of </a:t>
            </a:r>
            <a:r>
              <a:rPr lang="en-CA"/>
              <a:t>God and </a:t>
            </a:r>
            <a:r>
              <a:rPr lang="en-CA" dirty="0"/>
              <a:t>stick to it, for, verily</a:t>
            </a:r>
            <a:r>
              <a:rPr lang="en-CA"/>
              <a:t>, Ali  </a:t>
            </a:r>
            <a:r>
              <a:rPr lang="en-CA" dirty="0"/>
              <a:t>attained the standing that he attained with the Messenger of Allah through truthfulness of speech and fulfillment of trust.</a:t>
            </a:r>
            <a:endParaRPr lang="en-US" dirty="0"/>
          </a:p>
        </p:txBody>
      </p:sp>
    </p:spTree>
    <p:extLst>
      <p:ext uri="{BB962C8B-B14F-4D97-AF65-F5344CB8AC3E}">
        <p14:creationId xmlns:p14="http://schemas.microsoft.com/office/powerpoint/2010/main" val="1208712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8DC46-20D0-E044-9046-6447F2A2D2D4}"/>
              </a:ext>
            </a:extLst>
          </p:cNvPr>
          <p:cNvSpPr>
            <a:spLocks noGrp="1"/>
          </p:cNvSpPr>
          <p:nvPr>
            <p:ph type="title"/>
          </p:nvPr>
        </p:nvSpPr>
        <p:spPr>
          <a:xfrm>
            <a:off x="720000" y="619200"/>
            <a:ext cx="10728322" cy="764757"/>
          </a:xfrm>
        </p:spPr>
        <p:txBody>
          <a:bodyPr/>
          <a:lstStyle/>
          <a:p>
            <a:pPr algn="ctr"/>
            <a:r>
              <a:rPr lang="en-US" dirty="0"/>
              <a:t>The Prophet’s Emigration </a:t>
            </a:r>
          </a:p>
        </p:txBody>
      </p:sp>
      <p:sp>
        <p:nvSpPr>
          <p:cNvPr id="3" name="Content Placeholder 2">
            <a:extLst>
              <a:ext uri="{FF2B5EF4-FFF2-40B4-BE49-F238E27FC236}">
                <a16:creationId xmlns:a16="http://schemas.microsoft.com/office/drawing/2014/main" id="{C374457A-2B9D-2F42-B9A9-1234293E1012}"/>
              </a:ext>
            </a:extLst>
          </p:cNvPr>
          <p:cNvSpPr>
            <a:spLocks noGrp="1"/>
          </p:cNvSpPr>
          <p:nvPr>
            <p:ph idx="1"/>
          </p:nvPr>
        </p:nvSpPr>
        <p:spPr>
          <a:xfrm>
            <a:off x="720000" y="1383958"/>
            <a:ext cx="10728325" cy="4385018"/>
          </a:xfrm>
        </p:spPr>
        <p:txBody>
          <a:bodyPr/>
          <a:lstStyle/>
          <a:p>
            <a:r>
              <a:rPr lang="en-CA" sz="2400" dirty="0"/>
              <a:t>Imam Ali’s main tasks are to return all the trusts that had been deposited with the Prophet and to bring the “</a:t>
            </a:r>
            <a:r>
              <a:rPr lang="en-CA" sz="2400" dirty="0" err="1"/>
              <a:t>Fawāṭim</a:t>
            </a:r>
            <a:r>
              <a:rPr lang="en-CA" sz="2400" dirty="0"/>
              <a:t>” (</a:t>
            </a:r>
            <a:r>
              <a:rPr lang="en-CA" sz="2400" dirty="0" err="1"/>
              <a:t>Fāṭimah</a:t>
            </a:r>
            <a:r>
              <a:rPr lang="en-CA" sz="2400" dirty="0"/>
              <a:t> his wife, </a:t>
            </a:r>
            <a:r>
              <a:rPr lang="en-CA" sz="2400" dirty="0" err="1"/>
              <a:t>Fāṭimah</a:t>
            </a:r>
            <a:r>
              <a:rPr lang="en-CA" sz="2400" dirty="0"/>
              <a:t> his mother, and </a:t>
            </a:r>
            <a:r>
              <a:rPr lang="en-CA" sz="2400" dirty="0" err="1"/>
              <a:t>Fāṭimah</a:t>
            </a:r>
            <a:r>
              <a:rPr lang="en-CA" sz="2400" dirty="0"/>
              <a:t> bint al- </a:t>
            </a:r>
            <a:r>
              <a:rPr lang="en-CA" sz="2400" dirty="0" err="1"/>
              <a:t>Zubayr</a:t>
            </a:r>
            <a:r>
              <a:rPr lang="en-CA" sz="2400" dirty="0"/>
              <a:t>) and any other </a:t>
            </a:r>
            <a:r>
              <a:rPr lang="en-CA" sz="2400" dirty="0" err="1"/>
              <a:t>Hāshimi</a:t>
            </a:r>
            <a:r>
              <a:rPr lang="en-CA" sz="2400" dirty="0"/>
              <a:t>̄ that had been left behind including Umm Ayman. </a:t>
            </a:r>
          </a:p>
          <a:p>
            <a:r>
              <a:rPr lang="en-CA" sz="2400" dirty="0"/>
              <a:t>The Quraysh offer 100 camels to anyone who brings </a:t>
            </a:r>
            <a:r>
              <a:rPr lang="en-CA" sz="2400" dirty="0" err="1"/>
              <a:t>Muḥammad</a:t>
            </a:r>
            <a:r>
              <a:rPr lang="en-CA" sz="2400" dirty="0"/>
              <a:t> back to Makkah.</a:t>
            </a:r>
          </a:p>
          <a:p>
            <a:endParaRPr lang="en-CA" dirty="0"/>
          </a:p>
          <a:p>
            <a:endParaRPr lang="en-US" dirty="0"/>
          </a:p>
        </p:txBody>
      </p:sp>
    </p:spTree>
    <p:extLst>
      <p:ext uri="{BB962C8B-B14F-4D97-AF65-F5344CB8AC3E}">
        <p14:creationId xmlns:p14="http://schemas.microsoft.com/office/powerpoint/2010/main" val="31351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47F81-204D-7040-9E29-87A879FBE3CC}"/>
              </a:ext>
            </a:extLst>
          </p:cNvPr>
          <p:cNvSpPr>
            <a:spLocks noGrp="1"/>
          </p:cNvSpPr>
          <p:nvPr>
            <p:ph type="title"/>
          </p:nvPr>
        </p:nvSpPr>
        <p:spPr>
          <a:xfrm>
            <a:off x="720000" y="619200"/>
            <a:ext cx="10728322" cy="702973"/>
          </a:xfrm>
        </p:spPr>
        <p:txBody>
          <a:bodyPr/>
          <a:lstStyle/>
          <a:p>
            <a:pPr algn="ctr"/>
            <a:r>
              <a:rPr lang="en-US" dirty="0"/>
              <a:t>The Prophet’s Emigration</a:t>
            </a:r>
          </a:p>
        </p:txBody>
      </p:sp>
      <p:sp>
        <p:nvSpPr>
          <p:cNvPr id="3" name="Content Placeholder 2">
            <a:extLst>
              <a:ext uri="{FF2B5EF4-FFF2-40B4-BE49-F238E27FC236}">
                <a16:creationId xmlns:a16="http://schemas.microsoft.com/office/drawing/2014/main" id="{31CA56FD-10D7-0C4C-9BB5-6693C31C7F99}"/>
              </a:ext>
            </a:extLst>
          </p:cNvPr>
          <p:cNvSpPr>
            <a:spLocks noGrp="1"/>
          </p:cNvSpPr>
          <p:nvPr>
            <p:ph idx="1"/>
          </p:nvPr>
        </p:nvSpPr>
        <p:spPr>
          <a:xfrm>
            <a:off x="720000" y="1322174"/>
            <a:ext cx="10728325" cy="4446802"/>
          </a:xfrm>
        </p:spPr>
        <p:txBody>
          <a:bodyPr/>
          <a:lstStyle/>
          <a:p>
            <a:r>
              <a:rPr lang="en-US" sz="2400" b="1" dirty="0"/>
              <a:t>Why was Abu Bakr with the Prophet?</a:t>
            </a:r>
          </a:p>
          <a:p>
            <a:r>
              <a:rPr lang="en-US" sz="2400" dirty="0"/>
              <a:t>This is one of the mysteries of the </a:t>
            </a:r>
            <a:r>
              <a:rPr lang="en-US" sz="2400" dirty="0" err="1"/>
              <a:t>seerah</a:t>
            </a:r>
            <a:r>
              <a:rPr lang="en-US" sz="2400" dirty="0"/>
              <a:t> and our scholars have tried to come to a conclusion based on the analysis of some reports:</a:t>
            </a:r>
          </a:p>
          <a:p>
            <a:endParaRPr lang="en-US" sz="2400" dirty="0"/>
          </a:p>
          <a:p>
            <a:pPr lvl="1"/>
            <a:r>
              <a:rPr lang="en-US" sz="2400" dirty="0"/>
              <a:t>1. When he discovered that Imam Ali was in the bed of the Prophet, he asked where the Prophet was and the Imam said he was near the wells of </a:t>
            </a:r>
            <a:r>
              <a:rPr lang="en-US" sz="2400" dirty="0" err="1"/>
              <a:t>Maymoona</a:t>
            </a:r>
            <a:r>
              <a:rPr lang="en-US" sz="2400" dirty="0"/>
              <a:t> (vague answer)</a:t>
            </a:r>
          </a:p>
          <a:p>
            <a:pPr lvl="1"/>
            <a:r>
              <a:rPr lang="en-US" sz="2400" dirty="0"/>
              <a:t>2. It was a pure coincidence and the Prophet took him with him.</a:t>
            </a:r>
          </a:p>
          <a:p>
            <a:endParaRPr lang="en-US" sz="2400" dirty="0"/>
          </a:p>
          <a:p>
            <a:endParaRPr lang="en-US" sz="2400" dirty="0"/>
          </a:p>
          <a:p>
            <a:pPr marL="0" indent="0" algn="ctr">
              <a:buNone/>
            </a:pPr>
            <a:endParaRPr lang="en-US" dirty="0"/>
          </a:p>
          <a:p>
            <a:endParaRPr lang="en-US" dirty="0"/>
          </a:p>
        </p:txBody>
      </p:sp>
    </p:spTree>
    <p:extLst>
      <p:ext uri="{BB962C8B-B14F-4D97-AF65-F5344CB8AC3E}">
        <p14:creationId xmlns:p14="http://schemas.microsoft.com/office/powerpoint/2010/main" val="1402086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DEC2B-4024-FE42-AD96-C89666E9F9A7}"/>
              </a:ext>
            </a:extLst>
          </p:cNvPr>
          <p:cNvSpPr>
            <a:spLocks noGrp="1"/>
          </p:cNvSpPr>
          <p:nvPr>
            <p:ph type="title"/>
          </p:nvPr>
        </p:nvSpPr>
        <p:spPr>
          <a:xfrm>
            <a:off x="720000" y="619200"/>
            <a:ext cx="10728322" cy="752400"/>
          </a:xfrm>
        </p:spPr>
        <p:txBody>
          <a:bodyPr/>
          <a:lstStyle/>
          <a:p>
            <a:pPr algn="ctr"/>
            <a:r>
              <a:rPr lang="en-US" dirty="0"/>
              <a:t>The Prophet’s Emigration</a:t>
            </a:r>
          </a:p>
        </p:txBody>
      </p:sp>
      <p:sp>
        <p:nvSpPr>
          <p:cNvPr id="3" name="Content Placeholder 2">
            <a:extLst>
              <a:ext uri="{FF2B5EF4-FFF2-40B4-BE49-F238E27FC236}">
                <a16:creationId xmlns:a16="http://schemas.microsoft.com/office/drawing/2014/main" id="{9799B875-8F36-B646-AA62-A9966E8422EC}"/>
              </a:ext>
            </a:extLst>
          </p:cNvPr>
          <p:cNvSpPr>
            <a:spLocks noGrp="1"/>
          </p:cNvSpPr>
          <p:nvPr>
            <p:ph idx="1"/>
          </p:nvPr>
        </p:nvSpPr>
        <p:spPr>
          <a:xfrm>
            <a:off x="720000" y="1371600"/>
            <a:ext cx="10728325" cy="4397375"/>
          </a:xfrm>
        </p:spPr>
        <p:txBody>
          <a:bodyPr>
            <a:normAutofit/>
          </a:bodyPr>
          <a:lstStyle/>
          <a:p>
            <a:pPr marL="0" indent="0" algn="ctr">
              <a:buNone/>
            </a:pPr>
            <a:r>
              <a:rPr lang="ar-AE" sz="2400" dirty="0"/>
              <a:t>قال ابن إسحاق : ولم يعلم فيما بلغني ، بخروج رسول الله صلى الله عليه وسلم أحد ، حين خرج ، إلا علي بن أبي طالب ، وأبو بكر الصديق ، وآل أبي بكر . أما علي فإن رسول الله صلى الله عليه وسلم - فيما بلغني - أخبره بخروجه ، وأمره أن يتخلف بعده بمكة ، حتى يؤدي عن رسول الله صلى الله عليه وسلم الودائع ، التي كانت عنده للناس ،.</a:t>
            </a:r>
            <a:endParaRPr lang="en-US" sz="2400" dirty="0"/>
          </a:p>
          <a:p>
            <a:pPr marL="0" indent="0" algn="ctr">
              <a:buNone/>
            </a:pPr>
            <a:r>
              <a:rPr lang="en-US" sz="2400" dirty="0"/>
              <a:t>Ibn </a:t>
            </a:r>
            <a:r>
              <a:rPr lang="en-US" sz="2400" dirty="0" err="1"/>
              <a:t>Ishaq</a:t>
            </a:r>
            <a:r>
              <a:rPr lang="en-US" sz="2400" dirty="0"/>
              <a:t> states: “No one knew about the Prophet’s escape from Makkah other than Ali ibn Abi Talib, Abu Bakr and the family of Abu Bakr. As for Ali, the Prophet informed him and commanded him to remain behind so that he could return the trusts that the people would deposit with him.”</a:t>
            </a:r>
          </a:p>
          <a:p>
            <a:pPr marL="0" indent="0" algn="ctr">
              <a:buNone/>
            </a:pPr>
            <a:endParaRPr lang="en-US" sz="2400" dirty="0"/>
          </a:p>
        </p:txBody>
      </p:sp>
    </p:spTree>
    <p:extLst>
      <p:ext uri="{BB962C8B-B14F-4D97-AF65-F5344CB8AC3E}">
        <p14:creationId xmlns:p14="http://schemas.microsoft.com/office/powerpoint/2010/main" val="1846682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37022-8F04-864B-9F5A-BEC933D2D3B0}"/>
              </a:ext>
            </a:extLst>
          </p:cNvPr>
          <p:cNvSpPr>
            <a:spLocks noGrp="1"/>
          </p:cNvSpPr>
          <p:nvPr>
            <p:ph type="title"/>
          </p:nvPr>
        </p:nvSpPr>
        <p:spPr>
          <a:xfrm>
            <a:off x="720000" y="619200"/>
            <a:ext cx="10728322" cy="715330"/>
          </a:xfrm>
        </p:spPr>
        <p:txBody>
          <a:bodyPr/>
          <a:lstStyle/>
          <a:p>
            <a:pPr algn="ctr"/>
            <a:r>
              <a:rPr lang="en-US" dirty="0"/>
              <a:t>The Prophet’s Emigration</a:t>
            </a:r>
          </a:p>
        </p:txBody>
      </p:sp>
      <p:sp>
        <p:nvSpPr>
          <p:cNvPr id="3" name="Content Placeholder 2">
            <a:extLst>
              <a:ext uri="{FF2B5EF4-FFF2-40B4-BE49-F238E27FC236}">
                <a16:creationId xmlns:a16="http://schemas.microsoft.com/office/drawing/2014/main" id="{B4EEBBC3-5FA2-9A4A-A5F7-5C29B5F0FA32}"/>
              </a:ext>
            </a:extLst>
          </p:cNvPr>
          <p:cNvSpPr>
            <a:spLocks noGrp="1"/>
          </p:cNvSpPr>
          <p:nvPr>
            <p:ph idx="1"/>
          </p:nvPr>
        </p:nvSpPr>
        <p:spPr>
          <a:xfrm>
            <a:off x="720000" y="1334530"/>
            <a:ext cx="10728325" cy="4434445"/>
          </a:xfrm>
        </p:spPr>
        <p:txBody>
          <a:bodyPr>
            <a:normAutofit/>
          </a:bodyPr>
          <a:lstStyle/>
          <a:p>
            <a:r>
              <a:rPr lang="en-US" sz="2400" dirty="0"/>
              <a:t>Ibn </a:t>
            </a:r>
            <a:r>
              <a:rPr lang="en-US" sz="2400" dirty="0" err="1"/>
              <a:t>Ishaq</a:t>
            </a:r>
            <a:r>
              <a:rPr lang="en-US" sz="2400" dirty="0"/>
              <a:t> reports:</a:t>
            </a:r>
          </a:p>
          <a:p>
            <a:pPr marL="0" indent="0" algn="ctr">
              <a:buNone/>
            </a:pPr>
            <a:r>
              <a:rPr lang="ar-AE" sz="2400" dirty="0"/>
              <a:t> فأتاهم آت ممن لم يكن معهم ، فقال : ما تنتظرون هاهنا ؟ قالوا : محمدا ؛ قال : خيبكم الله قد والله خرج عليكم محمد ، ثم ما ترك منكم رجلا إلا وقد وضع على رأسه ترابا ، وانطلق لحاجته ، أفما ترون ما بكم ؟</a:t>
            </a:r>
            <a:endParaRPr lang="en-US" sz="2400" dirty="0"/>
          </a:p>
          <a:p>
            <a:pPr marL="0" indent="0" algn="ctr">
              <a:buNone/>
            </a:pPr>
            <a:r>
              <a:rPr lang="en-US" sz="2400" dirty="0"/>
              <a:t>[As the assassins surrounded the Prophet’s house] someone can to them who was not one of them and asked: “What are you waiting for?” They said: “Muhammad”. He said: “By God he has escaped! And he has not left a single one of you without having dirt on your head. Do you not see?! What is the matter with you?!</a:t>
            </a:r>
          </a:p>
        </p:txBody>
      </p:sp>
    </p:spTree>
    <p:extLst>
      <p:ext uri="{BB962C8B-B14F-4D97-AF65-F5344CB8AC3E}">
        <p14:creationId xmlns:p14="http://schemas.microsoft.com/office/powerpoint/2010/main" val="3949499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BFFD9-417A-0D48-A19C-0A2760ACFE7F}"/>
              </a:ext>
            </a:extLst>
          </p:cNvPr>
          <p:cNvSpPr>
            <a:spLocks noGrp="1"/>
          </p:cNvSpPr>
          <p:nvPr>
            <p:ph type="title"/>
          </p:nvPr>
        </p:nvSpPr>
        <p:spPr>
          <a:xfrm>
            <a:off x="720000" y="619200"/>
            <a:ext cx="10728322" cy="752400"/>
          </a:xfrm>
        </p:spPr>
        <p:txBody>
          <a:bodyPr/>
          <a:lstStyle/>
          <a:p>
            <a:pPr algn="ctr"/>
            <a:r>
              <a:rPr lang="en-US" dirty="0"/>
              <a:t>The Prophet’s Emigration</a:t>
            </a:r>
          </a:p>
        </p:txBody>
      </p:sp>
      <p:sp>
        <p:nvSpPr>
          <p:cNvPr id="3" name="Content Placeholder 2">
            <a:extLst>
              <a:ext uri="{FF2B5EF4-FFF2-40B4-BE49-F238E27FC236}">
                <a16:creationId xmlns:a16="http://schemas.microsoft.com/office/drawing/2014/main" id="{49695A93-889A-5244-B667-FD6CB894C2CD}"/>
              </a:ext>
            </a:extLst>
          </p:cNvPr>
          <p:cNvSpPr>
            <a:spLocks noGrp="1"/>
          </p:cNvSpPr>
          <p:nvPr>
            <p:ph idx="1"/>
          </p:nvPr>
        </p:nvSpPr>
        <p:spPr>
          <a:xfrm>
            <a:off x="720000" y="1371600"/>
            <a:ext cx="10728325" cy="4397375"/>
          </a:xfrm>
        </p:spPr>
        <p:txBody>
          <a:bodyPr/>
          <a:lstStyle/>
          <a:p>
            <a:pPr marL="0" indent="0" algn="ctr">
              <a:buNone/>
            </a:pPr>
            <a:r>
              <a:rPr lang="ar-AE" dirty="0"/>
              <a:t> </a:t>
            </a:r>
            <a:r>
              <a:rPr lang="ar-AE" sz="2400" dirty="0"/>
              <a:t>قال : فوضع كل رجل منهم يده على رأسه ، فإذا عليه تراب ، ثم جعلوا يتطلعون فيرون عليا على الفراش متسجيا ببرد رسول الله صلى الله عليه وسلم ، فيقولون : والله إن هذا لمحمد نائما ، عليه برده . فلم يبرحوا كذلك حتى أصبحوا فقام علي رضي الله عنه عن الفراش</a:t>
            </a:r>
            <a:endParaRPr lang="en-US" sz="2400" dirty="0"/>
          </a:p>
          <a:p>
            <a:pPr marL="0" indent="0" algn="ctr">
              <a:buNone/>
            </a:pPr>
            <a:r>
              <a:rPr lang="en-US" sz="2400" dirty="0"/>
              <a:t>“So every man placed his hand on his head and found it covered with dirt….”</a:t>
            </a:r>
          </a:p>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573388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B1606-528C-B446-9CD0-B7131D274522}"/>
              </a:ext>
            </a:extLst>
          </p:cNvPr>
          <p:cNvSpPr>
            <a:spLocks noGrp="1"/>
          </p:cNvSpPr>
          <p:nvPr>
            <p:ph type="title"/>
          </p:nvPr>
        </p:nvSpPr>
        <p:spPr>
          <a:xfrm>
            <a:off x="720000" y="619200"/>
            <a:ext cx="10728322" cy="702973"/>
          </a:xfrm>
        </p:spPr>
        <p:txBody>
          <a:bodyPr/>
          <a:lstStyle/>
          <a:p>
            <a:pPr algn="ctr"/>
            <a:r>
              <a:rPr lang="en-US" dirty="0"/>
              <a:t>The Prophet’s Emigration </a:t>
            </a:r>
          </a:p>
        </p:txBody>
      </p:sp>
      <p:sp>
        <p:nvSpPr>
          <p:cNvPr id="3" name="Content Placeholder 2">
            <a:extLst>
              <a:ext uri="{FF2B5EF4-FFF2-40B4-BE49-F238E27FC236}">
                <a16:creationId xmlns:a16="http://schemas.microsoft.com/office/drawing/2014/main" id="{79B745D0-FB53-EE46-8DCD-E6875B434261}"/>
              </a:ext>
            </a:extLst>
          </p:cNvPr>
          <p:cNvSpPr>
            <a:spLocks noGrp="1"/>
          </p:cNvSpPr>
          <p:nvPr>
            <p:ph idx="1"/>
          </p:nvPr>
        </p:nvSpPr>
        <p:spPr>
          <a:xfrm>
            <a:off x="720000" y="1322174"/>
            <a:ext cx="10728325" cy="4446802"/>
          </a:xfrm>
        </p:spPr>
        <p:txBody>
          <a:bodyPr>
            <a:normAutofit/>
          </a:bodyPr>
          <a:lstStyle/>
          <a:p>
            <a:r>
              <a:rPr lang="en-US" sz="2400" dirty="0"/>
              <a:t>Rather than taking the usual northern route to Medina, the Prophet travels 5 miles south of Makkah to a cave in Mount </a:t>
            </a:r>
            <a:r>
              <a:rPr lang="en-US" sz="2400" dirty="0" err="1"/>
              <a:t>Thawr</a:t>
            </a:r>
            <a:r>
              <a:rPr lang="en-US" sz="2400" dirty="0"/>
              <a:t>.</a:t>
            </a:r>
          </a:p>
          <a:p>
            <a:r>
              <a:rPr lang="en-US" sz="2400" dirty="0"/>
              <a:t>One of the search parties ascends Mount </a:t>
            </a:r>
            <a:r>
              <a:rPr lang="en-US" sz="2400" dirty="0" err="1"/>
              <a:t>Thawr</a:t>
            </a:r>
            <a:r>
              <a:rPr lang="en-US" sz="2400" dirty="0"/>
              <a:t> and approaches the cave where the Prophet and Abu Bakr are hiding.</a:t>
            </a:r>
          </a:p>
          <a:p>
            <a:r>
              <a:rPr lang="en-US" sz="2400" dirty="0"/>
              <a:t>Their presence goes unnoticed thanks to a freshly spun spider web over the mouth of the cave and a nesting dove perched overhead, lending the area a deserted and undisturbed appearance. </a:t>
            </a:r>
          </a:p>
          <a:p>
            <a:r>
              <a:rPr lang="en-CA" sz="2400" dirty="0"/>
              <a:t>Near the cave of </a:t>
            </a:r>
            <a:r>
              <a:rPr lang="en-CA" sz="2400" dirty="0" err="1"/>
              <a:t>Thawr</a:t>
            </a:r>
            <a:r>
              <a:rPr lang="en-CA" sz="2400" dirty="0"/>
              <a:t> the Prophet asks the shepherd Ibn </a:t>
            </a:r>
            <a:r>
              <a:rPr lang="en-CA" sz="2400" dirty="0" err="1"/>
              <a:t>Urayqit</a:t>
            </a:r>
            <a:r>
              <a:rPr lang="en-CA" sz="2400" dirty="0"/>
              <a:t>̣ to guide them to Medina in secrecy. </a:t>
            </a:r>
          </a:p>
          <a:p>
            <a:endParaRPr lang="en-US" sz="2400" dirty="0"/>
          </a:p>
        </p:txBody>
      </p:sp>
    </p:spTree>
    <p:extLst>
      <p:ext uri="{BB962C8B-B14F-4D97-AF65-F5344CB8AC3E}">
        <p14:creationId xmlns:p14="http://schemas.microsoft.com/office/powerpoint/2010/main" val="2688778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894BC-CB8F-E149-BD65-25F7CC8FDDC7}"/>
              </a:ext>
            </a:extLst>
          </p:cNvPr>
          <p:cNvSpPr>
            <a:spLocks noGrp="1"/>
          </p:cNvSpPr>
          <p:nvPr>
            <p:ph type="title"/>
          </p:nvPr>
        </p:nvSpPr>
        <p:spPr>
          <a:xfrm>
            <a:off x="720000" y="619200"/>
            <a:ext cx="10728322" cy="653546"/>
          </a:xfrm>
        </p:spPr>
        <p:txBody>
          <a:bodyPr/>
          <a:lstStyle/>
          <a:p>
            <a:pPr algn="ctr"/>
            <a:r>
              <a:rPr lang="en-US" dirty="0"/>
              <a:t>The Prophet’s Emigration</a:t>
            </a:r>
          </a:p>
        </p:txBody>
      </p:sp>
      <p:sp>
        <p:nvSpPr>
          <p:cNvPr id="3" name="Content Placeholder 2">
            <a:extLst>
              <a:ext uri="{FF2B5EF4-FFF2-40B4-BE49-F238E27FC236}">
                <a16:creationId xmlns:a16="http://schemas.microsoft.com/office/drawing/2014/main" id="{E9D2774B-F720-E946-BC71-B530F31BEA25}"/>
              </a:ext>
            </a:extLst>
          </p:cNvPr>
          <p:cNvSpPr>
            <a:spLocks noGrp="1"/>
          </p:cNvSpPr>
          <p:nvPr>
            <p:ph idx="1"/>
          </p:nvPr>
        </p:nvSpPr>
        <p:spPr>
          <a:xfrm>
            <a:off x="720000" y="1272746"/>
            <a:ext cx="10728325" cy="4496229"/>
          </a:xfrm>
        </p:spPr>
        <p:txBody>
          <a:bodyPr>
            <a:normAutofit fontScale="92500" lnSpcReduction="20000"/>
          </a:bodyPr>
          <a:lstStyle/>
          <a:p>
            <a:pPr marL="0" indent="0" algn="ctr">
              <a:buNone/>
            </a:pPr>
            <a:r>
              <a:rPr lang="ar-AE" sz="2600" dirty="0"/>
              <a:t>حَدَّثَنَا عَفَّانُ، قَالَ حَدَّثَنَا هَمَّامٌ، قَالَ أَخْبَرَنَا ثَابِتٌ، عَنْ أَنَسٍ، أَنَّ أَبَا بَكْرٍ، حَدَّثَهُ قَالَ قُلْتُ لِلنَّبِيِّ صَلَّى اللَّهُ عَلَيْهِ وَسَلَّمَ وَهُوَ فِي الْغَارِ وَقَالَ مَرَّةً وَنَحْنُ فِي الْغَارِ لَوْ أَنَّ أَحَدَهُمْ نَظَرَ إِلَى قَدَمَيْهِ لَأَبْصَرَنَا تَحْتَ قَدَمَيْهِ قَالَ فَقَالَ يَا أَبَا بَكْرٍ مَا ظَنُّكَ بِاثْنَيْنِ اللَّهُ ثَالِثُهُمَا‏.‏</a:t>
            </a:r>
            <a:endParaRPr lang="en-US" sz="2600" dirty="0"/>
          </a:p>
          <a:p>
            <a:pPr marL="0" indent="0" algn="ctr">
              <a:buNone/>
            </a:pPr>
            <a:r>
              <a:rPr lang="en-CA" sz="2600" dirty="0"/>
              <a:t>“I said to the Prophet when he was in the cave - on one occasion he said: When we were in the cave -: If one of them looks at his feet, he will see us beneath his feet. He said: `O Abu Bakr, what do you think of two, of whom Allah is the third?`</a:t>
            </a:r>
          </a:p>
          <a:p>
            <a:pPr marL="0" indent="0" algn="ctr">
              <a:buNone/>
            </a:pPr>
            <a:endParaRPr lang="en-CA" sz="2400" dirty="0"/>
          </a:p>
          <a:p>
            <a:pPr marL="0" indent="0" algn="ctr">
              <a:buNone/>
            </a:pPr>
            <a:endParaRPr lang="en-CA" sz="2400" dirty="0"/>
          </a:p>
          <a:p>
            <a:pPr marL="0" indent="0" algn="ctr">
              <a:buNone/>
            </a:pPr>
            <a:endParaRPr lang="en-CA" sz="2400" dirty="0"/>
          </a:p>
          <a:p>
            <a:pPr marL="0" indent="0">
              <a:buNone/>
            </a:pPr>
            <a:r>
              <a:rPr lang="en-CA" sz="1900" dirty="0"/>
              <a:t>Source: Sahih Al-Bukhari </a:t>
            </a:r>
            <a:endParaRPr lang="en-US" sz="1900" dirty="0"/>
          </a:p>
        </p:txBody>
      </p:sp>
    </p:spTree>
    <p:extLst>
      <p:ext uri="{BB962C8B-B14F-4D97-AF65-F5344CB8AC3E}">
        <p14:creationId xmlns:p14="http://schemas.microsoft.com/office/powerpoint/2010/main" val="1322920369"/>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3484</TotalTime>
  <Words>3014</Words>
  <Application>Microsoft Macintosh PowerPoint</Application>
  <PresentationFormat>Widescreen</PresentationFormat>
  <Paragraphs>103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Avenir Next LT Pro</vt:lpstr>
      <vt:lpstr>Sagona Book</vt:lpstr>
      <vt:lpstr>The Hand Extrablack</vt:lpstr>
      <vt:lpstr>BlobVTI</vt:lpstr>
      <vt:lpstr>The Life of Prophet Muhammad</vt:lpstr>
      <vt:lpstr>The Prophet’s Emigration </vt:lpstr>
      <vt:lpstr>The Prophet’s Emigration </vt:lpstr>
      <vt:lpstr>The Prophet’s Emigration</vt:lpstr>
      <vt:lpstr>The Prophet’s Emigration</vt:lpstr>
      <vt:lpstr>The Prophet’s Emigration</vt:lpstr>
      <vt:lpstr>The Prophet’s Emigration</vt:lpstr>
      <vt:lpstr>The Prophet’s Emigration </vt:lpstr>
      <vt:lpstr>The Prophet’s Emigration</vt:lpstr>
      <vt:lpstr>The Verse of the Cave</vt:lpstr>
      <vt:lpstr>The Verse of the Cave</vt:lpstr>
      <vt:lpstr>The Verse of the Cave</vt:lpstr>
      <vt:lpstr>The Verse of the Cave</vt:lpstr>
      <vt:lpstr>The Verse of the Cave</vt:lpstr>
      <vt:lpstr>The Verse of the Cave</vt:lpstr>
      <vt:lpstr>The Verse of the Cave</vt:lpstr>
      <vt:lpstr>The Verse of the Cave</vt:lpstr>
      <vt:lpstr>The Hijrah in the words of Imam al-Sajjad</vt:lpstr>
      <vt:lpstr>The Hijrah in the words of Imam al-Sajjad</vt:lpstr>
      <vt:lpstr>The Hijrah in the words of Imam al-Sajjad</vt:lpstr>
      <vt:lpstr>The Hijrah in the words of Imam al-Sajjad</vt:lpstr>
      <vt:lpstr>The Hijrah in the words of Imam al-Sajjad</vt:lpstr>
      <vt:lpstr>The Hijrah in the words of Imam al-Sajjad</vt:lpstr>
      <vt:lpstr>The Hijrah in the words of Imam al-Sajjad</vt:lpstr>
      <vt:lpstr>Practical Lessons</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483</cp:revision>
  <dcterms:created xsi:type="dcterms:W3CDTF">2020-11-25T07:02:27Z</dcterms:created>
  <dcterms:modified xsi:type="dcterms:W3CDTF">2021-09-23T02:50:31Z</dcterms:modified>
</cp:coreProperties>
</file>