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62" r:id="rId4"/>
    <p:sldId id="263" r:id="rId5"/>
    <p:sldId id="264" r:id="rId6"/>
    <p:sldId id="265" r:id="rId7"/>
    <p:sldId id="258" r:id="rId8"/>
    <p:sldId id="260" r:id="rId9"/>
    <p:sldId id="259" r:id="rId10"/>
    <p:sldId id="261" r:id="rId11"/>
    <p:sldId id="266" r:id="rId12"/>
    <p:sldId id="273" r:id="rId13"/>
    <p:sldId id="267" r:id="rId14"/>
    <p:sldId id="268" r:id="rId15"/>
    <p:sldId id="269" r:id="rId16"/>
    <p:sldId id="270" r:id="rId17"/>
    <p:sldId id="275" r:id="rId18"/>
    <p:sldId id="276" r:id="rId19"/>
    <p:sldId id="271" r:id="rId20"/>
    <p:sldId id="272"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5"/>
    <p:restoredTop sz="94733"/>
  </p:normalViewPr>
  <p:slideViewPr>
    <p:cSldViewPr snapToGrid="0" snapToObjects="1">
      <p:cViewPr varScale="1">
        <p:scale>
          <a:sx n="104" d="100"/>
          <a:sy n="104" d="100"/>
        </p:scale>
        <p:origin x="8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September 29,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September 29,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September 29,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September 29,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September 29,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September 29,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September 29,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September 29,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September 29,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September 29,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September 29,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September 29,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30</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109DB-CF03-CE4C-A5E4-6E3C063A7A23}"/>
              </a:ext>
            </a:extLst>
          </p:cNvPr>
          <p:cNvSpPr>
            <a:spLocks noGrp="1"/>
          </p:cNvSpPr>
          <p:nvPr>
            <p:ph type="title"/>
          </p:nvPr>
        </p:nvSpPr>
        <p:spPr>
          <a:xfrm>
            <a:off x="720000" y="619200"/>
            <a:ext cx="10728322" cy="653546"/>
          </a:xfrm>
        </p:spPr>
        <p:txBody>
          <a:bodyPr/>
          <a:lstStyle/>
          <a:p>
            <a:pPr algn="ctr"/>
            <a:r>
              <a:rPr lang="en-US" dirty="0"/>
              <a:t>Building the First Masjid</a:t>
            </a:r>
          </a:p>
        </p:txBody>
      </p:sp>
      <p:sp>
        <p:nvSpPr>
          <p:cNvPr id="3" name="Content Placeholder 2">
            <a:extLst>
              <a:ext uri="{FF2B5EF4-FFF2-40B4-BE49-F238E27FC236}">
                <a16:creationId xmlns:a16="http://schemas.microsoft.com/office/drawing/2014/main" id="{9C4D951F-DF65-BE49-8E9F-E0A828D417AD}"/>
              </a:ext>
            </a:extLst>
          </p:cNvPr>
          <p:cNvSpPr>
            <a:spLocks noGrp="1"/>
          </p:cNvSpPr>
          <p:nvPr>
            <p:ph idx="1"/>
          </p:nvPr>
        </p:nvSpPr>
        <p:spPr>
          <a:xfrm>
            <a:off x="720000" y="1272746"/>
            <a:ext cx="10728325" cy="4496229"/>
          </a:xfrm>
        </p:spPr>
        <p:txBody>
          <a:bodyPr>
            <a:normAutofit/>
          </a:bodyPr>
          <a:lstStyle/>
          <a:p>
            <a:r>
              <a:rPr lang="en-US" sz="2400" dirty="0"/>
              <a:t>Masjid </a:t>
            </a:r>
            <a:r>
              <a:rPr lang="en-US" sz="2400" dirty="0" err="1"/>
              <a:t>Quba</a:t>
            </a:r>
            <a:r>
              <a:rPr lang="en-US" sz="2400" dirty="0"/>
              <a:t>’ was called “Masjid Al-</a:t>
            </a:r>
            <a:r>
              <a:rPr lang="en-US" sz="2400" dirty="0" err="1"/>
              <a:t>Taqwa</a:t>
            </a:r>
            <a:r>
              <a:rPr lang="en-US" sz="2400" dirty="0"/>
              <a:t>” in contrast to Masjid </a:t>
            </a:r>
            <a:r>
              <a:rPr lang="en-US" sz="2400" dirty="0" err="1"/>
              <a:t>Dhirar</a:t>
            </a:r>
            <a:r>
              <a:rPr lang="en-US" sz="2400" dirty="0"/>
              <a:t> (The Mosque of Haram” because of Quran 9:107-108</a:t>
            </a:r>
          </a:p>
          <a:p>
            <a:pPr marL="0" indent="0" algn="ctr">
              <a:buNone/>
            </a:pPr>
            <a:r>
              <a:rPr lang="ar-AE" sz="2400" dirty="0"/>
              <a:t>وَٱلَّذِينَ ٱتَّخَذُوا۟ مَسْجِدًا ضِرَارًا وَكُفْرًا وَتَفْرِيقًۢا بَيْنَ ٱلْمُؤْمِنِينَ وَإِرْصَادًا لِّمَنْ حَارَبَ ٱللَّهَ وَرَسُولَهُۥ مِن قَبْلُ وَلَيَحْلِفُنَّ إِنْ أَرَدْنَآ إِلَّا ٱلْحُسْنَىٰ وَٱللَّهُ يَشْهَدُ إِنَّهُمْ لَكَـٰذِبُونَ</a:t>
            </a:r>
            <a:endParaRPr lang="en-US" sz="2400" dirty="0"/>
          </a:p>
          <a:p>
            <a:pPr marL="0" indent="0" algn="ctr">
              <a:buNone/>
            </a:pPr>
            <a:r>
              <a:rPr lang="en-CA" sz="2400" i="1" dirty="0"/>
              <a:t>“And [there are] those [hypocrites] who took for themselves a mosque for causing harm and disbelief and division among the believers and as a station for whoever had warred against Allah and His Messenger before. And they will surely swear, "We intended only the best." And Allah testifies that indeed they are liars.”</a:t>
            </a:r>
            <a:endParaRPr lang="en-US" sz="2400" i="1" dirty="0"/>
          </a:p>
        </p:txBody>
      </p:sp>
    </p:spTree>
    <p:extLst>
      <p:ext uri="{BB962C8B-B14F-4D97-AF65-F5344CB8AC3E}">
        <p14:creationId xmlns:p14="http://schemas.microsoft.com/office/powerpoint/2010/main" val="292479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CAF70-2A73-4345-869B-D4CA31B7E85C}"/>
              </a:ext>
            </a:extLst>
          </p:cNvPr>
          <p:cNvSpPr>
            <a:spLocks noGrp="1"/>
          </p:cNvSpPr>
          <p:nvPr>
            <p:ph type="title"/>
          </p:nvPr>
        </p:nvSpPr>
        <p:spPr>
          <a:xfrm>
            <a:off x="720000" y="619200"/>
            <a:ext cx="10728322" cy="665903"/>
          </a:xfrm>
        </p:spPr>
        <p:txBody>
          <a:bodyPr/>
          <a:lstStyle/>
          <a:p>
            <a:pPr algn="ctr"/>
            <a:r>
              <a:rPr lang="en-US" dirty="0"/>
              <a:t>Building the First Masjid</a:t>
            </a:r>
          </a:p>
        </p:txBody>
      </p:sp>
      <p:sp>
        <p:nvSpPr>
          <p:cNvPr id="3" name="Content Placeholder 2">
            <a:extLst>
              <a:ext uri="{FF2B5EF4-FFF2-40B4-BE49-F238E27FC236}">
                <a16:creationId xmlns:a16="http://schemas.microsoft.com/office/drawing/2014/main" id="{0EC0AFC8-A211-4D48-9C7E-C582BB63283E}"/>
              </a:ext>
            </a:extLst>
          </p:cNvPr>
          <p:cNvSpPr>
            <a:spLocks noGrp="1"/>
          </p:cNvSpPr>
          <p:nvPr>
            <p:ph idx="1"/>
          </p:nvPr>
        </p:nvSpPr>
        <p:spPr>
          <a:xfrm>
            <a:off x="720000" y="1285104"/>
            <a:ext cx="10728325" cy="4483872"/>
          </a:xfrm>
        </p:spPr>
        <p:txBody>
          <a:bodyPr>
            <a:normAutofit/>
          </a:bodyPr>
          <a:lstStyle/>
          <a:p>
            <a:pPr marL="0" indent="0" algn="ctr">
              <a:buNone/>
            </a:pPr>
            <a:r>
              <a:rPr lang="ar-AE" sz="2400" dirty="0"/>
              <a:t>لَا تَقُمْ فِيهِ أَبَدًا لَّمَسْجِدٌ أُسِّسَ عَلَى ٱلتَّقْوَىٰ مِنْ أَوَّلِ يَوْمٍ أَحَقُّ أَن تَقُومَ فِيهِ فِيهِ رِجَالٌ يُحِبُّونَ أَن يَتَطَهَّرُوا۟ وَٱللَّهُ يُحِبُّ ٱلْمُطَّهِّرِينَ</a:t>
            </a:r>
            <a:endParaRPr lang="en-US" sz="2400" dirty="0"/>
          </a:p>
          <a:p>
            <a:pPr marL="0" indent="0" algn="ctr">
              <a:buNone/>
            </a:pPr>
            <a:r>
              <a:rPr lang="en-CA" sz="2400" i="1" dirty="0"/>
              <a:t>“Do not stand [for prayer] within it - ever. A mosque founded on righteousness from the first day is more worthy for you to stand in. Within it are men who love to purify themselves; and Allah loves those who purify themselves.” </a:t>
            </a:r>
            <a:endParaRPr lang="en-US" sz="2400" i="1" dirty="0"/>
          </a:p>
        </p:txBody>
      </p:sp>
    </p:spTree>
    <p:extLst>
      <p:ext uri="{BB962C8B-B14F-4D97-AF65-F5344CB8AC3E}">
        <p14:creationId xmlns:p14="http://schemas.microsoft.com/office/powerpoint/2010/main" val="3616264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642E-2871-4B42-893A-478DD49F976C}"/>
              </a:ext>
            </a:extLst>
          </p:cNvPr>
          <p:cNvSpPr>
            <a:spLocks noGrp="1"/>
          </p:cNvSpPr>
          <p:nvPr>
            <p:ph type="title"/>
          </p:nvPr>
        </p:nvSpPr>
        <p:spPr>
          <a:xfrm>
            <a:off x="720000" y="619200"/>
            <a:ext cx="10728322" cy="777114"/>
          </a:xfrm>
        </p:spPr>
        <p:txBody>
          <a:bodyPr/>
          <a:lstStyle/>
          <a:p>
            <a:pPr algn="ctr"/>
            <a:r>
              <a:rPr lang="en-US" dirty="0"/>
              <a:t>The Merits of Praying at Masjid </a:t>
            </a:r>
            <a:r>
              <a:rPr lang="en-US" dirty="0" err="1"/>
              <a:t>Quba</a:t>
            </a:r>
            <a:r>
              <a:rPr lang="en-US" dirty="0"/>
              <a:t>’</a:t>
            </a:r>
          </a:p>
        </p:txBody>
      </p:sp>
      <p:sp>
        <p:nvSpPr>
          <p:cNvPr id="3" name="Content Placeholder 2">
            <a:extLst>
              <a:ext uri="{FF2B5EF4-FFF2-40B4-BE49-F238E27FC236}">
                <a16:creationId xmlns:a16="http://schemas.microsoft.com/office/drawing/2014/main" id="{71F21E7B-6378-3E4B-AC1E-B70B028A73EA}"/>
              </a:ext>
            </a:extLst>
          </p:cNvPr>
          <p:cNvSpPr>
            <a:spLocks noGrp="1"/>
          </p:cNvSpPr>
          <p:nvPr>
            <p:ph idx="1"/>
          </p:nvPr>
        </p:nvSpPr>
        <p:spPr>
          <a:xfrm>
            <a:off x="720000" y="1396314"/>
            <a:ext cx="10728325" cy="4372661"/>
          </a:xfrm>
        </p:spPr>
        <p:txBody>
          <a:bodyPr/>
          <a:lstStyle/>
          <a:p>
            <a:pPr marL="0" indent="0" algn="ctr">
              <a:buNone/>
            </a:pPr>
            <a:r>
              <a:rPr lang="ar-AE" dirty="0"/>
              <a:t>روي عن النبي الأكرم (ص) أنه قال: «صلاة في مسجد قباء كعمرة»</a:t>
            </a:r>
            <a:endParaRPr lang="en-US" dirty="0"/>
          </a:p>
          <a:p>
            <a:pPr marL="0" indent="0" algn="ctr">
              <a:buNone/>
            </a:pPr>
            <a:r>
              <a:rPr lang="en-US" dirty="0"/>
              <a:t>“Praying in Masjid </a:t>
            </a:r>
            <a:r>
              <a:rPr lang="en-US" dirty="0" err="1"/>
              <a:t>Quba</a:t>
            </a:r>
            <a:r>
              <a:rPr lang="en-US" dirty="0"/>
              <a:t>’ is like performing the minor Hajj.”- The Prophet (s)</a:t>
            </a:r>
          </a:p>
          <a:p>
            <a:pPr marL="0" indent="0" algn="ctr">
              <a:buNone/>
            </a:pPr>
            <a:endParaRPr lang="en-US" dirty="0"/>
          </a:p>
          <a:p>
            <a:pPr marL="0" indent="0" algn="ctr">
              <a:buNone/>
            </a:pPr>
            <a:r>
              <a:rPr lang="ar-AE" dirty="0"/>
              <a:t>ورى صاحب الطبقات  «كان رسول الله (ص) يأتي مسجد قباء كل سبت ماشيا». وفي رواية أخرى عن ابن عمر قال: «لقد رأيت رسول الله (ص) يأتي مسجد قباء راكبا وماشيا»</a:t>
            </a:r>
            <a:endParaRPr lang="en-US" dirty="0"/>
          </a:p>
          <a:p>
            <a:pPr marL="0" indent="0" algn="ctr">
              <a:buNone/>
            </a:pPr>
            <a:r>
              <a:rPr lang="en-US" dirty="0"/>
              <a:t>Ibn </a:t>
            </a:r>
            <a:r>
              <a:rPr lang="en-US" dirty="0" err="1"/>
              <a:t>Sa’ad</a:t>
            </a:r>
            <a:r>
              <a:rPr lang="en-US" dirty="0"/>
              <a:t> reports: “The Prophet used to go to masjid </a:t>
            </a:r>
            <a:r>
              <a:rPr lang="en-US" dirty="0" err="1"/>
              <a:t>Quba</a:t>
            </a:r>
            <a:r>
              <a:rPr lang="en-US" dirty="0"/>
              <a:t>’ every Saturday on foot.” In another narration  Abdullah ibn Umar says: “ I saw the Prophet sometimes riding and other times walking.”</a:t>
            </a:r>
          </a:p>
        </p:txBody>
      </p:sp>
    </p:spTree>
    <p:extLst>
      <p:ext uri="{BB962C8B-B14F-4D97-AF65-F5344CB8AC3E}">
        <p14:creationId xmlns:p14="http://schemas.microsoft.com/office/powerpoint/2010/main" val="1409348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14FEB-DEC7-DC4F-815D-4D3BDD988413}"/>
              </a:ext>
            </a:extLst>
          </p:cNvPr>
          <p:cNvSpPr>
            <a:spLocks noGrp="1"/>
          </p:cNvSpPr>
          <p:nvPr>
            <p:ph type="title"/>
          </p:nvPr>
        </p:nvSpPr>
        <p:spPr>
          <a:xfrm>
            <a:off x="720000" y="619200"/>
            <a:ext cx="10728322" cy="740043"/>
          </a:xfrm>
        </p:spPr>
        <p:txBody>
          <a:bodyPr/>
          <a:lstStyle/>
          <a:p>
            <a:pPr algn="ctr"/>
            <a:r>
              <a:rPr lang="en-US" dirty="0"/>
              <a:t>Jumu’ah Mosque</a:t>
            </a:r>
          </a:p>
        </p:txBody>
      </p:sp>
      <p:sp>
        <p:nvSpPr>
          <p:cNvPr id="3" name="Content Placeholder 2">
            <a:extLst>
              <a:ext uri="{FF2B5EF4-FFF2-40B4-BE49-F238E27FC236}">
                <a16:creationId xmlns:a16="http://schemas.microsoft.com/office/drawing/2014/main" id="{A2049AA7-00E6-1047-906A-983D6C2CF40C}"/>
              </a:ext>
            </a:extLst>
          </p:cNvPr>
          <p:cNvSpPr>
            <a:spLocks noGrp="1"/>
          </p:cNvSpPr>
          <p:nvPr>
            <p:ph idx="1"/>
          </p:nvPr>
        </p:nvSpPr>
        <p:spPr>
          <a:xfrm>
            <a:off x="720000" y="1359244"/>
            <a:ext cx="10728325" cy="4409732"/>
          </a:xfrm>
        </p:spPr>
        <p:txBody>
          <a:bodyPr/>
          <a:lstStyle/>
          <a:p>
            <a:r>
              <a:rPr lang="en-CA" sz="2400" dirty="0"/>
              <a:t>On the way to Medina, the Prophet moved 700 to 800 meters north to the neighborhood of Banū </a:t>
            </a:r>
            <a:r>
              <a:rPr lang="en-CA" sz="2400" dirty="0" err="1"/>
              <a:t>Sālim</a:t>
            </a:r>
            <a:r>
              <a:rPr lang="en-CA" sz="2400" dirty="0"/>
              <a:t> ibn </a:t>
            </a:r>
            <a:r>
              <a:rPr lang="en-CA" sz="2400" dirty="0" err="1"/>
              <a:t>ʿAwf</a:t>
            </a:r>
            <a:r>
              <a:rPr lang="en-CA" sz="2400" dirty="0"/>
              <a:t> and inaugurated a mosque for them.</a:t>
            </a:r>
          </a:p>
          <a:p>
            <a:r>
              <a:rPr lang="en-CA" sz="2400" dirty="0"/>
              <a:t>He led Friday prayers there and then moved toward Medina.</a:t>
            </a:r>
          </a:p>
          <a:p>
            <a:r>
              <a:rPr lang="en-CA" sz="2400" dirty="0"/>
              <a:t>If Surat al-Jumu’ah was revealed a few years later in Medina, how is it possible that the Prophet performed Friday prayer?</a:t>
            </a:r>
          </a:p>
          <a:p>
            <a:endParaRPr lang="en-CA" dirty="0"/>
          </a:p>
          <a:p>
            <a:endParaRPr lang="en-US" dirty="0"/>
          </a:p>
        </p:txBody>
      </p:sp>
    </p:spTree>
    <p:extLst>
      <p:ext uri="{BB962C8B-B14F-4D97-AF65-F5344CB8AC3E}">
        <p14:creationId xmlns:p14="http://schemas.microsoft.com/office/powerpoint/2010/main" val="1444021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A87A1-3918-4443-AA1E-167073AD4228}"/>
              </a:ext>
            </a:extLst>
          </p:cNvPr>
          <p:cNvSpPr>
            <a:spLocks noGrp="1"/>
          </p:cNvSpPr>
          <p:nvPr>
            <p:ph type="title"/>
          </p:nvPr>
        </p:nvSpPr>
        <p:spPr>
          <a:xfrm>
            <a:off x="720000" y="619200"/>
            <a:ext cx="10728322" cy="678259"/>
          </a:xfrm>
        </p:spPr>
        <p:txBody>
          <a:bodyPr/>
          <a:lstStyle/>
          <a:p>
            <a:pPr algn="ctr"/>
            <a:r>
              <a:rPr lang="en-US" dirty="0"/>
              <a:t>Entering Medina</a:t>
            </a:r>
          </a:p>
        </p:txBody>
      </p:sp>
      <p:sp>
        <p:nvSpPr>
          <p:cNvPr id="3" name="Content Placeholder 2">
            <a:extLst>
              <a:ext uri="{FF2B5EF4-FFF2-40B4-BE49-F238E27FC236}">
                <a16:creationId xmlns:a16="http://schemas.microsoft.com/office/drawing/2014/main" id="{94635052-265D-794A-95D5-051776613EC9}"/>
              </a:ext>
            </a:extLst>
          </p:cNvPr>
          <p:cNvSpPr>
            <a:spLocks noGrp="1"/>
          </p:cNvSpPr>
          <p:nvPr>
            <p:ph idx="1"/>
          </p:nvPr>
        </p:nvSpPr>
        <p:spPr>
          <a:xfrm>
            <a:off x="720000" y="1198606"/>
            <a:ext cx="10728325" cy="4570370"/>
          </a:xfrm>
        </p:spPr>
        <p:txBody>
          <a:bodyPr/>
          <a:lstStyle/>
          <a:p>
            <a:pPr marL="0" indent="0" algn="ctr">
              <a:buNone/>
            </a:pPr>
            <a:r>
              <a:rPr lang="ar-AE" sz="2400" dirty="0"/>
              <a:t>ثم راح يومه إلى المدينة على ناقته التي كان قدم عليها وعلي (عليه السلام)معه لا يفارقه، يمشي بمشيه وليس يمر رسول الله (صلى الله عليه وآله)ببطن من بطون الأنصار إلا قاموا إليه يسألونه أن ينزل عليهم فيقول لهم: خلوا سبيل الناقة فإنها مأمورة</a:t>
            </a:r>
            <a:endParaRPr lang="en-US" sz="2400" dirty="0"/>
          </a:p>
          <a:p>
            <a:pPr marL="0" indent="0" algn="ctr">
              <a:buNone/>
            </a:pPr>
            <a:r>
              <a:rPr lang="en-US" dirty="0"/>
              <a:t>”He (the Prophet) then entered Medina on a she-camel that he used for his </a:t>
            </a:r>
            <a:r>
              <a:rPr lang="en-US" dirty="0" err="1"/>
              <a:t>hijrah</a:t>
            </a:r>
            <a:r>
              <a:rPr lang="en-US" dirty="0"/>
              <a:t> and Ali was with him, not leaving his side. The Prophet did not pass a single group of people from among the residents of Medina except that they asked the Prophet to stay with them. The Prophet replied: “Let the camel guide me for it is commanded [by God].”</a:t>
            </a:r>
          </a:p>
          <a:p>
            <a:pPr marL="0" indent="0" algn="ctr">
              <a:buNone/>
            </a:pPr>
            <a:endParaRPr lang="en-US" dirty="0"/>
          </a:p>
        </p:txBody>
      </p:sp>
    </p:spTree>
    <p:extLst>
      <p:ext uri="{BB962C8B-B14F-4D97-AF65-F5344CB8AC3E}">
        <p14:creationId xmlns:p14="http://schemas.microsoft.com/office/powerpoint/2010/main" val="673095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502C9-5141-4646-93EA-A2D2EFF94F1E}"/>
              </a:ext>
            </a:extLst>
          </p:cNvPr>
          <p:cNvSpPr>
            <a:spLocks noGrp="1"/>
          </p:cNvSpPr>
          <p:nvPr>
            <p:ph type="title"/>
          </p:nvPr>
        </p:nvSpPr>
        <p:spPr>
          <a:xfrm>
            <a:off x="720000" y="619200"/>
            <a:ext cx="10728322" cy="727686"/>
          </a:xfrm>
        </p:spPr>
        <p:txBody>
          <a:bodyPr/>
          <a:lstStyle/>
          <a:p>
            <a:pPr algn="ctr"/>
            <a:r>
              <a:rPr lang="en-US" dirty="0"/>
              <a:t>Entering Medina</a:t>
            </a:r>
          </a:p>
        </p:txBody>
      </p:sp>
      <p:sp>
        <p:nvSpPr>
          <p:cNvPr id="3" name="Content Placeholder 2">
            <a:extLst>
              <a:ext uri="{FF2B5EF4-FFF2-40B4-BE49-F238E27FC236}">
                <a16:creationId xmlns:a16="http://schemas.microsoft.com/office/drawing/2014/main" id="{3A22072F-39D5-6845-A3E4-C74A411A9E90}"/>
              </a:ext>
            </a:extLst>
          </p:cNvPr>
          <p:cNvSpPr>
            <a:spLocks noGrp="1"/>
          </p:cNvSpPr>
          <p:nvPr>
            <p:ph idx="1"/>
          </p:nvPr>
        </p:nvSpPr>
        <p:spPr>
          <a:xfrm>
            <a:off x="720000" y="1346886"/>
            <a:ext cx="10728325" cy="4422089"/>
          </a:xfrm>
        </p:spPr>
        <p:txBody>
          <a:bodyPr>
            <a:normAutofit/>
          </a:bodyPr>
          <a:lstStyle/>
          <a:p>
            <a:pPr marL="0" indent="0" algn="ctr">
              <a:buNone/>
            </a:pPr>
            <a:r>
              <a:rPr lang="ar-AE" sz="2400" dirty="0"/>
              <a:t> فانطلقت به ورسول الله (صلى الله عليه وآله) واضع لها زمامها حتى انتهت إلى الموضع الذي ترى - وأشار بيده إلى باب مسجد رسول الله (صلى الله عليه وآله) الذي يصلي عنده بالجنائز - فوقفت عنده وبركت ووضعت جرانها على الأرض</a:t>
            </a:r>
            <a:endParaRPr lang="en-US" sz="2400" dirty="0"/>
          </a:p>
          <a:p>
            <a:pPr marL="0" indent="0" algn="ctr">
              <a:buNone/>
            </a:pPr>
            <a:r>
              <a:rPr lang="en-US" sz="2400" dirty="0"/>
              <a:t>“so the she-camel rode until it settled at the place that you see (Imam al-Sajjad pointed to the gate of the Prophet’s masjid where the funeral prayers used to be conducted.”</a:t>
            </a:r>
          </a:p>
        </p:txBody>
      </p:sp>
    </p:spTree>
    <p:extLst>
      <p:ext uri="{BB962C8B-B14F-4D97-AF65-F5344CB8AC3E}">
        <p14:creationId xmlns:p14="http://schemas.microsoft.com/office/powerpoint/2010/main" val="3963102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8740B-0F3A-2F43-BAD8-345FD0B66235}"/>
              </a:ext>
            </a:extLst>
          </p:cNvPr>
          <p:cNvSpPr>
            <a:spLocks noGrp="1"/>
          </p:cNvSpPr>
          <p:nvPr>
            <p:ph type="title"/>
          </p:nvPr>
        </p:nvSpPr>
        <p:spPr>
          <a:xfrm>
            <a:off x="720000" y="619200"/>
            <a:ext cx="10728322" cy="665903"/>
          </a:xfrm>
        </p:spPr>
        <p:txBody>
          <a:bodyPr/>
          <a:lstStyle/>
          <a:p>
            <a:pPr algn="ctr"/>
            <a:r>
              <a:rPr lang="en-US" dirty="0"/>
              <a:t>Entering Medina</a:t>
            </a:r>
          </a:p>
        </p:txBody>
      </p:sp>
      <p:sp>
        <p:nvSpPr>
          <p:cNvPr id="3" name="Content Placeholder 2">
            <a:extLst>
              <a:ext uri="{FF2B5EF4-FFF2-40B4-BE49-F238E27FC236}">
                <a16:creationId xmlns:a16="http://schemas.microsoft.com/office/drawing/2014/main" id="{CB8E9A73-28CF-BF4A-8F70-9EF52059C978}"/>
              </a:ext>
            </a:extLst>
          </p:cNvPr>
          <p:cNvSpPr>
            <a:spLocks noGrp="1"/>
          </p:cNvSpPr>
          <p:nvPr>
            <p:ph idx="1"/>
          </p:nvPr>
        </p:nvSpPr>
        <p:spPr>
          <a:xfrm>
            <a:off x="720000" y="1285104"/>
            <a:ext cx="10728325" cy="4483872"/>
          </a:xfrm>
        </p:spPr>
        <p:txBody>
          <a:bodyPr>
            <a:normAutofit/>
          </a:bodyPr>
          <a:lstStyle/>
          <a:p>
            <a:pPr marL="0" indent="0" algn="ctr">
              <a:buNone/>
            </a:pPr>
            <a:r>
              <a:rPr lang="ar-AE" sz="2400" dirty="0"/>
              <a:t>فنزل رسول الله (صلى الله عليه وآله) وأقبل أبو أيوب مبادرا حتى احتمل رحله فأدخله منزله ونزل رسول الله (صلى الله عليه وآله) وعلي (عليه السلام) معه حتى بني له مسجده بنيت له مساكنه ومنزل علي (عليه السلام) فتحولا إلى منازلهما</a:t>
            </a:r>
            <a:endParaRPr lang="en-US" sz="2400" dirty="0"/>
          </a:p>
          <a:p>
            <a:pPr marL="0" indent="0" algn="ctr">
              <a:buNone/>
            </a:pPr>
            <a:r>
              <a:rPr lang="en-US" sz="2400" dirty="0"/>
              <a:t>“The Prophet dismounted and Abu Ayyub (in front of </a:t>
            </a:r>
            <a:r>
              <a:rPr lang="en-US" sz="2400" dirty="0" err="1"/>
              <a:t>whos</a:t>
            </a:r>
            <a:r>
              <a:rPr lang="en-US" sz="2400" dirty="0"/>
              <a:t> home the camel sat) rushed to grab the Prophet’s bags and took them into his home. The Prophet and Ali stayed with him until the masjid and his home was built.”</a:t>
            </a:r>
          </a:p>
        </p:txBody>
      </p:sp>
    </p:spTree>
    <p:extLst>
      <p:ext uri="{BB962C8B-B14F-4D97-AF65-F5344CB8AC3E}">
        <p14:creationId xmlns:p14="http://schemas.microsoft.com/office/powerpoint/2010/main" val="3834429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F6662-1593-5647-A14F-5B60D9A09830}"/>
              </a:ext>
            </a:extLst>
          </p:cNvPr>
          <p:cNvSpPr>
            <a:spLocks noGrp="1"/>
          </p:cNvSpPr>
          <p:nvPr>
            <p:ph type="title"/>
          </p:nvPr>
        </p:nvSpPr>
        <p:spPr>
          <a:xfrm>
            <a:off x="720000" y="619200"/>
            <a:ext cx="10728322" cy="826541"/>
          </a:xfrm>
        </p:spPr>
        <p:txBody>
          <a:bodyPr/>
          <a:lstStyle/>
          <a:p>
            <a:pPr algn="ctr"/>
            <a:r>
              <a:rPr lang="en-US" dirty="0"/>
              <a:t>Who was Abu Ayyub Al-Ansari</a:t>
            </a:r>
          </a:p>
        </p:txBody>
      </p:sp>
      <p:sp>
        <p:nvSpPr>
          <p:cNvPr id="3" name="Content Placeholder 2">
            <a:extLst>
              <a:ext uri="{FF2B5EF4-FFF2-40B4-BE49-F238E27FC236}">
                <a16:creationId xmlns:a16="http://schemas.microsoft.com/office/drawing/2014/main" id="{3E848DA6-376C-864A-8B43-A49CB23F0C46}"/>
              </a:ext>
            </a:extLst>
          </p:cNvPr>
          <p:cNvSpPr>
            <a:spLocks noGrp="1"/>
          </p:cNvSpPr>
          <p:nvPr>
            <p:ph idx="1"/>
          </p:nvPr>
        </p:nvSpPr>
        <p:spPr>
          <a:xfrm>
            <a:off x="720000" y="1309816"/>
            <a:ext cx="10728325" cy="4459159"/>
          </a:xfrm>
        </p:spPr>
        <p:txBody>
          <a:bodyPr>
            <a:normAutofit/>
          </a:bodyPr>
          <a:lstStyle/>
          <a:p>
            <a:r>
              <a:rPr lang="en-CA" sz="2400" dirty="0"/>
              <a:t>His full name is </a:t>
            </a:r>
            <a:r>
              <a:rPr lang="en-CA" sz="2400" dirty="0" err="1"/>
              <a:t>Khālid</a:t>
            </a:r>
            <a:r>
              <a:rPr lang="en-CA" sz="2400" dirty="0"/>
              <a:t> b. Zayd b. </a:t>
            </a:r>
            <a:r>
              <a:rPr lang="en-CA" sz="2400" dirty="0" err="1"/>
              <a:t>Kulayb</a:t>
            </a:r>
            <a:r>
              <a:rPr lang="en-CA" sz="2400" dirty="0"/>
              <a:t> b. al-</a:t>
            </a:r>
            <a:r>
              <a:rPr lang="en-CA" sz="2400" dirty="0" err="1"/>
              <a:t>Najjār</a:t>
            </a:r>
            <a:r>
              <a:rPr lang="en-CA" sz="2400" dirty="0"/>
              <a:t> and he was a member of the tribe of </a:t>
            </a:r>
            <a:r>
              <a:rPr lang="en-CA" sz="2400" dirty="0" err="1"/>
              <a:t>Khazraj</a:t>
            </a:r>
            <a:r>
              <a:rPr lang="en-CA" sz="2400" dirty="0"/>
              <a:t>.</a:t>
            </a:r>
          </a:p>
          <a:p>
            <a:r>
              <a:rPr lang="en-CA" sz="2400" dirty="0"/>
              <a:t>Abu Ayyub was among the 70 people who gave allegiance to the Prophet that they would not abandon his support</a:t>
            </a:r>
          </a:p>
          <a:p>
            <a:r>
              <a:rPr lang="en-CA" sz="2400" dirty="0"/>
              <a:t> According to al-</a:t>
            </a:r>
            <a:r>
              <a:rPr lang="en-CA" sz="2400" dirty="0" err="1"/>
              <a:t>Baladhuri</a:t>
            </a:r>
            <a:r>
              <a:rPr lang="en-CA" sz="2400" dirty="0"/>
              <a:t>, the Prophet (s) resided in his house for seven months.</a:t>
            </a:r>
          </a:p>
          <a:p>
            <a:r>
              <a:rPr lang="en-CA" sz="2400" dirty="0"/>
              <a:t>After the demise of the Holy Prophet (s), Abu Ayyub and eleven other companions defended the succession of Imam Ali.</a:t>
            </a:r>
            <a:endParaRPr lang="en-US" sz="2400" dirty="0"/>
          </a:p>
        </p:txBody>
      </p:sp>
    </p:spTree>
    <p:extLst>
      <p:ext uri="{BB962C8B-B14F-4D97-AF65-F5344CB8AC3E}">
        <p14:creationId xmlns:p14="http://schemas.microsoft.com/office/powerpoint/2010/main" val="2664708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ABDB1-D029-BB47-A547-E599D5F909B5}"/>
              </a:ext>
            </a:extLst>
          </p:cNvPr>
          <p:cNvSpPr>
            <a:spLocks noGrp="1"/>
          </p:cNvSpPr>
          <p:nvPr>
            <p:ph type="title"/>
          </p:nvPr>
        </p:nvSpPr>
        <p:spPr>
          <a:xfrm>
            <a:off x="720000" y="619200"/>
            <a:ext cx="10728322" cy="752400"/>
          </a:xfrm>
        </p:spPr>
        <p:txBody>
          <a:bodyPr/>
          <a:lstStyle/>
          <a:p>
            <a:pPr algn="ctr"/>
            <a:r>
              <a:rPr lang="en-US" dirty="0"/>
              <a:t>Who was Abu Ayyub Al-Ansari</a:t>
            </a:r>
          </a:p>
        </p:txBody>
      </p:sp>
      <p:sp>
        <p:nvSpPr>
          <p:cNvPr id="3" name="Content Placeholder 2">
            <a:extLst>
              <a:ext uri="{FF2B5EF4-FFF2-40B4-BE49-F238E27FC236}">
                <a16:creationId xmlns:a16="http://schemas.microsoft.com/office/drawing/2014/main" id="{A0E0536E-DB25-D247-9D5F-0E7C3A1C2700}"/>
              </a:ext>
            </a:extLst>
          </p:cNvPr>
          <p:cNvSpPr>
            <a:spLocks noGrp="1"/>
          </p:cNvSpPr>
          <p:nvPr>
            <p:ph idx="1"/>
          </p:nvPr>
        </p:nvSpPr>
        <p:spPr>
          <a:xfrm>
            <a:off x="720000" y="1507524"/>
            <a:ext cx="10728325" cy="4731276"/>
          </a:xfrm>
        </p:spPr>
        <p:txBody>
          <a:bodyPr>
            <a:normAutofit lnSpcReduction="10000"/>
          </a:bodyPr>
          <a:lstStyle/>
          <a:p>
            <a:r>
              <a:rPr lang="en-CA" dirty="0"/>
              <a:t>Abu Ayyub participated in all battles Imam Ali engaged in.</a:t>
            </a:r>
          </a:p>
          <a:p>
            <a:r>
              <a:rPr lang="en-CA" dirty="0"/>
              <a:t>In the Battle of </a:t>
            </a:r>
            <a:r>
              <a:rPr lang="en-CA" dirty="0" err="1"/>
              <a:t>Nahrawan</a:t>
            </a:r>
            <a:r>
              <a:rPr lang="en-CA" dirty="0"/>
              <a:t>, Ali (a) assigned him as the commander of the horsemen and before beginning of the war, sent him to negotiate with and advise.</a:t>
            </a:r>
          </a:p>
          <a:p>
            <a:r>
              <a:rPr lang="en-CA" dirty="0"/>
              <a:t>After </a:t>
            </a:r>
            <a:r>
              <a:rPr lang="en-CA" dirty="0" err="1"/>
              <a:t>Nahrawan</a:t>
            </a:r>
            <a:r>
              <a:rPr lang="en-CA" dirty="0"/>
              <a:t>, he was assigned by Imam Ali (a) as the governor of Medina.</a:t>
            </a:r>
          </a:p>
          <a:p>
            <a:r>
              <a:rPr lang="en-CA" dirty="0"/>
              <a:t>After the martyrdom of Ali (a), Abu Ayyub once again went to the borders for war.</a:t>
            </a:r>
          </a:p>
          <a:p>
            <a:r>
              <a:rPr lang="en-CA" dirty="0"/>
              <a:t>Abu Ayyub passed away in 52 AH due to illness while Constantinople was besieged by Muslims.</a:t>
            </a:r>
          </a:p>
          <a:p>
            <a:r>
              <a:rPr lang="en-CA" dirty="0"/>
              <a:t>Sunni scholars of </a:t>
            </a:r>
            <a:r>
              <a:rPr lang="en-CA" dirty="0" err="1"/>
              <a:t>rijal</a:t>
            </a:r>
            <a:r>
              <a:rPr lang="en-CA" dirty="0"/>
              <a:t> deem him reliable. Shia scholars have praised him but have some reservations because of his participation in the wars under the reign of </a:t>
            </a:r>
            <a:r>
              <a:rPr lang="en-CA" dirty="0" err="1"/>
              <a:t>Muawiah</a:t>
            </a:r>
            <a:r>
              <a:rPr lang="en-CA" dirty="0"/>
              <a:t>.</a:t>
            </a:r>
          </a:p>
          <a:p>
            <a:r>
              <a:rPr lang="en-CA" dirty="0"/>
              <a:t> Ayatollah </a:t>
            </a:r>
            <a:r>
              <a:rPr lang="en-CA" dirty="0" err="1"/>
              <a:t>Khoie</a:t>
            </a:r>
            <a:r>
              <a:rPr lang="en-CA" dirty="0"/>
              <a:t> deemed it possible that he acted so with respect to a permission from Imam Hassan (a).</a:t>
            </a:r>
            <a:endParaRPr lang="en-US" dirty="0"/>
          </a:p>
        </p:txBody>
      </p:sp>
    </p:spTree>
    <p:extLst>
      <p:ext uri="{BB962C8B-B14F-4D97-AF65-F5344CB8AC3E}">
        <p14:creationId xmlns:p14="http://schemas.microsoft.com/office/powerpoint/2010/main" val="395922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5C6E8-2B2D-C04A-BA68-A066C349896B}"/>
              </a:ext>
            </a:extLst>
          </p:cNvPr>
          <p:cNvSpPr>
            <a:spLocks noGrp="1"/>
          </p:cNvSpPr>
          <p:nvPr>
            <p:ph type="title"/>
          </p:nvPr>
        </p:nvSpPr>
        <p:spPr>
          <a:xfrm>
            <a:off x="720000" y="619200"/>
            <a:ext cx="10728322" cy="702973"/>
          </a:xfrm>
        </p:spPr>
        <p:txBody>
          <a:bodyPr/>
          <a:lstStyle/>
          <a:p>
            <a:pPr algn="ctr"/>
            <a:r>
              <a:rPr lang="en-US" dirty="0"/>
              <a:t>Entering Medina</a:t>
            </a:r>
          </a:p>
        </p:txBody>
      </p:sp>
      <p:sp>
        <p:nvSpPr>
          <p:cNvPr id="3" name="Content Placeholder 2">
            <a:extLst>
              <a:ext uri="{FF2B5EF4-FFF2-40B4-BE49-F238E27FC236}">
                <a16:creationId xmlns:a16="http://schemas.microsoft.com/office/drawing/2014/main" id="{2EBA1221-BE01-354B-9CC6-224721FE31DA}"/>
              </a:ext>
            </a:extLst>
          </p:cNvPr>
          <p:cNvSpPr>
            <a:spLocks noGrp="1"/>
          </p:cNvSpPr>
          <p:nvPr>
            <p:ph idx="1"/>
          </p:nvPr>
        </p:nvSpPr>
        <p:spPr>
          <a:xfrm>
            <a:off x="720000" y="1322174"/>
            <a:ext cx="10728325" cy="4446802"/>
          </a:xfrm>
        </p:spPr>
        <p:txBody>
          <a:bodyPr>
            <a:normAutofit fontScale="77500" lnSpcReduction="20000"/>
          </a:bodyPr>
          <a:lstStyle/>
          <a:p>
            <a:r>
              <a:rPr lang="en-CA" sz="2600" dirty="0"/>
              <a:t>He stays on the lower floor of Abū </a:t>
            </a:r>
            <a:r>
              <a:rPr lang="en-CA" sz="2600" dirty="0" err="1"/>
              <a:t>Ayyūb’s</a:t>
            </a:r>
            <a:r>
              <a:rPr lang="en-CA" sz="2600" dirty="0"/>
              <a:t> house while the mosque and his house are built. </a:t>
            </a:r>
          </a:p>
          <a:p>
            <a:r>
              <a:rPr lang="en-CA" sz="2600" dirty="0"/>
              <a:t>People take turns bringing him food, and he eats with whoever is present </a:t>
            </a:r>
          </a:p>
          <a:p>
            <a:r>
              <a:rPr lang="en-CA" sz="2600" dirty="0"/>
              <a:t>The poem/song “</a:t>
            </a:r>
            <a:r>
              <a:rPr lang="en-CA" sz="2600" i="1" dirty="0" err="1"/>
              <a:t>Ṭalaʿ</a:t>
            </a:r>
            <a:r>
              <a:rPr lang="en-CA" sz="2600" i="1" dirty="0"/>
              <a:t> al-</a:t>
            </a:r>
            <a:r>
              <a:rPr lang="en-CA" sz="2600" i="1" dirty="0" err="1"/>
              <a:t>badru</a:t>
            </a:r>
            <a:r>
              <a:rPr lang="en-CA" sz="2600" i="1" dirty="0"/>
              <a:t> </a:t>
            </a:r>
            <a:r>
              <a:rPr lang="en-CA" sz="2600" i="1" dirty="0" err="1"/>
              <a:t>ʿalayna</a:t>
            </a:r>
            <a:r>
              <a:rPr lang="en-CA" sz="2600" i="1" dirty="0"/>
              <a:t>̄ min </a:t>
            </a:r>
            <a:r>
              <a:rPr lang="en-CA" sz="2600" i="1" dirty="0" err="1"/>
              <a:t>thaniyyāt</a:t>
            </a:r>
            <a:r>
              <a:rPr lang="en-CA" sz="2600" i="1" dirty="0"/>
              <a:t> </a:t>
            </a:r>
            <a:r>
              <a:rPr lang="en-CA" sz="2600" i="1" dirty="0" err="1"/>
              <a:t>al-wadāʿ</a:t>
            </a:r>
            <a:r>
              <a:rPr lang="en-CA" sz="2600" i="1" dirty="0"/>
              <a:t>” </a:t>
            </a:r>
            <a:r>
              <a:rPr lang="en-CA" sz="2600" dirty="0"/>
              <a:t>was probably not recited at this time</a:t>
            </a:r>
          </a:p>
          <a:p>
            <a:pPr lvl="1"/>
            <a:r>
              <a:rPr lang="en-CA" sz="2600" dirty="0"/>
              <a:t>none of the major histories mentions it</a:t>
            </a:r>
          </a:p>
          <a:p>
            <a:pPr lvl="1"/>
            <a:r>
              <a:rPr lang="en-CA" sz="2600" i="1" dirty="0" err="1"/>
              <a:t>thaniyyāt</a:t>
            </a:r>
            <a:r>
              <a:rPr lang="en-CA" sz="2600" i="1" dirty="0"/>
              <a:t> </a:t>
            </a:r>
            <a:r>
              <a:rPr lang="en-CA" sz="2600" i="1" dirty="0" err="1"/>
              <a:t>al-wadāʿ</a:t>
            </a:r>
            <a:r>
              <a:rPr lang="en-CA" sz="2600" i="1" dirty="0"/>
              <a:t> </a:t>
            </a:r>
            <a:r>
              <a:rPr lang="en-CA" sz="2600" dirty="0"/>
              <a:t>or the “Farewell Pass” refers to a mountain pass in the northwest corner of the city. The Prophet entered from the southeast</a:t>
            </a:r>
          </a:p>
          <a:p>
            <a:pPr lvl="1"/>
            <a:r>
              <a:rPr lang="en-CA" sz="2600" dirty="0"/>
              <a:t>the northwestern pass was only named </a:t>
            </a:r>
            <a:r>
              <a:rPr lang="en-CA" sz="2600" i="1" dirty="0" err="1"/>
              <a:t>thaniyyāt</a:t>
            </a:r>
            <a:r>
              <a:rPr lang="en-CA" sz="2600" i="1" dirty="0"/>
              <a:t> </a:t>
            </a:r>
            <a:r>
              <a:rPr lang="en-CA" sz="2600" i="1" dirty="0" err="1"/>
              <a:t>al-wadāʿ</a:t>
            </a:r>
            <a:r>
              <a:rPr lang="en-CA" sz="2600" i="1" dirty="0"/>
              <a:t> </a:t>
            </a:r>
            <a:r>
              <a:rPr lang="en-CA" sz="2600" dirty="0"/>
              <a:t>when the Prophet returned from Khaybar (7 AH) and told his soldiers to bid “farewell” to the </a:t>
            </a:r>
            <a:r>
              <a:rPr lang="en-CA" sz="2600" i="1" dirty="0" err="1"/>
              <a:t>mutʿah</a:t>
            </a:r>
            <a:r>
              <a:rPr lang="en-CA" sz="2600" i="1" dirty="0"/>
              <a:t> </a:t>
            </a:r>
            <a:r>
              <a:rPr lang="en-CA" sz="2600" dirty="0"/>
              <a:t>wives.</a:t>
            </a:r>
          </a:p>
          <a:p>
            <a:pPr lvl="1"/>
            <a:br>
              <a:rPr lang="en-CA" dirty="0"/>
            </a:br>
            <a:endParaRPr lang="en-CA" dirty="0"/>
          </a:p>
          <a:p>
            <a:endParaRPr lang="en-CA" dirty="0"/>
          </a:p>
          <a:p>
            <a:endParaRPr lang="en-US" dirty="0"/>
          </a:p>
        </p:txBody>
      </p:sp>
    </p:spTree>
    <p:extLst>
      <p:ext uri="{BB962C8B-B14F-4D97-AF65-F5344CB8AC3E}">
        <p14:creationId xmlns:p14="http://schemas.microsoft.com/office/powerpoint/2010/main" val="1580035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C65-3D10-5F42-B94A-C23017AA73D6}"/>
              </a:ext>
            </a:extLst>
          </p:cNvPr>
          <p:cNvSpPr>
            <a:spLocks noGrp="1"/>
          </p:cNvSpPr>
          <p:nvPr>
            <p:ph type="title"/>
          </p:nvPr>
        </p:nvSpPr>
        <p:spPr>
          <a:xfrm>
            <a:off x="720000" y="619200"/>
            <a:ext cx="10728322" cy="764757"/>
          </a:xfrm>
        </p:spPr>
        <p:txBody>
          <a:bodyPr/>
          <a:lstStyle/>
          <a:p>
            <a:pPr algn="ctr"/>
            <a:r>
              <a:rPr lang="en-US" dirty="0"/>
              <a:t>The Prophet’s Arrival in </a:t>
            </a:r>
            <a:r>
              <a:rPr lang="en-US" dirty="0" err="1"/>
              <a:t>Quba</a:t>
            </a:r>
            <a:endParaRPr lang="en-US" dirty="0"/>
          </a:p>
        </p:txBody>
      </p:sp>
      <p:sp>
        <p:nvSpPr>
          <p:cNvPr id="3" name="Content Placeholder 2">
            <a:extLst>
              <a:ext uri="{FF2B5EF4-FFF2-40B4-BE49-F238E27FC236}">
                <a16:creationId xmlns:a16="http://schemas.microsoft.com/office/drawing/2014/main" id="{AF3D2FE4-A33B-2A45-A1CA-3EB434B3615B}"/>
              </a:ext>
            </a:extLst>
          </p:cNvPr>
          <p:cNvSpPr>
            <a:spLocks noGrp="1"/>
          </p:cNvSpPr>
          <p:nvPr>
            <p:ph idx="1"/>
          </p:nvPr>
        </p:nvSpPr>
        <p:spPr>
          <a:xfrm>
            <a:off x="720000" y="1383958"/>
            <a:ext cx="10728325" cy="4385018"/>
          </a:xfrm>
        </p:spPr>
        <p:txBody>
          <a:bodyPr/>
          <a:lstStyle/>
          <a:p>
            <a:r>
              <a:rPr lang="en-US" sz="2400" dirty="0"/>
              <a:t>After traveling for 12 days, the Prophet arrives in </a:t>
            </a:r>
            <a:r>
              <a:rPr lang="en-US" sz="2400" dirty="0" err="1"/>
              <a:t>Quba</a:t>
            </a:r>
            <a:r>
              <a:rPr lang="en-US" sz="2400" dirty="0"/>
              <a:t>, which is a village situated about 3.5km south of Medina.</a:t>
            </a:r>
          </a:p>
          <a:p>
            <a:r>
              <a:rPr lang="en-US" sz="2400" dirty="0"/>
              <a:t>He remains there </a:t>
            </a:r>
            <a:r>
              <a:rPr lang="en-CA" sz="2400" dirty="0"/>
              <a:t>with Banū </a:t>
            </a:r>
            <a:r>
              <a:rPr lang="en-CA" sz="2400" dirty="0" err="1"/>
              <a:t>ʿAmr</a:t>
            </a:r>
            <a:r>
              <a:rPr lang="en-CA" sz="2400" dirty="0"/>
              <a:t> ibn </a:t>
            </a:r>
            <a:r>
              <a:rPr lang="en-CA" sz="2400" dirty="0" err="1"/>
              <a:t>ʿAwf</a:t>
            </a:r>
            <a:r>
              <a:rPr lang="en-CA" sz="2400" dirty="0"/>
              <a:t> (from Aws) until Imam Ali arrives.</a:t>
            </a:r>
          </a:p>
          <a:p>
            <a:r>
              <a:rPr lang="en-CA" sz="2400" dirty="0" err="1"/>
              <a:t>Quba</a:t>
            </a:r>
            <a:r>
              <a:rPr lang="en-CA" sz="2400" dirty="0"/>
              <a:t> was a small village with many wells and served as a main water source for the residents of Medina.</a:t>
            </a:r>
          </a:p>
          <a:p>
            <a:endParaRPr lang="en-US" dirty="0"/>
          </a:p>
        </p:txBody>
      </p:sp>
    </p:spTree>
    <p:extLst>
      <p:ext uri="{BB962C8B-B14F-4D97-AF65-F5344CB8AC3E}">
        <p14:creationId xmlns:p14="http://schemas.microsoft.com/office/powerpoint/2010/main" val="146850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CE98C-32FA-B54E-A642-39108C65AC9D}"/>
              </a:ext>
            </a:extLst>
          </p:cNvPr>
          <p:cNvSpPr>
            <a:spLocks noGrp="1"/>
          </p:cNvSpPr>
          <p:nvPr>
            <p:ph type="title"/>
          </p:nvPr>
        </p:nvSpPr>
        <p:spPr>
          <a:xfrm>
            <a:off x="720000" y="619200"/>
            <a:ext cx="10728322" cy="690616"/>
          </a:xfrm>
        </p:spPr>
        <p:txBody>
          <a:bodyPr/>
          <a:lstStyle/>
          <a:p>
            <a:pPr algn="ctr"/>
            <a:r>
              <a:rPr lang="en-US" dirty="0"/>
              <a:t>Entering Medina</a:t>
            </a:r>
          </a:p>
        </p:txBody>
      </p:sp>
      <p:sp>
        <p:nvSpPr>
          <p:cNvPr id="3" name="Content Placeholder 2">
            <a:extLst>
              <a:ext uri="{FF2B5EF4-FFF2-40B4-BE49-F238E27FC236}">
                <a16:creationId xmlns:a16="http://schemas.microsoft.com/office/drawing/2014/main" id="{C7752D8E-E857-924F-8BC0-56E60AE478C3}"/>
              </a:ext>
            </a:extLst>
          </p:cNvPr>
          <p:cNvSpPr>
            <a:spLocks noGrp="1"/>
          </p:cNvSpPr>
          <p:nvPr>
            <p:ph idx="1"/>
          </p:nvPr>
        </p:nvSpPr>
        <p:spPr>
          <a:xfrm>
            <a:off x="720000" y="1309816"/>
            <a:ext cx="10728325" cy="4459159"/>
          </a:xfrm>
        </p:spPr>
        <p:txBody>
          <a:bodyPr/>
          <a:lstStyle/>
          <a:p>
            <a:r>
              <a:rPr lang="en-US" dirty="0"/>
              <a:t>Some have used the poem to justify the permissibility of women singing in front of men.</a:t>
            </a:r>
          </a:p>
          <a:p>
            <a:pPr lvl="1"/>
            <a:r>
              <a:rPr lang="en-US" dirty="0"/>
              <a:t>Some counter arguments can be put forward:</a:t>
            </a:r>
          </a:p>
          <a:p>
            <a:pPr lvl="1"/>
            <a:r>
              <a:rPr lang="en-US" dirty="0"/>
              <a:t>1. Difference between reciting and singing.</a:t>
            </a:r>
          </a:p>
          <a:p>
            <a:pPr lvl="1"/>
            <a:r>
              <a:rPr lang="en-US" dirty="0"/>
              <a:t>2. Even if we assume that they were singing, it’s possible that singing was not yet prohibited.</a:t>
            </a:r>
          </a:p>
          <a:p>
            <a:pPr lvl="1"/>
            <a:r>
              <a:rPr lang="en-US" dirty="0"/>
              <a:t>3. Even if it was prohibited, the Prophet would have chosen a more appropriate time to admonish them.</a:t>
            </a:r>
          </a:p>
          <a:p>
            <a:pPr lvl="1"/>
            <a:r>
              <a:rPr lang="en-US" dirty="0"/>
              <a:t>4. When people recite collectively, it’s almost impossible to discern individual voices.</a:t>
            </a:r>
          </a:p>
        </p:txBody>
      </p:sp>
    </p:spTree>
    <p:extLst>
      <p:ext uri="{BB962C8B-B14F-4D97-AF65-F5344CB8AC3E}">
        <p14:creationId xmlns:p14="http://schemas.microsoft.com/office/powerpoint/2010/main" val="3583731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72F43-D750-C047-A34B-43AA58A8E2C0}"/>
              </a:ext>
            </a:extLst>
          </p:cNvPr>
          <p:cNvSpPr>
            <a:spLocks noGrp="1"/>
          </p:cNvSpPr>
          <p:nvPr>
            <p:ph type="title"/>
          </p:nvPr>
        </p:nvSpPr>
        <p:spPr>
          <a:xfrm>
            <a:off x="720000" y="619200"/>
            <a:ext cx="10728322" cy="715330"/>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074A1533-956A-4142-B579-0DE002E33772}"/>
              </a:ext>
            </a:extLst>
          </p:cNvPr>
          <p:cNvSpPr>
            <a:spLocks noGrp="1"/>
          </p:cNvSpPr>
          <p:nvPr>
            <p:ph idx="1"/>
          </p:nvPr>
        </p:nvSpPr>
        <p:spPr>
          <a:xfrm>
            <a:off x="720000" y="1334530"/>
            <a:ext cx="10728325" cy="4434445"/>
          </a:xfrm>
        </p:spPr>
        <p:txBody>
          <a:bodyPr>
            <a:normAutofit/>
          </a:bodyPr>
          <a:lstStyle/>
          <a:p>
            <a:r>
              <a:rPr lang="en-US" sz="2400" dirty="0"/>
              <a:t>1. The significance of establishing mosques with pure intentions.</a:t>
            </a:r>
          </a:p>
          <a:p>
            <a:r>
              <a:rPr lang="en-US" sz="2400" dirty="0"/>
              <a:t>2. Inviting community members to be participants in the establishing of a masjid. </a:t>
            </a:r>
          </a:p>
          <a:p>
            <a:r>
              <a:rPr lang="en-US" sz="2400" dirty="0"/>
              <a:t>3. The importance of making women feel included in the activities of the masjid. They should not be treated as second class members.</a:t>
            </a:r>
          </a:p>
          <a:p>
            <a:r>
              <a:rPr lang="en-US" sz="2400" dirty="0"/>
              <a:t>4. The camel guiding the Prophet to stay with Abu Ayyub is a reminder that we should not give priority to the wealthy members of the community. Everyone deserves access to the Prophet.</a:t>
            </a:r>
          </a:p>
        </p:txBody>
      </p:sp>
    </p:spTree>
    <p:extLst>
      <p:ext uri="{BB962C8B-B14F-4D97-AF65-F5344CB8AC3E}">
        <p14:creationId xmlns:p14="http://schemas.microsoft.com/office/powerpoint/2010/main" val="1043164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28531-D61A-2848-AAAE-74565D6C89D2}"/>
              </a:ext>
            </a:extLst>
          </p:cNvPr>
          <p:cNvSpPr>
            <a:spLocks noGrp="1"/>
          </p:cNvSpPr>
          <p:nvPr>
            <p:ph type="title"/>
          </p:nvPr>
        </p:nvSpPr>
        <p:spPr>
          <a:xfrm>
            <a:off x="720000" y="619200"/>
            <a:ext cx="10728322" cy="801827"/>
          </a:xfrm>
        </p:spPr>
        <p:txBody>
          <a:bodyPr/>
          <a:lstStyle/>
          <a:p>
            <a:pPr algn="ctr"/>
            <a:r>
              <a:rPr lang="en-US" dirty="0"/>
              <a:t>Notable Conversions</a:t>
            </a:r>
          </a:p>
        </p:txBody>
      </p:sp>
      <p:sp>
        <p:nvSpPr>
          <p:cNvPr id="3" name="Content Placeholder 2">
            <a:extLst>
              <a:ext uri="{FF2B5EF4-FFF2-40B4-BE49-F238E27FC236}">
                <a16:creationId xmlns:a16="http://schemas.microsoft.com/office/drawing/2014/main" id="{6BFF781C-E53A-4F40-8A5B-6437E0120C06}"/>
              </a:ext>
            </a:extLst>
          </p:cNvPr>
          <p:cNvSpPr>
            <a:spLocks noGrp="1"/>
          </p:cNvSpPr>
          <p:nvPr>
            <p:ph idx="1"/>
          </p:nvPr>
        </p:nvSpPr>
        <p:spPr>
          <a:xfrm>
            <a:off x="720000" y="1421028"/>
            <a:ext cx="10728325" cy="4347948"/>
          </a:xfrm>
        </p:spPr>
        <p:txBody>
          <a:bodyPr/>
          <a:lstStyle/>
          <a:p>
            <a:r>
              <a:rPr lang="en-CA" dirty="0"/>
              <a:t>Salman, Abdullah ibn </a:t>
            </a:r>
            <a:r>
              <a:rPr lang="en-CA" dirty="0" err="1"/>
              <a:t>Salām</a:t>
            </a:r>
            <a:r>
              <a:rPr lang="en-CA" dirty="0"/>
              <a:t>, and </a:t>
            </a:r>
            <a:r>
              <a:rPr lang="en-CA" dirty="0" err="1"/>
              <a:t>Ṣafiyyah</a:t>
            </a:r>
            <a:r>
              <a:rPr lang="en-CA" dirty="0"/>
              <a:t> accept Islam as soon as the Prophet arrives in </a:t>
            </a:r>
            <a:r>
              <a:rPr lang="en-CA" dirty="0" err="1"/>
              <a:t>Quba</a:t>
            </a:r>
            <a:r>
              <a:rPr lang="en-CA" dirty="0"/>
              <a:t>:</a:t>
            </a:r>
          </a:p>
          <a:p>
            <a:r>
              <a:rPr lang="en-CA" dirty="0"/>
              <a:t>1. Salman’s  conversion story is quoted by </a:t>
            </a:r>
            <a:r>
              <a:rPr lang="en-CA" dirty="0" err="1"/>
              <a:t>al-Ṭabarsi</a:t>
            </a:r>
            <a:r>
              <a:rPr lang="en-CA" dirty="0"/>
              <a:t>̄ and Ibn </a:t>
            </a:r>
            <a:r>
              <a:rPr lang="en-CA" dirty="0" err="1"/>
              <a:t>Hishām</a:t>
            </a:r>
            <a:r>
              <a:rPr lang="en-CA" dirty="0"/>
              <a:t>:</a:t>
            </a:r>
          </a:p>
          <a:p>
            <a:r>
              <a:rPr lang="en-CA" dirty="0"/>
              <a:t>Salman was a Persian who had anticipated the coming of a prophet and arrives to catch a glimpse of the Prophet</a:t>
            </a:r>
          </a:p>
          <a:p>
            <a:r>
              <a:rPr lang="en-CA" dirty="0"/>
              <a:t>Salman was born to a Zoroastrian family near the Persian city of Isfahan.</a:t>
            </a:r>
          </a:p>
          <a:p>
            <a:r>
              <a:rPr lang="en-CA" dirty="0"/>
              <a:t>He converted to Christianity when he was young, and dedicated his youth to finding an Abrahamic prophet whose imminent arrival has been prophesized by the eastern churches.</a:t>
            </a:r>
            <a:br>
              <a:rPr lang="en-CA" dirty="0"/>
            </a:br>
            <a:endParaRPr lang="en-CA" dirty="0"/>
          </a:p>
          <a:p>
            <a:endParaRPr lang="en-CA" dirty="0"/>
          </a:p>
          <a:p>
            <a:endParaRPr lang="en-US" dirty="0"/>
          </a:p>
        </p:txBody>
      </p:sp>
    </p:spTree>
    <p:extLst>
      <p:ext uri="{BB962C8B-B14F-4D97-AF65-F5344CB8AC3E}">
        <p14:creationId xmlns:p14="http://schemas.microsoft.com/office/powerpoint/2010/main" val="2620240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24D7E-7C23-074E-8F6F-19B4EA4EBD5C}"/>
              </a:ext>
            </a:extLst>
          </p:cNvPr>
          <p:cNvSpPr>
            <a:spLocks noGrp="1"/>
          </p:cNvSpPr>
          <p:nvPr>
            <p:ph type="title"/>
          </p:nvPr>
        </p:nvSpPr>
        <p:spPr>
          <a:xfrm>
            <a:off x="720000" y="619200"/>
            <a:ext cx="10728322" cy="752400"/>
          </a:xfrm>
        </p:spPr>
        <p:txBody>
          <a:bodyPr/>
          <a:lstStyle/>
          <a:p>
            <a:pPr algn="ctr"/>
            <a:r>
              <a:rPr lang="en-US" dirty="0"/>
              <a:t>Notable Conversions</a:t>
            </a:r>
          </a:p>
        </p:txBody>
      </p:sp>
      <p:sp>
        <p:nvSpPr>
          <p:cNvPr id="3" name="Content Placeholder 2">
            <a:extLst>
              <a:ext uri="{FF2B5EF4-FFF2-40B4-BE49-F238E27FC236}">
                <a16:creationId xmlns:a16="http://schemas.microsoft.com/office/drawing/2014/main" id="{993827A2-734A-D341-8DAA-F81AA113050F}"/>
              </a:ext>
            </a:extLst>
          </p:cNvPr>
          <p:cNvSpPr>
            <a:spLocks noGrp="1"/>
          </p:cNvSpPr>
          <p:nvPr>
            <p:ph idx="1"/>
          </p:nvPr>
        </p:nvSpPr>
        <p:spPr>
          <a:xfrm>
            <a:off x="720000" y="1198606"/>
            <a:ext cx="10728325" cy="4570370"/>
          </a:xfrm>
        </p:spPr>
        <p:txBody>
          <a:bodyPr>
            <a:normAutofit/>
          </a:bodyPr>
          <a:lstStyle/>
          <a:p>
            <a:r>
              <a:rPr lang="en-US" sz="2400" dirty="0"/>
              <a:t>His search took him from Persia to Syria to Iraq. After an unfortunate turn of events, he was sold into slavery to a Jewish merchant in Yathrib, but even then, Salman never gave up on finding the Arabian Prophet he spend his entire life searching for.</a:t>
            </a:r>
          </a:p>
          <a:p>
            <a:r>
              <a:rPr lang="en-US" sz="2400" dirty="0"/>
              <a:t>After confirming the Prophet’s identity, he returns to Yathrib, hoping to see the Prophet once again.</a:t>
            </a:r>
          </a:p>
        </p:txBody>
      </p:sp>
    </p:spTree>
    <p:extLst>
      <p:ext uri="{BB962C8B-B14F-4D97-AF65-F5344CB8AC3E}">
        <p14:creationId xmlns:p14="http://schemas.microsoft.com/office/powerpoint/2010/main" val="1787123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98F0E-A273-1C46-9E56-258CC17D0471}"/>
              </a:ext>
            </a:extLst>
          </p:cNvPr>
          <p:cNvSpPr>
            <a:spLocks noGrp="1"/>
          </p:cNvSpPr>
          <p:nvPr>
            <p:ph type="title"/>
          </p:nvPr>
        </p:nvSpPr>
        <p:spPr>
          <a:xfrm>
            <a:off x="720000" y="619200"/>
            <a:ext cx="10728322" cy="752400"/>
          </a:xfrm>
        </p:spPr>
        <p:txBody>
          <a:bodyPr/>
          <a:lstStyle/>
          <a:p>
            <a:pPr algn="ctr"/>
            <a:r>
              <a:rPr lang="en-US" dirty="0"/>
              <a:t>Notable Conversions</a:t>
            </a:r>
          </a:p>
        </p:txBody>
      </p:sp>
      <p:sp>
        <p:nvSpPr>
          <p:cNvPr id="3" name="Content Placeholder 2">
            <a:extLst>
              <a:ext uri="{FF2B5EF4-FFF2-40B4-BE49-F238E27FC236}">
                <a16:creationId xmlns:a16="http://schemas.microsoft.com/office/drawing/2014/main" id="{CCBA1EDE-19D1-F94A-BCBD-C268B74B94F6}"/>
              </a:ext>
            </a:extLst>
          </p:cNvPr>
          <p:cNvSpPr>
            <a:spLocks noGrp="1"/>
          </p:cNvSpPr>
          <p:nvPr>
            <p:ph idx="1"/>
          </p:nvPr>
        </p:nvSpPr>
        <p:spPr>
          <a:xfrm>
            <a:off x="720000" y="1371600"/>
            <a:ext cx="10728325" cy="4397375"/>
          </a:xfrm>
        </p:spPr>
        <p:txBody>
          <a:bodyPr/>
          <a:lstStyle/>
          <a:p>
            <a:r>
              <a:rPr lang="en-US" dirty="0"/>
              <a:t>2. </a:t>
            </a:r>
            <a:r>
              <a:rPr lang="en-CA" dirty="0"/>
              <a:t>Abdullah ibn </a:t>
            </a:r>
            <a:r>
              <a:rPr lang="en-CA" dirty="0" err="1"/>
              <a:t>Salām</a:t>
            </a:r>
            <a:r>
              <a:rPr lang="en-CA" dirty="0"/>
              <a:t> was the leading scholar of the Banū </a:t>
            </a:r>
            <a:r>
              <a:rPr lang="en-CA" dirty="0" err="1"/>
              <a:t>Qaynuqāʿ</a:t>
            </a:r>
            <a:r>
              <a:rPr lang="en-CA" dirty="0"/>
              <a:t>. </a:t>
            </a:r>
            <a:r>
              <a:rPr lang="en-CA" dirty="0" err="1"/>
              <a:t>Al-Ṭabarsi</a:t>
            </a:r>
            <a:r>
              <a:rPr lang="en-CA" dirty="0"/>
              <a:t>̄ says he converted while the Prophet was still in Makkah (this fits with 46:10 which is a </a:t>
            </a:r>
            <a:r>
              <a:rPr lang="en-CA" dirty="0" err="1"/>
              <a:t>Makkan</a:t>
            </a:r>
            <a:r>
              <a:rPr lang="en-CA" dirty="0"/>
              <a:t> </a:t>
            </a:r>
            <a:r>
              <a:rPr lang="en-CA" dirty="0" err="1"/>
              <a:t>sūrah</a:t>
            </a:r>
            <a:r>
              <a:rPr lang="en-CA" dirty="0"/>
              <a:t>). Ibn </a:t>
            </a:r>
            <a:r>
              <a:rPr lang="en-CA" dirty="0" err="1"/>
              <a:t>Hishām</a:t>
            </a:r>
            <a:r>
              <a:rPr lang="en-CA" dirty="0"/>
              <a:t> says he converted while he was in </a:t>
            </a:r>
            <a:r>
              <a:rPr lang="en-CA" dirty="0" err="1"/>
              <a:t>Qubāʾ</a:t>
            </a:r>
            <a:r>
              <a:rPr lang="en-CA" dirty="0"/>
              <a:t>.</a:t>
            </a:r>
          </a:p>
          <a:p>
            <a:endParaRPr lang="en-CA" dirty="0"/>
          </a:p>
          <a:p>
            <a:pPr marL="0" indent="0" algn="ctr">
              <a:buNone/>
            </a:pPr>
            <a:r>
              <a:rPr lang="ar-AE" sz="2400" dirty="0"/>
              <a:t>قُلْ أَرَءَيْتُمْ إِن كَانَ مِنْ عِندِ ٱللَّهِ وَكَفَرْتُم بِهِۦ وَشَهِدَ شَاهِدٌ مِّنۢ بَنِىٓ إِسْرَٰٓءِيلَ عَلَىٰ مِثْلِهِۦ فَـَٔامَنَ وَٱسْتَكْبَرْتُمْ إِنَّ ٱللَّهَ لَا يَهْدِى ٱلْقَوْمَ ٱلظَّـٰلِمِينَ</a:t>
            </a:r>
            <a:endParaRPr lang="en-US" sz="2400" dirty="0"/>
          </a:p>
          <a:p>
            <a:pPr marL="0" indent="0" algn="ctr">
              <a:buNone/>
            </a:pPr>
            <a:r>
              <a:rPr lang="en-CA" i="1" dirty="0"/>
              <a:t> ”Say, "Have you considered: if the Quran was from God , and you disbelieved in it while a witness from the Children of Israel has testified to something similar and believed while you were arrogant... ?" Indeed, God does not guide the unjust people</a:t>
            </a:r>
            <a:r>
              <a:rPr lang="en-CA" dirty="0"/>
              <a:t>.” </a:t>
            </a:r>
            <a:br>
              <a:rPr lang="en-CA" sz="2400" dirty="0"/>
            </a:br>
            <a:endParaRPr lang="en-CA" sz="2400" dirty="0"/>
          </a:p>
          <a:p>
            <a:endParaRPr lang="en-US" dirty="0"/>
          </a:p>
        </p:txBody>
      </p:sp>
    </p:spTree>
    <p:extLst>
      <p:ext uri="{BB962C8B-B14F-4D97-AF65-F5344CB8AC3E}">
        <p14:creationId xmlns:p14="http://schemas.microsoft.com/office/powerpoint/2010/main" val="4225064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0A428-DC0E-8445-A9D2-805FC799B5F5}"/>
              </a:ext>
            </a:extLst>
          </p:cNvPr>
          <p:cNvSpPr>
            <a:spLocks noGrp="1"/>
          </p:cNvSpPr>
          <p:nvPr>
            <p:ph type="title"/>
          </p:nvPr>
        </p:nvSpPr>
        <p:spPr>
          <a:xfrm>
            <a:off x="720000" y="619200"/>
            <a:ext cx="10728322" cy="702973"/>
          </a:xfrm>
        </p:spPr>
        <p:txBody>
          <a:bodyPr/>
          <a:lstStyle/>
          <a:p>
            <a:pPr algn="ctr"/>
            <a:r>
              <a:rPr lang="en-US" dirty="0"/>
              <a:t>Notable Conversions</a:t>
            </a:r>
          </a:p>
        </p:txBody>
      </p:sp>
      <p:sp>
        <p:nvSpPr>
          <p:cNvPr id="3" name="Content Placeholder 2">
            <a:extLst>
              <a:ext uri="{FF2B5EF4-FFF2-40B4-BE49-F238E27FC236}">
                <a16:creationId xmlns:a16="http://schemas.microsoft.com/office/drawing/2014/main" id="{A56B4ABC-7860-004C-A7C9-674D427AB60C}"/>
              </a:ext>
            </a:extLst>
          </p:cNvPr>
          <p:cNvSpPr>
            <a:spLocks noGrp="1"/>
          </p:cNvSpPr>
          <p:nvPr>
            <p:ph idx="1"/>
          </p:nvPr>
        </p:nvSpPr>
        <p:spPr>
          <a:xfrm>
            <a:off x="720000" y="1433384"/>
            <a:ext cx="10728325" cy="4335591"/>
          </a:xfrm>
        </p:spPr>
        <p:txBody>
          <a:bodyPr/>
          <a:lstStyle/>
          <a:p>
            <a:r>
              <a:rPr lang="en-US" sz="2400" dirty="0"/>
              <a:t>3. </a:t>
            </a:r>
            <a:r>
              <a:rPr lang="en-CA" sz="2400" dirty="0" err="1"/>
              <a:t>Ṣafiyyah</a:t>
            </a:r>
            <a:r>
              <a:rPr lang="en-CA" sz="2400" dirty="0"/>
              <a:t> is the daughter of </a:t>
            </a:r>
            <a:r>
              <a:rPr lang="en-CA" sz="2400" dirty="0" err="1"/>
              <a:t>Ḥuyay</a:t>
            </a:r>
            <a:r>
              <a:rPr lang="en-CA" sz="2400" dirty="0"/>
              <a:t> ibn </a:t>
            </a:r>
            <a:r>
              <a:rPr lang="en-CA" sz="2400" dirty="0" err="1"/>
              <a:t>Akhṭab</a:t>
            </a:r>
            <a:r>
              <a:rPr lang="en-CA" sz="2400" dirty="0"/>
              <a:t>, from Banū </a:t>
            </a:r>
            <a:r>
              <a:rPr lang="en-CA" sz="2400" dirty="0" err="1"/>
              <a:t>al-Naḍīr</a:t>
            </a:r>
            <a:r>
              <a:rPr lang="en-CA" sz="2400" dirty="0"/>
              <a:t>, overhears her father and uncle concede that the Prophet is definitely the one. She later marries the Prophet. </a:t>
            </a:r>
          </a:p>
          <a:p>
            <a:endParaRPr lang="en-US" dirty="0"/>
          </a:p>
        </p:txBody>
      </p:sp>
    </p:spTree>
    <p:extLst>
      <p:ext uri="{BB962C8B-B14F-4D97-AF65-F5344CB8AC3E}">
        <p14:creationId xmlns:p14="http://schemas.microsoft.com/office/powerpoint/2010/main" val="285322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73F61-38BD-F646-AFE2-888C618E2019}"/>
              </a:ext>
            </a:extLst>
          </p:cNvPr>
          <p:cNvSpPr>
            <a:spLocks noGrp="1"/>
          </p:cNvSpPr>
          <p:nvPr>
            <p:ph type="title"/>
          </p:nvPr>
        </p:nvSpPr>
        <p:spPr>
          <a:xfrm>
            <a:off x="720000" y="619200"/>
            <a:ext cx="10728322" cy="690616"/>
          </a:xfrm>
        </p:spPr>
        <p:txBody>
          <a:bodyPr/>
          <a:lstStyle/>
          <a:p>
            <a:pPr algn="ctr"/>
            <a:r>
              <a:rPr lang="en-US" dirty="0"/>
              <a:t>Building the First Masjid</a:t>
            </a:r>
          </a:p>
        </p:txBody>
      </p:sp>
      <p:sp>
        <p:nvSpPr>
          <p:cNvPr id="3" name="Content Placeholder 2">
            <a:extLst>
              <a:ext uri="{FF2B5EF4-FFF2-40B4-BE49-F238E27FC236}">
                <a16:creationId xmlns:a16="http://schemas.microsoft.com/office/drawing/2014/main" id="{398A4520-575E-8A41-BA6D-C6D6DA43A8AF}"/>
              </a:ext>
            </a:extLst>
          </p:cNvPr>
          <p:cNvSpPr>
            <a:spLocks noGrp="1"/>
          </p:cNvSpPr>
          <p:nvPr>
            <p:ph idx="1"/>
          </p:nvPr>
        </p:nvSpPr>
        <p:spPr>
          <a:xfrm>
            <a:off x="720000" y="1309816"/>
            <a:ext cx="10728325" cy="4459159"/>
          </a:xfrm>
        </p:spPr>
        <p:txBody>
          <a:bodyPr>
            <a:normAutofit/>
          </a:bodyPr>
          <a:lstStyle/>
          <a:p>
            <a:r>
              <a:rPr lang="en-US" sz="2400" dirty="0"/>
              <a:t>This is the first time that the Prophet has the freedom to pray in congregation with his companions without the fear of abuse.</a:t>
            </a:r>
          </a:p>
          <a:p>
            <a:r>
              <a:rPr lang="en-CA" sz="2400" dirty="0"/>
              <a:t>In some sources it is mentioned that Ammar proposed the idea of building a mosque in </a:t>
            </a:r>
            <a:r>
              <a:rPr lang="en-CA" sz="2400" dirty="0" err="1"/>
              <a:t>Quba</a:t>
            </a:r>
            <a:r>
              <a:rPr lang="en-CA" sz="2400" dirty="0"/>
              <a:t>; while some other sources stated that Ammar played the main role in building </a:t>
            </a:r>
            <a:r>
              <a:rPr lang="en-CA" sz="2400" dirty="0" err="1"/>
              <a:t>Quba</a:t>
            </a:r>
            <a:r>
              <a:rPr lang="en-CA" sz="2400" dirty="0"/>
              <a:t> mosque.</a:t>
            </a:r>
          </a:p>
          <a:p>
            <a:r>
              <a:rPr lang="en-CA" sz="2400" dirty="0"/>
              <a:t>Ammar found the location for the mosque in the neighborhood of the Banū </a:t>
            </a:r>
            <a:r>
              <a:rPr lang="en-CA" sz="2400" dirty="0" err="1"/>
              <a:t>ʿAmr</a:t>
            </a:r>
            <a:r>
              <a:rPr lang="en-CA" sz="2400" dirty="0"/>
              <a:t> ibn </a:t>
            </a:r>
            <a:r>
              <a:rPr lang="en-CA" sz="2400" dirty="0" err="1"/>
              <a:t>ʿAwf</a:t>
            </a:r>
            <a:r>
              <a:rPr lang="en-CA" sz="2400" dirty="0"/>
              <a:t>. He also brought the stones for the mosque</a:t>
            </a:r>
          </a:p>
          <a:p>
            <a:r>
              <a:rPr lang="en-CA" sz="2400" dirty="0"/>
              <a:t>Prophet welcomed the idea and conducted the ground-breaking ceremony. </a:t>
            </a:r>
            <a:endParaRPr lang="en-US" sz="2400" dirty="0"/>
          </a:p>
        </p:txBody>
      </p:sp>
    </p:spTree>
    <p:extLst>
      <p:ext uri="{BB962C8B-B14F-4D97-AF65-F5344CB8AC3E}">
        <p14:creationId xmlns:p14="http://schemas.microsoft.com/office/powerpoint/2010/main" val="3343089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73329-FA58-7A4C-A19C-D64EF9F9C88E}"/>
              </a:ext>
            </a:extLst>
          </p:cNvPr>
          <p:cNvSpPr>
            <a:spLocks noGrp="1"/>
          </p:cNvSpPr>
          <p:nvPr>
            <p:ph type="title"/>
          </p:nvPr>
        </p:nvSpPr>
        <p:spPr>
          <a:xfrm>
            <a:off x="720000" y="619200"/>
            <a:ext cx="10728322" cy="777114"/>
          </a:xfrm>
        </p:spPr>
        <p:txBody>
          <a:bodyPr/>
          <a:lstStyle/>
          <a:p>
            <a:pPr algn="ctr"/>
            <a:r>
              <a:rPr lang="en-US" dirty="0"/>
              <a:t>Building the First Masjid</a:t>
            </a:r>
          </a:p>
        </p:txBody>
      </p:sp>
      <p:sp>
        <p:nvSpPr>
          <p:cNvPr id="3" name="Content Placeholder 2">
            <a:extLst>
              <a:ext uri="{FF2B5EF4-FFF2-40B4-BE49-F238E27FC236}">
                <a16:creationId xmlns:a16="http://schemas.microsoft.com/office/drawing/2014/main" id="{D1EFAA79-EDBF-5B42-8EE6-439558DB7994}"/>
              </a:ext>
            </a:extLst>
          </p:cNvPr>
          <p:cNvSpPr>
            <a:spLocks noGrp="1"/>
          </p:cNvSpPr>
          <p:nvPr>
            <p:ph idx="1"/>
          </p:nvPr>
        </p:nvSpPr>
        <p:spPr>
          <a:xfrm>
            <a:off x="720000" y="1396314"/>
            <a:ext cx="10728325" cy="4842486"/>
          </a:xfrm>
        </p:spPr>
        <p:txBody>
          <a:bodyPr/>
          <a:lstStyle/>
          <a:p>
            <a:r>
              <a:rPr lang="en-US" dirty="0"/>
              <a:t>How was masjid </a:t>
            </a:r>
            <a:r>
              <a:rPr lang="en-US" dirty="0" err="1"/>
              <a:t>Quba</a:t>
            </a:r>
            <a:r>
              <a:rPr lang="en-US" dirty="0"/>
              <a:t> built?</a:t>
            </a:r>
          </a:p>
          <a:p>
            <a:pPr marL="0" indent="0" algn="ctr">
              <a:buNone/>
            </a:pPr>
            <a:r>
              <a:rPr lang="ar-AE" dirty="0"/>
              <a:t>ورد: أنه " صلى الله عليه وآله وسلم " قد أمر أبا بكر بان يركب الناقة، ويسير بها ليخط المسجد على ما تدور عليه، فلم تنبعث به، فأمر عمر فكذلك، فامر عليا، فانبعثت به، ودارت به، فأسس المسجد على حسب ما دارت عليه، وقال " صلى الله عليه وآله وسلم ":</a:t>
            </a:r>
            <a:br>
              <a:rPr lang="ar-AE" dirty="0"/>
            </a:br>
            <a:r>
              <a:rPr lang="ar-AE" dirty="0"/>
              <a:t>إنها مأمورة </a:t>
            </a:r>
            <a:endParaRPr lang="en-US" dirty="0"/>
          </a:p>
          <a:p>
            <a:pPr marL="0" indent="0" algn="ctr">
              <a:buNone/>
            </a:pPr>
            <a:r>
              <a:rPr lang="en-US" dirty="0"/>
              <a:t>“It is narrated that the Prophet commanded Abu Bakr to mount a camel and ride it so that it can set the boundaries of the masjid but the camel did not move. The Prophet then commanded Omar but the camel did not move. He then commanded Ali and the camel moved and walked in a circle and he set the boundaries of the masjid based on the path of the camel and said, “She is commanded [by God].”</a:t>
            </a:r>
          </a:p>
          <a:p>
            <a:r>
              <a:rPr lang="en-US" dirty="0"/>
              <a:t>Thus, Imam Ali </a:t>
            </a:r>
            <a:r>
              <a:rPr lang="en-CA" dirty="0"/>
              <a:t>rode the camel that delineated the limits of the mosque and perhaps Ammar set a row of stones along the circumference.</a:t>
            </a:r>
            <a:endParaRPr lang="en-US" dirty="0"/>
          </a:p>
        </p:txBody>
      </p:sp>
    </p:spTree>
    <p:extLst>
      <p:ext uri="{BB962C8B-B14F-4D97-AF65-F5344CB8AC3E}">
        <p14:creationId xmlns:p14="http://schemas.microsoft.com/office/powerpoint/2010/main" val="2947898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FA5BA-AB2D-8848-8763-E73BCCA309A2}"/>
              </a:ext>
            </a:extLst>
          </p:cNvPr>
          <p:cNvSpPr>
            <a:spLocks noGrp="1"/>
          </p:cNvSpPr>
          <p:nvPr>
            <p:ph type="title"/>
          </p:nvPr>
        </p:nvSpPr>
        <p:spPr>
          <a:xfrm>
            <a:off x="720000" y="619200"/>
            <a:ext cx="10728322" cy="616476"/>
          </a:xfrm>
        </p:spPr>
        <p:txBody>
          <a:bodyPr/>
          <a:lstStyle/>
          <a:p>
            <a:pPr algn="ctr"/>
            <a:r>
              <a:rPr lang="en-US" dirty="0"/>
              <a:t>Building the First Masjid</a:t>
            </a:r>
          </a:p>
        </p:txBody>
      </p:sp>
      <p:sp>
        <p:nvSpPr>
          <p:cNvPr id="3" name="Content Placeholder 2">
            <a:extLst>
              <a:ext uri="{FF2B5EF4-FFF2-40B4-BE49-F238E27FC236}">
                <a16:creationId xmlns:a16="http://schemas.microsoft.com/office/drawing/2014/main" id="{4EFF4E32-E507-AF48-86C0-4AC784E6C962}"/>
              </a:ext>
            </a:extLst>
          </p:cNvPr>
          <p:cNvSpPr>
            <a:spLocks noGrp="1"/>
          </p:cNvSpPr>
          <p:nvPr>
            <p:ph idx="1"/>
          </p:nvPr>
        </p:nvSpPr>
        <p:spPr>
          <a:xfrm>
            <a:off x="720000" y="1235676"/>
            <a:ext cx="10728325" cy="4533299"/>
          </a:xfrm>
        </p:spPr>
        <p:txBody>
          <a:bodyPr>
            <a:normAutofit/>
          </a:bodyPr>
          <a:lstStyle/>
          <a:p>
            <a:r>
              <a:rPr lang="en-US" sz="2400" dirty="0"/>
              <a:t>The establishment of this mosque was critical in creating a sense of unity and brotherhood between the early Muslims.</a:t>
            </a:r>
          </a:p>
          <a:p>
            <a:r>
              <a:rPr lang="en-US" sz="2400" dirty="0"/>
              <a:t>The Prophet himself participated in the building of the masjid even though some companions tried to prevent him from any manual labor.</a:t>
            </a:r>
          </a:p>
          <a:p>
            <a:r>
              <a:rPr lang="en-US" sz="2400" dirty="0"/>
              <a:t>Some reports also mention that the female companions of the Prophet also joined the construction efforts albeit at night when the men’s shift was finished.</a:t>
            </a:r>
          </a:p>
        </p:txBody>
      </p:sp>
    </p:spTree>
    <p:extLst>
      <p:ext uri="{BB962C8B-B14F-4D97-AF65-F5344CB8AC3E}">
        <p14:creationId xmlns:p14="http://schemas.microsoft.com/office/powerpoint/2010/main" val="190543022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4565</TotalTime>
  <Words>2032</Words>
  <Application>Microsoft Macintosh PowerPoint</Application>
  <PresentationFormat>Widescreen</PresentationFormat>
  <Paragraphs>95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Avenir Next LT Pro</vt:lpstr>
      <vt:lpstr>Sagona Book</vt:lpstr>
      <vt:lpstr>The Hand Extrablack</vt:lpstr>
      <vt:lpstr>BlobVTI</vt:lpstr>
      <vt:lpstr>The Life of Prophet Muhammad</vt:lpstr>
      <vt:lpstr>The Prophet’s Arrival in Quba</vt:lpstr>
      <vt:lpstr>Notable Conversions</vt:lpstr>
      <vt:lpstr>Notable Conversions</vt:lpstr>
      <vt:lpstr>Notable Conversions</vt:lpstr>
      <vt:lpstr>Notable Conversions</vt:lpstr>
      <vt:lpstr>Building the First Masjid</vt:lpstr>
      <vt:lpstr>Building the First Masjid</vt:lpstr>
      <vt:lpstr>Building the First Masjid</vt:lpstr>
      <vt:lpstr>Building the First Masjid</vt:lpstr>
      <vt:lpstr>Building the First Masjid</vt:lpstr>
      <vt:lpstr>The Merits of Praying at Masjid Quba’</vt:lpstr>
      <vt:lpstr>Jumu’ah Mosque</vt:lpstr>
      <vt:lpstr>Entering Medina</vt:lpstr>
      <vt:lpstr>Entering Medina</vt:lpstr>
      <vt:lpstr>Entering Medina</vt:lpstr>
      <vt:lpstr>Who was Abu Ayyub Al-Ansari</vt:lpstr>
      <vt:lpstr>Who was Abu Ayyub Al-Ansari</vt:lpstr>
      <vt:lpstr>Entering Medina</vt:lpstr>
      <vt:lpstr>Entering Medina</vt:lpstr>
      <vt:lpstr>Practical Lessons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502</cp:revision>
  <dcterms:created xsi:type="dcterms:W3CDTF">2020-11-25T07:02:27Z</dcterms:created>
  <dcterms:modified xsi:type="dcterms:W3CDTF">2021-09-30T02:48:39Z</dcterms:modified>
</cp:coreProperties>
</file>