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71" r:id="rId15"/>
    <p:sldId id="269" r:id="rId16"/>
    <p:sldId id="275" r:id="rId17"/>
    <p:sldId id="270" r:id="rId18"/>
    <p:sldId id="272" r:id="rId19"/>
    <p:sldId id="273" r:id="rId20"/>
    <p:sldId id="274"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55"/>
    <p:restoredTop sz="94778"/>
  </p:normalViewPr>
  <p:slideViewPr>
    <p:cSldViewPr snapToGrid="0" snapToObjects="1">
      <p:cViewPr varScale="1">
        <p:scale>
          <a:sx n="103" d="100"/>
          <a:sy n="103"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October 13,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October 13,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October 13,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October 13,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October 13,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October 13,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October 13,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October 13,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October 13,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October 13,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October 13,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October 13,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74A7B-E829-8E4C-B895-20F5A4B8EB30}"/>
              </a:ext>
            </a:extLst>
          </p:cNvPr>
          <p:cNvSpPr>
            <a:spLocks noGrp="1"/>
          </p:cNvSpPr>
          <p:nvPr>
            <p:ph type="title"/>
          </p:nvPr>
        </p:nvSpPr>
        <p:spPr>
          <a:xfrm>
            <a:off x="720000" y="619200"/>
            <a:ext cx="10728322" cy="665903"/>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8D55125D-76BF-674C-9852-7A0D0E64D296}"/>
              </a:ext>
            </a:extLst>
          </p:cNvPr>
          <p:cNvSpPr>
            <a:spLocks noGrp="1"/>
          </p:cNvSpPr>
          <p:nvPr>
            <p:ph idx="1"/>
          </p:nvPr>
        </p:nvSpPr>
        <p:spPr>
          <a:xfrm>
            <a:off x="720000" y="1285104"/>
            <a:ext cx="10728325" cy="4483872"/>
          </a:xfrm>
        </p:spPr>
        <p:txBody>
          <a:bodyPr/>
          <a:lstStyle/>
          <a:p>
            <a:pPr marL="0" indent="0" algn="ctr">
              <a:buNone/>
            </a:pPr>
            <a:r>
              <a:rPr lang="ar-SA" sz="2400" dirty="0"/>
              <a:t>وأن ذمة الله واحدة يجير عليهم أدناهم، وأن المؤمنين بعضهم موالي بعض دون الناس.</a:t>
            </a:r>
            <a:endParaRPr lang="en-US" sz="2400" dirty="0"/>
          </a:p>
          <a:p>
            <a:pPr marL="0" indent="0" algn="ctr">
              <a:buNone/>
            </a:pPr>
            <a:r>
              <a:rPr lang="en-CA" sz="2400" dirty="0"/>
              <a:t>“The protection (</a:t>
            </a:r>
            <a:r>
              <a:rPr lang="en-CA" sz="2400" i="1" dirty="0" err="1"/>
              <a:t>dhimmah</a:t>
            </a:r>
            <a:r>
              <a:rPr lang="en-CA" sz="2400" dirty="0"/>
              <a:t>) of God is one, the least of them [i.e., the believers] is entitled to grant protection (</a:t>
            </a:r>
            <a:r>
              <a:rPr lang="en-CA" sz="2400" i="1" dirty="0" err="1"/>
              <a:t>yujīr</a:t>
            </a:r>
            <a:r>
              <a:rPr lang="en-CA" sz="2400" dirty="0"/>
              <a:t>) that is binding for all of them. The believers are each other’s allies (</a:t>
            </a:r>
            <a:r>
              <a:rPr lang="en-CA" sz="2400" i="1" dirty="0" err="1"/>
              <a:t>mawālī</a:t>
            </a:r>
            <a:r>
              <a:rPr lang="en-CA" sz="2400" dirty="0"/>
              <a:t>) to the exclusion of other people.”</a:t>
            </a:r>
            <a:endParaRPr lang="ar-SA" sz="2400" dirty="0"/>
          </a:p>
          <a:p>
            <a:pPr marL="0" indent="0" algn="ctr">
              <a:buNone/>
            </a:pPr>
            <a:endParaRPr lang="en-US" dirty="0"/>
          </a:p>
        </p:txBody>
      </p:sp>
    </p:spTree>
    <p:extLst>
      <p:ext uri="{BB962C8B-B14F-4D97-AF65-F5344CB8AC3E}">
        <p14:creationId xmlns:p14="http://schemas.microsoft.com/office/powerpoint/2010/main" val="536721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60D4B-4FBC-CE4F-9ED8-DA40ED3175C0}"/>
              </a:ext>
            </a:extLst>
          </p:cNvPr>
          <p:cNvSpPr>
            <a:spLocks noGrp="1"/>
          </p:cNvSpPr>
          <p:nvPr>
            <p:ph type="title"/>
          </p:nvPr>
        </p:nvSpPr>
        <p:spPr>
          <a:xfrm>
            <a:off x="720000" y="619200"/>
            <a:ext cx="10728322" cy="764757"/>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595F6456-1A0D-C24B-9B99-C313C646762A}"/>
              </a:ext>
            </a:extLst>
          </p:cNvPr>
          <p:cNvSpPr>
            <a:spLocks noGrp="1"/>
          </p:cNvSpPr>
          <p:nvPr>
            <p:ph idx="1"/>
          </p:nvPr>
        </p:nvSpPr>
        <p:spPr>
          <a:xfrm>
            <a:off x="720000" y="1383958"/>
            <a:ext cx="10728325" cy="4385018"/>
          </a:xfrm>
        </p:spPr>
        <p:txBody>
          <a:bodyPr/>
          <a:lstStyle/>
          <a:p>
            <a:r>
              <a:rPr lang="en-US" sz="2400" b="1" dirty="0"/>
              <a:t>2. Provisions that address the Jewish tribes</a:t>
            </a:r>
          </a:p>
          <a:p>
            <a:pPr marL="0" indent="0" algn="ctr">
              <a:buNone/>
            </a:pPr>
            <a:r>
              <a:rPr lang="ar-SA" sz="2400" dirty="0"/>
              <a:t>وأنه من تبعنا من يهود فإن له النصر والأسوة غير مظلومين ولا متناصر عليهم</a:t>
            </a:r>
            <a:endParaRPr lang="en-US" sz="2400" dirty="0"/>
          </a:p>
          <a:p>
            <a:pPr marL="0" indent="0" algn="ctr">
              <a:buNone/>
            </a:pPr>
            <a:r>
              <a:rPr lang="en-CA" sz="2400" dirty="0"/>
              <a:t>“The Jews who join us will receive aid and parity [or favor]; they will not be wronged, nor will their enemies be aided against them.”</a:t>
            </a:r>
            <a:endParaRPr lang="en-US" sz="2400" b="1" dirty="0"/>
          </a:p>
          <a:p>
            <a:endParaRPr lang="en-US" dirty="0"/>
          </a:p>
        </p:txBody>
      </p:sp>
    </p:spTree>
    <p:extLst>
      <p:ext uri="{BB962C8B-B14F-4D97-AF65-F5344CB8AC3E}">
        <p14:creationId xmlns:p14="http://schemas.microsoft.com/office/powerpoint/2010/main" val="2697729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6FF26-BE61-D542-97C8-E35F96DC5B90}"/>
              </a:ext>
            </a:extLst>
          </p:cNvPr>
          <p:cNvSpPr>
            <a:spLocks noGrp="1"/>
          </p:cNvSpPr>
          <p:nvPr>
            <p:ph type="title"/>
          </p:nvPr>
        </p:nvSpPr>
        <p:spPr>
          <a:xfrm>
            <a:off x="720000" y="619200"/>
            <a:ext cx="10728322" cy="715330"/>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E6ECB46A-E607-A64E-B443-B52BDD150E15}"/>
              </a:ext>
            </a:extLst>
          </p:cNvPr>
          <p:cNvSpPr>
            <a:spLocks noGrp="1"/>
          </p:cNvSpPr>
          <p:nvPr>
            <p:ph idx="1"/>
          </p:nvPr>
        </p:nvSpPr>
        <p:spPr>
          <a:xfrm>
            <a:off x="720000" y="1248032"/>
            <a:ext cx="10728325" cy="4520943"/>
          </a:xfrm>
        </p:spPr>
        <p:txBody>
          <a:bodyPr/>
          <a:lstStyle/>
          <a:p>
            <a:r>
              <a:rPr lang="en-CA" sz="2400" dirty="0"/>
              <a:t>And the Prophet said they shall take care of their own disputes, affairs, blood money, internal crime etc. - meaning they are all in charge of it, unless they are to come to the Muslims for help OR if it involves an event between both the Jews and the Muslims. So notice the affairs of the Jews is the business of the Jews, unless it's between both parties.</a:t>
            </a:r>
          </a:p>
          <a:p>
            <a:endParaRPr lang="en-US" dirty="0"/>
          </a:p>
        </p:txBody>
      </p:sp>
    </p:spTree>
    <p:extLst>
      <p:ext uri="{BB962C8B-B14F-4D97-AF65-F5344CB8AC3E}">
        <p14:creationId xmlns:p14="http://schemas.microsoft.com/office/powerpoint/2010/main" val="2226830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363B1-851A-6E42-9831-75B9C171B8D8}"/>
              </a:ext>
            </a:extLst>
          </p:cNvPr>
          <p:cNvSpPr>
            <a:spLocks noGrp="1"/>
          </p:cNvSpPr>
          <p:nvPr>
            <p:ph type="title"/>
          </p:nvPr>
        </p:nvSpPr>
        <p:spPr>
          <a:xfrm>
            <a:off x="720000" y="619200"/>
            <a:ext cx="10728322" cy="69061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1A28E112-57B6-2D49-889A-B38052707B66}"/>
              </a:ext>
            </a:extLst>
          </p:cNvPr>
          <p:cNvSpPr>
            <a:spLocks noGrp="1"/>
          </p:cNvSpPr>
          <p:nvPr>
            <p:ph idx="1"/>
          </p:nvPr>
        </p:nvSpPr>
        <p:spPr>
          <a:xfrm>
            <a:off x="720000" y="1309816"/>
            <a:ext cx="10728325" cy="4459159"/>
          </a:xfrm>
        </p:spPr>
        <p:txBody>
          <a:bodyPr>
            <a:normAutofit/>
          </a:bodyPr>
          <a:lstStyle/>
          <a:p>
            <a:pPr marL="0" indent="0" algn="ctr">
              <a:buNone/>
            </a:pPr>
            <a:r>
              <a:rPr lang="ar-SA" sz="2400" dirty="0"/>
              <a:t>وأن اليهود ينفقون مع المؤمنين ما داموا محاربين</a:t>
            </a:r>
            <a:endParaRPr lang="en-US" sz="2400" dirty="0"/>
          </a:p>
          <a:p>
            <a:pPr marL="0" indent="0" algn="ctr">
              <a:buNone/>
            </a:pPr>
            <a:r>
              <a:rPr lang="en-CA" sz="2400" dirty="0"/>
              <a:t>“The Jews bear expenses along with the believers so long as they continue at war.”</a:t>
            </a:r>
          </a:p>
          <a:p>
            <a:pPr marL="0" indent="0" algn="ctr">
              <a:buNone/>
            </a:pPr>
            <a:endParaRPr lang="en-CA" sz="2400" dirty="0"/>
          </a:p>
          <a:p>
            <a:r>
              <a:rPr lang="en-CA" sz="2400" dirty="0"/>
              <a:t>At a later stage in Medinan life, the non-Muslims will be incorporated into a centralized political entity through a treaty of peace and protection (</a:t>
            </a:r>
            <a:r>
              <a:rPr lang="en-CA" sz="2400" i="1" dirty="0" err="1"/>
              <a:t>dhimmah</a:t>
            </a:r>
            <a:r>
              <a:rPr lang="en-CA" sz="2400" dirty="0"/>
              <a:t>) and (</a:t>
            </a:r>
            <a:r>
              <a:rPr lang="en-CA" sz="2400" i="1" dirty="0" err="1"/>
              <a:t>jizyah</a:t>
            </a:r>
            <a:r>
              <a:rPr lang="en-CA" sz="2400" dirty="0"/>
              <a:t>), one built on the believers’ role as the providers of security and hence their military domination.</a:t>
            </a:r>
            <a:endParaRPr lang="en-US" sz="2400" dirty="0"/>
          </a:p>
        </p:txBody>
      </p:sp>
    </p:spTree>
    <p:extLst>
      <p:ext uri="{BB962C8B-B14F-4D97-AF65-F5344CB8AC3E}">
        <p14:creationId xmlns:p14="http://schemas.microsoft.com/office/powerpoint/2010/main" val="4040932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9D946-8FD5-E941-8E8B-F5A7109FE30E}"/>
              </a:ext>
            </a:extLst>
          </p:cNvPr>
          <p:cNvSpPr>
            <a:spLocks noGrp="1"/>
          </p:cNvSpPr>
          <p:nvPr>
            <p:ph type="title"/>
          </p:nvPr>
        </p:nvSpPr>
        <p:spPr>
          <a:xfrm>
            <a:off x="720000" y="619200"/>
            <a:ext cx="10728322" cy="665903"/>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64F95083-3256-3F42-A795-E77C90731D48}"/>
              </a:ext>
            </a:extLst>
          </p:cNvPr>
          <p:cNvSpPr>
            <a:spLocks noGrp="1"/>
          </p:cNvSpPr>
          <p:nvPr>
            <p:ph idx="1"/>
          </p:nvPr>
        </p:nvSpPr>
        <p:spPr>
          <a:xfrm>
            <a:off x="720000" y="1285104"/>
            <a:ext cx="10728325" cy="4483872"/>
          </a:xfrm>
        </p:spPr>
        <p:txBody>
          <a:bodyPr/>
          <a:lstStyle/>
          <a:p>
            <a:pPr marL="0" indent="0" algn="ctr">
              <a:buNone/>
            </a:pPr>
            <a:r>
              <a:rPr lang="ar-SA" sz="2400" dirty="0"/>
              <a:t>وأن يهود بني عوف أمة مع المؤمنين لليهود دينهم وللمسلمين دينهم مواليهم وأنفسهم إلا من ظلم أو أثم فإنه لا </a:t>
            </a:r>
            <a:r>
              <a:rPr lang="ar-SA" sz="2400" dirty="0" err="1"/>
              <a:t>يوتغ</a:t>
            </a:r>
            <a:r>
              <a:rPr lang="ar-SA" sz="2400" dirty="0"/>
              <a:t> إلا نفسه وأهل بيته.</a:t>
            </a:r>
          </a:p>
          <a:p>
            <a:pPr marL="0" indent="0" algn="ctr">
              <a:buNone/>
            </a:pPr>
            <a:r>
              <a:rPr lang="en-CA" sz="2400" dirty="0"/>
              <a:t> ”The Jews of </a:t>
            </a:r>
            <a:r>
              <a:rPr lang="en-CA" sz="2400" dirty="0" err="1"/>
              <a:t>Banū</a:t>
            </a:r>
            <a:r>
              <a:rPr lang="en-CA" sz="2400" dirty="0"/>
              <a:t> </a:t>
            </a:r>
            <a:r>
              <a:rPr lang="en-CA" sz="2400" dirty="0" err="1"/>
              <a:t>ʿAwf</a:t>
            </a:r>
            <a:r>
              <a:rPr lang="en-CA" sz="2400" dirty="0"/>
              <a:t> are a community alongside the believers; the Jews have their religion (</a:t>
            </a:r>
            <a:r>
              <a:rPr lang="en-CA" sz="2400" i="1" dirty="0" err="1"/>
              <a:t>dīn</a:t>
            </a:r>
            <a:r>
              <a:rPr lang="en-CA" sz="2400" dirty="0"/>
              <a:t>) and the Muslims have theirs. This applies to their clients (</a:t>
            </a:r>
            <a:r>
              <a:rPr lang="en-CA" sz="2400" i="1" dirty="0" err="1"/>
              <a:t>mawālīhim</a:t>
            </a:r>
            <a:r>
              <a:rPr lang="en-CA" sz="2400" dirty="0"/>
              <a:t>) and themselves. But whoever does wrong or commits treachery brings evil only on himself and his household.”</a:t>
            </a:r>
            <a:endParaRPr lang="en-US" sz="2400" dirty="0"/>
          </a:p>
        </p:txBody>
      </p:sp>
    </p:spTree>
    <p:extLst>
      <p:ext uri="{BB962C8B-B14F-4D97-AF65-F5344CB8AC3E}">
        <p14:creationId xmlns:p14="http://schemas.microsoft.com/office/powerpoint/2010/main" val="108037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2F9B5-BAF0-8147-8D1E-C58C734D4D7B}"/>
              </a:ext>
            </a:extLst>
          </p:cNvPr>
          <p:cNvSpPr>
            <a:spLocks noGrp="1"/>
          </p:cNvSpPr>
          <p:nvPr>
            <p:ph type="title"/>
          </p:nvPr>
        </p:nvSpPr>
        <p:spPr>
          <a:xfrm>
            <a:off x="720000" y="619200"/>
            <a:ext cx="10728322" cy="665903"/>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74A7E5CA-58A8-CB4F-BBDB-6FDDAB22EFD3}"/>
              </a:ext>
            </a:extLst>
          </p:cNvPr>
          <p:cNvSpPr>
            <a:spLocks noGrp="1"/>
          </p:cNvSpPr>
          <p:nvPr>
            <p:ph idx="1"/>
          </p:nvPr>
        </p:nvSpPr>
        <p:spPr>
          <a:xfrm>
            <a:off x="720000" y="1371600"/>
            <a:ext cx="10728325" cy="4397375"/>
          </a:xfrm>
        </p:spPr>
        <p:txBody>
          <a:bodyPr/>
          <a:lstStyle/>
          <a:p>
            <a:pPr marL="0" indent="0" algn="ctr">
              <a:buNone/>
            </a:pPr>
            <a:r>
              <a:rPr lang="ar-SA" sz="2400" dirty="0"/>
              <a:t>وأنه لا يخرج منهم أحد إلا بإذن محمد.</a:t>
            </a:r>
            <a:endParaRPr lang="en-US" sz="2400" dirty="0"/>
          </a:p>
          <a:p>
            <a:pPr marL="0" indent="0" algn="ctr">
              <a:buNone/>
            </a:pPr>
            <a:r>
              <a:rPr lang="en-CA" sz="2400" dirty="0"/>
              <a:t>“None of them (the Jews) may leave without </a:t>
            </a:r>
            <a:r>
              <a:rPr lang="en-CA" sz="2400" dirty="0" err="1"/>
              <a:t>Muḥammad’s</a:t>
            </a:r>
            <a:r>
              <a:rPr lang="en-CA" sz="2400" dirty="0"/>
              <a:t> consent. </a:t>
            </a:r>
          </a:p>
          <a:p>
            <a:pPr marL="0" indent="0" algn="ctr">
              <a:buNone/>
            </a:pPr>
            <a:endParaRPr lang="en-CA" sz="2400" dirty="0"/>
          </a:p>
          <a:p>
            <a:r>
              <a:rPr lang="en-CA" sz="2400" dirty="0"/>
              <a:t>”Leaving” means renouncing one’s citizenship and was considered an act of open hostility.</a:t>
            </a:r>
          </a:p>
          <a:p>
            <a:r>
              <a:rPr lang="en-CA" sz="2400" dirty="0"/>
              <a:t>Another clause is that if any Jew wishes to convert to Islam, he shall be helped and protected, and no injustice shall be done to him i.e. nobody can harm him.</a:t>
            </a:r>
            <a:endParaRPr lang="ar-SA" sz="2400" dirty="0"/>
          </a:p>
          <a:p>
            <a:pPr marL="0" indent="0" algn="ctr">
              <a:buNone/>
            </a:pPr>
            <a:endParaRPr lang="en-US" dirty="0"/>
          </a:p>
        </p:txBody>
      </p:sp>
    </p:spTree>
    <p:extLst>
      <p:ext uri="{BB962C8B-B14F-4D97-AF65-F5344CB8AC3E}">
        <p14:creationId xmlns:p14="http://schemas.microsoft.com/office/powerpoint/2010/main" val="3802311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D0733-A6A1-4140-BB3A-829D012F1863}"/>
              </a:ext>
            </a:extLst>
          </p:cNvPr>
          <p:cNvSpPr>
            <a:spLocks noGrp="1"/>
          </p:cNvSpPr>
          <p:nvPr>
            <p:ph type="title"/>
          </p:nvPr>
        </p:nvSpPr>
        <p:spPr>
          <a:xfrm>
            <a:off x="720000" y="619200"/>
            <a:ext cx="10728322" cy="740043"/>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B6DE77ED-7F6F-8F47-9F4A-14B5CF9D26CE}"/>
              </a:ext>
            </a:extLst>
          </p:cNvPr>
          <p:cNvSpPr>
            <a:spLocks noGrp="1"/>
          </p:cNvSpPr>
          <p:nvPr>
            <p:ph idx="1"/>
          </p:nvPr>
        </p:nvSpPr>
        <p:spPr>
          <a:xfrm>
            <a:off x="720000" y="1359244"/>
            <a:ext cx="10728325" cy="4409732"/>
          </a:xfrm>
        </p:spPr>
        <p:txBody>
          <a:bodyPr>
            <a:normAutofit/>
          </a:bodyPr>
          <a:lstStyle/>
          <a:p>
            <a:pPr marL="0" indent="0" algn="ctr">
              <a:buNone/>
            </a:pPr>
            <a:r>
              <a:rPr lang="ar-SA" sz="2400" dirty="0"/>
              <a:t>وأنه ما كان بين أهل هذه الصحيفة من حدث أو اشتجار يخاف فساده فإن مرده إلى الله وإلى محمد رسول الله، وأن الله على أتقى ما في هذه الصحيفة وأبره.</a:t>
            </a:r>
          </a:p>
          <a:p>
            <a:pPr marL="0" indent="0" algn="ctr">
              <a:buNone/>
            </a:pPr>
            <a:r>
              <a:rPr lang="en-CA" sz="2400" dirty="0"/>
              <a:t>Whenever there is a murder {or dispute} between the people of this document from which evil is feared, the matter is to be referred to Allah and </a:t>
            </a:r>
            <a:r>
              <a:rPr lang="en-CA" sz="2400" dirty="0" err="1"/>
              <a:t>Muḥammad</a:t>
            </a:r>
            <a:r>
              <a:rPr lang="en-CA" sz="2400" dirty="0"/>
              <a:t>, the Messenger of God. God demands the most pious and righteous fulfillment of this document.</a:t>
            </a:r>
            <a:endParaRPr lang="en-US" sz="2400" dirty="0"/>
          </a:p>
        </p:txBody>
      </p:sp>
    </p:spTree>
    <p:extLst>
      <p:ext uri="{BB962C8B-B14F-4D97-AF65-F5344CB8AC3E}">
        <p14:creationId xmlns:p14="http://schemas.microsoft.com/office/powerpoint/2010/main" val="2747164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2D07B-49A7-264E-A978-40B6A12783B4}"/>
              </a:ext>
            </a:extLst>
          </p:cNvPr>
          <p:cNvSpPr>
            <a:spLocks noGrp="1"/>
          </p:cNvSpPr>
          <p:nvPr>
            <p:ph type="title"/>
          </p:nvPr>
        </p:nvSpPr>
        <p:spPr>
          <a:xfrm>
            <a:off x="720000" y="619200"/>
            <a:ext cx="10728322" cy="69061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69E1B0D9-2A5D-5240-A0BE-A5234697BAED}"/>
              </a:ext>
            </a:extLst>
          </p:cNvPr>
          <p:cNvSpPr>
            <a:spLocks noGrp="1"/>
          </p:cNvSpPr>
          <p:nvPr>
            <p:ph idx="1"/>
          </p:nvPr>
        </p:nvSpPr>
        <p:spPr>
          <a:xfrm>
            <a:off x="720000" y="1309816"/>
            <a:ext cx="10728325" cy="4459159"/>
          </a:xfrm>
        </p:spPr>
        <p:txBody>
          <a:bodyPr/>
          <a:lstStyle/>
          <a:p>
            <a:pPr marL="0" indent="0" algn="ctr">
              <a:buNone/>
            </a:pPr>
            <a:r>
              <a:rPr lang="ar-SA" sz="2400" dirty="0"/>
              <a:t>وأن لا تجار قريش ولا من نصرها.</a:t>
            </a:r>
          </a:p>
          <a:p>
            <a:pPr marL="0" indent="0" algn="ctr">
              <a:buNone/>
            </a:pPr>
            <a:r>
              <a:rPr lang="ar-SA" sz="2400" dirty="0"/>
              <a:t>وأن بينهم النصر على من دهم يثرب</a:t>
            </a:r>
            <a:endParaRPr lang="en-US" sz="2400" dirty="0"/>
          </a:p>
          <a:p>
            <a:pPr marL="0" indent="0" algn="ctr">
              <a:buNone/>
            </a:pPr>
            <a:r>
              <a:rPr lang="en-CA" sz="2400" dirty="0"/>
              <a:t>No protection will be granted to the Quraysh nor to whoever supports them.</a:t>
            </a:r>
          </a:p>
          <a:p>
            <a:pPr marL="0" indent="0" algn="ctr">
              <a:buNone/>
            </a:pPr>
            <a:r>
              <a:rPr lang="en-CA" sz="2400" dirty="0"/>
              <a:t>They (the parties to this treaty) undertake to aid each other against whosoever attacks Yathrib.</a:t>
            </a:r>
            <a:endParaRPr lang="en-US" sz="2400" dirty="0"/>
          </a:p>
        </p:txBody>
      </p:sp>
    </p:spTree>
    <p:extLst>
      <p:ext uri="{BB962C8B-B14F-4D97-AF65-F5344CB8AC3E}">
        <p14:creationId xmlns:p14="http://schemas.microsoft.com/office/powerpoint/2010/main" val="395996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8BCAB-4022-3B49-8758-F7F35BFB66BD}"/>
              </a:ext>
            </a:extLst>
          </p:cNvPr>
          <p:cNvSpPr>
            <a:spLocks noGrp="1"/>
          </p:cNvSpPr>
          <p:nvPr>
            <p:ph type="title"/>
          </p:nvPr>
        </p:nvSpPr>
        <p:spPr>
          <a:xfrm>
            <a:off x="720000" y="619200"/>
            <a:ext cx="10728322" cy="678259"/>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EA9AB159-852E-174A-B9D6-1D4512937B62}"/>
              </a:ext>
            </a:extLst>
          </p:cNvPr>
          <p:cNvSpPr>
            <a:spLocks noGrp="1"/>
          </p:cNvSpPr>
          <p:nvPr>
            <p:ph idx="1"/>
          </p:nvPr>
        </p:nvSpPr>
        <p:spPr>
          <a:xfrm>
            <a:off x="720000" y="1297460"/>
            <a:ext cx="10728325" cy="4471516"/>
          </a:xfrm>
        </p:spPr>
        <p:txBody>
          <a:bodyPr>
            <a:normAutofit/>
          </a:bodyPr>
          <a:lstStyle/>
          <a:p>
            <a:r>
              <a:rPr lang="en-CA" sz="2400" dirty="0"/>
              <a:t>This prohibition of any deal with the Quraysh highlights an important feature of this document. </a:t>
            </a:r>
          </a:p>
          <a:p>
            <a:r>
              <a:rPr lang="en-CA" sz="2400" dirty="0"/>
              <a:t>The Jews or polytheists who sought to make a deal with the </a:t>
            </a:r>
            <a:r>
              <a:rPr lang="en-CA" sz="2400" dirty="0" err="1"/>
              <a:t>Makkans</a:t>
            </a:r>
            <a:r>
              <a:rPr lang="en-CA" sz="2400" dirty="0"/>
              <a:t> instead of the Prophet could not do so.</a:t>
            </a:r>
          </a:p>
          <a:p>
            <a:r>
              <a:rPr lang="en-CA" sz="2400" dirty="0"/>
              <a:t> In other words, their freedom was limited, as they were barred from making a deal with their own co-religionists or the religion of their choice. </a:t>
            </a:r>
            <a:endParaRPr lang="en-US" sz="2400" dirty="0"/>
          </a:p>
        </p:txBody>
      </p:sp>
    </p:spTree>
    <p:extLst>
      <p:ext uri="{BB962C8B-B14F-4D97-AF65-F5344CB8AC3E}">
        <p14:creationId xmlns:p14="http://schemas.microsoft.com/office/powerpoint/2010/main" val="3695430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366E2-6715-8345-BDFD-D33A59EF930B}"/>
              </a:ext>
            </a:extLst>
          </p:cNvPr>
          <p:cNvSpPr>
            <a:spLocks noGrp="1"/>
          </p:cNvSpPr>
          <p:nvPr>
            <p:ph type="title"/>
          </p:nvPr>
        </p:nvSpPr>
        <p:spPr>
          <a:xfrm>
            <a:off x="720000" y="619200"/>
            <a:ext cx="10728322" cy="72768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F706E51F-A650-214C-93DE-0C793537A415}"/>
              </a:ext>
            </a:extLst>
          </p:cNvPr>
          <p:cNvSpPr>
            <a:spLocks noGrp="1"/>
          </p:cNvSpPr>
          <p:nvPr>
            <p:ph idx="1"/>
          </p:nvPr>
        </p:nvSpPr>
        <p:spPr>
          <a:xfrm>
            <a:off x="720000" y="1346886"/>
            <a:ext cx="10728325" cy="4422089"/>
          </a:xfrm>
        </p:spPr>
        <p:txBody>
          <a:bodyPr/>
          <a:lstStyle/>
          <a:p>
            <a:pPr marL="0" indent="0" algn="ctr">
              <a:buNone/>
            </a:pPr>
            <a:r>
              <a:rPr lang="ar-SA" sz="2400" dirty="0"/>
              <a:t>وإذا دعوا إلى صلح يصالحونه ويلبسونه فإنهم يصالحونه ويلبسونه، وأنهم إذا دعوا إلى مثل ذلك فإنه لهم على المؤمنين إلا من حارب في الدين.</a:t>
            </a:r>
          </a:p>
          <a:p>
            <a:pPr marL="0" indent="0" algn="ctr">
              <a:buNone/>
            </a:pPr>
            <a:r>
              <a:rPr lang="en-CA" sz="2400" dirty="0"/>
              <a:t>If they ask the Jews to make peace with any ally of theirs, they shall make peace with him, and if they ask us for a similar thing, the same shall be incumbent upon the believers, except if someone makes war on account of religion. </a:t>
            </a:r>
            <a:endParaRPr lang="en-US" sz="2400" dirty="0"/>
          </a:p>
        </p:txBody>
      </p:sp>
    </p:spTree>
    <p:extLst>
      <p:ext uri="{BB962C8B-B14F-4D97-AF65-F5344CB8AC3E}">
        <p14:creationId xmlns:p14="http://schemas.microsoft.com/office/powerpoint/2010/main" val="3374124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6AC3-DB55-8041-8377-04CD4959D410}"/>
              </a:ext>
            </a:extLst>
          </p:cNvPr>
          <p:cNvSpPr>
            <a:spLocks noGrp="1"/>
          </p:cNvSpPr>
          <p:nvPr>
            <p:ph type="title"/>
          </p:nvPr>
        </p:nvSpPr>
        <p:spPr>
          <a:xfrm>
            <a:off x="720000" y="619200"/>
            <a:ext cx="10728322" cy="777114"/>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CF216A59-CBE3-CB48-A2CD-7E1D747BBAD2}"/>
              </a:ext>
            </a:extLst>
          </p:cNvPr>
          <p:cNvSpPr>
            <a:spLocks noGrp="1"/>
          </p:cNvSpPr>
          <p:nvPr>
            <p:ph idx="1"/>
          </p:nvPr>
        </p:nvSpPr>
        <p:spPr>
          <a:xfrm>
            <a:off x="720000" y="1396314"/>
            <a:ext cx="10728325" cy="4372661"/>
          </a:xfrm>
        </p:spPr>
        <p:txBody>
          <a:bodyPr/>
          <a:lstStyle/>
          <a:p>
            <a:r>
              <a:rPr lang="en-CA" sz="2400" dirty="0"/>
              <a:t>Ibn Hisham and others have reported that the Prophet created the following social contract as a first step toward quelling the new tensions between the </a:t>
            </a:r>
            <a:r>
              <a:rPr lang="en-CA" sz="2400" dirty="0" err="1"/>
              <a:t>Muhajireen</a:t>
            </a:r>
            <a:r>
              <a:rPr lang="en-CA" sz="2400" dirty="0"/>
              <a:t> and the Ansar and the old tensions between the Ansar and the Jews and among the Ansar themselves.</a:t>
            </a:r>
          </a:p>
          <a:p>
            <a:endParaRPr lang="en-US" dirty="0"/>
          </a:p>
        </p:txBody>
      </p:sp>
    </p:spTree>
    <p:extLst>
      <p:ext uri="{BB962C8B-B14F-4D97-AF65-F5344CB8AC3E}">
        <p14:creationId xmlns:p14="http://schemas.microsoft.com/office/powerpoint/2010/main" val="1580056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FB28E-FE31-4A40-B011-F16BA7C99B84}"/>
              </a:ext>
            </a:extLst>
          </p:cNvPr>
          <p:cNvSpPr>
            <a:spLocks noGrp="1"/>
          </p:cNvSpPr>
          <p:nvPr>
            <p:ph type="title"/>
          </p:nvPr>
        </p:nvSpPr>
        <p:spPr>
          <a:xfrm>
            <a:off x="720000" y="619200"/>
            <a:ext cx="10728322" cy="72768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F8A652E9-4325-EB4A-9FD6-E61142F5C03E}"/>
              </a:ext>
            </a:extLst>
          </p:cNvPr>
          <p:cNvSpPr>
            <a:spLocks noGrp="1"/>
          </p:cNvSpPr>
          <p:nvPr>
            <p:ph idx="1"/>
          </p:nvPr>
        </p:nvSpPr>
        <p:spPr>
          <a:xfrm>
            <a:off x="720000" y="1346886"/>
            <a:ext cx="10728325" cy="4422089"/>
          </a:xfrm>
        </p:spPr>
        <p:txBody>
          <a:bodyPr>
            <a:normAutofit/>
          </a:bodyPr>
          <a:lstStyle/>
          <a:p>
            <a:r>
              <a:rPr lang="en-CA" sz="2400" dirty="0"/>
              <a:t>The Jews could not aid the </a:t>
            </a:r>
            <a:r>
              <a:rPr lang="en-CA" sz="2400" dirty="0" err="1"/>
              <a:t>Makkans</a:t>
            </a:r>
            <a:r>
              <a:rPr lang="en-CA" sz="2400" dirty="0"/>
              <a:t> against the believers, but nor could the believers aid anyone seeking to wage war against the Jews. This principle becomes enshrined in Islamic law in the form of the </a:t>
            </a:r>
            <a:r>
              <a:rPr lang="en-CA" sz="2400" i="1" dirty="0" err="1"/>
              <a:t>dhimmah</a:t>
            </a:r>
            <a:r>
              <a:rPr lang="en-CA" sz="2400" dirty="0"/>
              <a:t> contract later.</a:t>
            </a:r>
            <a:endParaRPr lang="en-US" sz="2400" dirty="0"/>
          </a:p>
        </p:txBody>
      </p:sp>
    </p:spTree>
    <p:extLst>
      <p:ext uri="{BB962C8B-B14F-4D97-AF65-F5344CB8AC3E}">
        <p14:creationId xmlns:p14="http://schemas.microsoft.com/office/powerpoint/2010/main" val="1836341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7BD74-F04E-EC47-829E-816D139743E0}"/>
              </a:ext>
            </a:extLst>
          </p:cNvPr>
          <p:cNvSpPr>
            <a:spLocks noGrp="1"/>
          </p:cNvSpPr>
          <p:nvPr>
            <p:ph type="title"/>
          </p:nvPr>
        </p:nvSpPr>
        <p:spPr>
          <a:xfrm>
            <a:off x="720000" y="619200"/>
            <a:ext cx="10728322" cy="628832"/>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F8FDD9CE-EA6F-BF43-AAC6-42EC422EA091}"/>
              </a:ext>
            </a:extLst>
          </p:cNvPr>
          <p:cNvSpPr>
            <a:spLocks noGrp="1"/>
          </p:cNvSpPr>
          <p:nvPr>
            <p:ph idx="1"/>
          </p:nvPr>
        </p:nvSpPr>
        <p:spPr>
          <a:xfrm>
            <a:off x="720000" y="1248032"/>
            <a:ext cx="10728325" cy="4520943"/>
          </a:xfrm>
        </p:spPr>
        <p:txBody>
          <a:bodyPr/>
          <a:lstStyle/>
          <a:p>
            <a:r>
              <a:rPr lang="en-US" sz="2400" b="1" dirty="0"/>
              <a:t>3. Provisions that address the polytheists</a:t>
            </a:r>
          </a:p>
          <a:p>
            <a:r>
              <a:rPr lang="en-CA" sz="2400" dirty="0"/>
              <a:t>The fact there there were clauses for the polytheists shows that there were still polytheists in Medina</a:t>
            </a:r>
          </a:p>
          <a:p>
            <a:pPr marL="0" indent="0" algn="ctr">
              <a:buNone/>
            </a:pPr>
            <a:r>
              <a:rPr lang="ar-SA" sz="2400" dirty="0"/>
              <a:t>وأنه لا يجير مشرك مالاً لقريش ولا نفساً ولا يحول دونه على مؤمن.</a:t>
            </a:r>
          </a:p>
          <a:p>
            <a:pPr marL="0" indent="0" algn="ctr">
              <a:buNone/>
            </a:pPr>
            <a:r>
              <a:rPr lang="en-CA" sz="2400" dirty="0"/>
              <a:t>“No polytheist shall offer protection to the Quraysh even if it's in return for life or money, nor shall he in any way come between the Quraysh and the believers.”</a:t>
            </a:r>
            <a:endParaRPr lang="en-US" sz="2400" dirty="0"/>
          </a:p>
          <a:p>
            <a:endParaRPr lang="en-US" dirty="0"/>
          </a:p>
        </p:txBody>
      </p:sp>
    </p:spTree>
    <p:extLst>
      <p:ext uri="{BB962C8B-B14F-4D97-AF65-F5344CB8AC3E}">
        <p14:creationId xmlns:p14="http://schemas.microsoft.com/office/powerpoint/2010/main" val="3468371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AA23C-E4BE-2C4D-A3F2-FD21C68F8E33}"/>
              </a:ext>
            </a:extLst>
          </p:cNvPr>
          <p:cNvSpPr>
            <a:spLocks noGrp="1"/>
          </p:cNvSpPr>
          <p:nvPr>
            <p:ph type="title"/>
          </p:nvPr>
        </p:nvSpPr>
        <p:spPr>
          <a:xfrm>
            <a:off x="720000" y="619200"/>
            <a:ext cx="10728322" cy="777114"/>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02F47E7C-53B0-0647-B708-D12DEFE7FF0E}"/>
              </a:ext>
            </a:extLst>
          </p:cNvPr>
          <p:cNvSpPr>
            <a:spLocks noGrp="1"/>
          </p:cNvSpPr>
          <p:nvPr>
            <p:ph idx="1"/>
          </p:nvPr>
        </p:nvSpPr>
        <p:spPr>
          <a:xfrm>
            <a:off x="720000" y="1396314"/>
            <a:ext cx="10728325" cy="4372661"/>
          </a:xfrm>
        </p:spPr>
        <p:txBody>
          <a:bodyPr/>
          <a:lstStyle/>
          <a:p>
            <a:r>
              <a:rPr lang="en-US" sz="2400" b="1" dirty="0"/>
              <a:t>4. General provisions</a:t>
            </a:r>
          </a:p>
          <a:p>
            <a:pPr marL="0" indent="0" algn="ctr">
              <a:buNone/>
            </a:pPr>
            <a:r>
              <a:rPr lang="ar-SA" sz="2400" dirty="0"/>
              <a:t>وأن يثرب حرام جوفها لأهل هذه الصحيفة.</a:t>
            </a:r>
          </a:p>
          <a:p>
            <a:pPr marL="0" indent="0" algn="ctr">
              <a:buNone/>
            </a:pPr>
            <a:endParaRPr lang="en-US" sz="2400" b="1" dirty="0"/>
          </a:p>
          <a:p>
            <a:pPr marL="0" indent="0" algn="ctr">
              <a:buNone/>
            </a:pPr>
            <a:r>
              <a:rPr lang="en-US" sz="2400" dirty="0"/>
              <a:t>“and Yathrib is a sacred land for the signatories of this document.”</a:t>
            </a:r>
          </a:p>
          <a:p>
            <a:r>
              <a:rPr lang="en-US" sz="2400" dirty="0"/>
              <a:t>“Haram” means </a:t>
            </a:r>
            <a:r>
              <a:rPr lang="en-CA" sz="2400" dirty="0"/>
              <a:t> no weapons that are unsheathed; no plucking leaves or trees; no hunting; no fighting or killing; etc.)</a:t>
            </a:r>
            <a:br>
              <a:rPr lang="en-CA" sz="2400" dirty="0"/>
            </a:br>
            <a:endParaRPr lang="en-US" sz="2400" dirty="0"/>
          </a:p>
        </p:txBody>
      </p:sp>
    </p:spTree>
    <p:extLst>
      <p:ext uri="{BB962C8B-B14F-4D97-AF65-F5344CB8AC3E}">
        <p14:creationId xmlns:p14="http://schemas.microsoft.com/office/powerpoint/2010/main" val="2122808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83380-5C0A-DC48-8543-CA8A5E9C413E}"/>
              </a:ext>
            </a:extLst>
          </p:cNvPr>
          <p:cNvSpPr>
            <a:spLocks noGrp="1"/>
          </p:cNvSpPr>
          <p:nvPr>
            <p:ph type="title"/>
          </p:nvPr>
        </p:nvSpPr>
        <p:spPr>
          <a:xfrm>
            <a:off x="720000" y="619200"/>
            <a:ext cx="10728322" cy="69061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9E281CEA-9E45-4249-99D0-2816AB2F1FEF}"/>
              </a:ext>
            </a:extLst>
          </p:cNvPr>
          <p:cNvSpPr>
            <a:spLocks noGrp="1"/>
          </p:cNvSpPr>
          <p:nvPr>
            <p:ph idx="1"/>
          </p:nvPr>
        </p:nvSpPr>
        <p:spPr>
          <a:xfrm>
            <a:off x="720000" y="1309816"/>
            <a:ext cx="10728325" cy="4459159"/>
          </a:xfrm>
        </p:spPr>
        <p:txBody>
          <a:bodyPr/>
          <a:lstStyle/>
          <a:p>
            <a:r>
              <a:rPr lang="en-CA" sz="2400" dirty="0"/>
              <a:t>He also said, "Whatever disagreement occurs between the people of this document which leads to internal arguments shall be decided by God and His Messenger." (E.g. disagreement between Muslims &amp; Jews, Jews &amp; polytheists, polytheists &amp; Muslims.)</a:t>
            </a:r>
          </a:p>
          <a:p>
            <a:pPr marL="0" indent="0" algn="ctr">
              <a:buNone/>
            </a:pPr>
            <a:r>
              <a:rPr lang="ar-SA" sz="2400" dirty="0"/>
              <a:t>وأن لا تجار حرمة إلا بإذن أهلها.</a:t>
            </a:r>
          </a:p>
          <a:p>
            <a:pPr marL="0" indent="0" algn="ctr">
              <a:buNone/>
            </a:pPr>
            <a:r>
              <a:rPr lang="en-CA" sz="2400" dirty="0"/>
              <a:t>No protection may be granted without the permission of the parties to this document</a:t>
            </a:r>
            <a:br>
              <a:rPr lang="en-CA" dirty="0"/>
            </a:br>
            <a:br>
              <a:rPr lang="en-CA" dirty="0"/>
            </a:br>
            <a:endParaRPr lang="en-US" dirty="0"/>
          </a:p>
        </p:txBody>
      </p:sp>
    </p:spTree>
    <p:extLst>
      <p:ext uri="{BB962C8B-B14F-4D97-AF65-F5344CB8AC3E}">
        <p14:creationId xmlns:p14="http://schemas.microsoft.com/office/powerpoint/2010/main" val="3639899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2DD0F-F56B-DF4B-9EE0-FBE0C2D91B58}"/>
              </a:ext>
            </a:extLst>
          </p:cNvPr>
          <p:cNvSpPr>
            <a:spLocks noGrp="1"/>
          </p:cNvSpPr>
          <p:nvPr>
            <p:ph type="title"/>
          </p:nvPr>
        </p:nvSpPr>
        <p:spPr>
          <a:xfrm>
            <a:off x="720000" y="619200"/>
            <a:ext cx="10728322" cy="69061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32A8077B-5096-D547-A104-B38CE7725F48}"/>
              </a:ext>
            </a:extLst>
          </p:cNvPr>
          <p:cNvSpPr>
            <a:spLocks noGrp="1"/>
          </p:cNvSpPr>
          <p:nvPr>
            <p:ph idx="1"/>
          </p:nvPr>
        </p:nvSpPr>
        <p:spPr>
          <a:xfrm>
            <a:off x="720000" y="1309816"/>
            <a:ext cx="10728325" cy="4459159"/>
          </a:xfrm>
        </p:spPr>
        <p:txBody>
          <a:bodyPr/>
          <a:lstStyle/>
          <a:p>
            <a:pPr marL="0" indent="0" algn="ctr">
              <a:buNone/>
            </a:pPr>
            <a:r>
              <a:rPr lang="ar-SA" sz="2400" dirty="0"/>
              <a:t>وأنه من خرج آمن ومن قعد آمن بالمدينة إلا من ظلم أو آثم، وأن الله جار لمن بر واتقى</a:t>
            </a:r>
            <a:endParaRPr lang="en-US" sz="2400" dirty="0"/>
          </a:p>
          <a:p>
            <a:pPr marL="0" indent="0" algn="ctr">
              <a:buNone/>
            </a:pPr>
            <a:r>
              <a:rPr lang="en-CA" sz="2400" dirty="0"/>
              <a:t>Whoever leaves Medina shall be safe, whoever stays in Medina shall be safe, except for anyone who does an injustice or sin. And God will protect those who are pious and righteous." </a:t>
            </a:r>
            <a:endParaRPr lang="en-US" sz="2400" dirty="0"/>
          </a:p>
        </p:txBody>
      </p:sp>
    </p:spTree>
    <p:extLst>
      <p:ext uri="{BB962C8B-B14F-4D97-AF65-F5344CB8AC3E}">
        <p14:creationId xmlns:p14="http://schemas.microsoft.com/office/powerpoint/2010/main" val="1641847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CA553-9D3F-1B4B-94B1-14F894D4CF16}"/>
              </a:ext>
            </a:extLst>
          </p:cNvPr>
          <p:cNvSpPr>
            <a:spLocks noGrp="1"/>
          </p:cNvSpPr>
          <p:nvPr>
            <p:ph type="title"/>
          </p:nvPr>
        </p:nvSpPr>
        <p:spPr>
          <a:xfrm>
            <a:off x="720000" y="619200"/>
            <a:ext cx="10728322" cy="727686"/>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593D907A-284E-884C-82EE-2B8490CF201B}"/>
              </a:ext>
            </a:extLst>
          </p:cNvPr>
          <p:cNvSpPr>
            <a:spLocks noGrp="1"/>
          </p:cNvSpPr>
          <p:nvPr>
            <p:ph idx="1"/>
          </p:nvPr>
        </p:nvSpPr>
        <p:spPr>
          <a:xfrm>
            <a:off x="720000" y="1346886"/>
            <a:ext cx="10728325" cy="4422089"/>
          </a:xfrm>
        </p:spPr>
        <p:txBody>
          <a:bodyPr/>
          <a:lstStyle/>
          <a:p>
            <a:r>
              <a:rPr lang="en-US" dirty="0"/>
              <a:t>1. The importance of writing contracts. This was an unprecedented move by the Prophet considering that Arabia was proximately an oral culture.</a:t>
            </a:r>
          </a:p>
          <a:p>
            <a:r>
              <a:rPr lang="en-US" dirty="0"/>
              <a:t>2. The great respect Islam has for monotheistic traditions. The Prophet granted the Jews a great deal of autonomy and independence provided they did not betray the Muslims.</a:t>
            </a:r>
          </a:p>
          <a:p>
            <a:r>
              <a:rPr lang="en-US" dirty="0"/>
              <a:t>3. All people were accountable before the law. </a:t>
            </a:r>
            <a:r>
              <a:rPr lang="en-CA" dirty="0"/>
              <a:t>If you're Muslim or non-Muslim, if you commit a crime, you will be dealt with. The document says, "All of the Muslims will be united against them." Simply being a Muslim does not let you off the hook. If someone commits a crime, everyone has to unite against him regardless of the religion.</a:t>
            </a:r>
          </a:p>
          <a:p>
            <a:r>
              <a:rPr lang="en-CA" dirty="0"/>
              <a:t>4. The Prophet accepted the legal norms and customs (</a:t>
            </a:r>
            <a:r>
              <a:rPr lang="en-CA" dirty="0" err="1"/>
              <a:t>urf</a:t>
            </a:r>
            <a:r>
              <a:rPr lang="en-CA" dirty="0"/>
              <a:t> / </a:t>
            </a:r>
            <a:r>
              <a:rPr lang="ar-SA" dirty="0"/>
              <a:t>عرف) </a:t>
            </a:r>
            <a:r>
              <a:rPr lang="en-US" dirty="0"/>
              <a:t> </a:t>
            </a:r>
            <a:r>
              <a:rPr lang="en-CA" dirty="0"/>
              <a:t>of every tribe, as long as they didn't conflict with the laws of the shariah.</a:t>
            </a:r>
            <a:endParaRPr lang="en-US" dirty="0"/>
          </a:p>
          <a:p>
            <a:endParaRPr lang="en-US" dirty="0"/>
          </a:p>
        </p:txBody>
      </p:sp>
    </p:spTree>
    <p:extLst>
      <p:ext uri="{BB962C8B-B14F-4D97-AF65-F5344CB8AC3E}">
        <p14:creationId xmlns:p14="http://schemas.microsoft.com/office/powerpoint/2010/main" val="3834427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013E9-7643-344C-A8B1-AA1804CE7B32}"/>
              </a:ext>
            </a:extLst>
          </p:cNvPr>
          <p:cNvSpPr>
            <a:spLocks noGrp="1"/>
          </p:cNvSpPr>
          <p:nvPr>
            <p:ph type="title"/>
          </p:nvPr>
        </p:nvSpPr>
        <p:spPr>
          <a:xfrm>
            <a:off x="720000" y="619200"/>
            <a:ext cx="10728322" cy="69061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63108A52-AD96-634E-984A-10F1DEEC55E5}"/>
              </a:ext>
            </a:extLst>
          </p:cNvPr>
          <p:cNvSpPr>
            <a:spLocks noGrp="1"/>
          </p:cNvSpPr>
          <p:nvPr>
            <p:ph idx="1"/>
          </p:nvPr>
        </p:nvSpPr>
        <p:spPr>
          <a:xfrm>
            <a:off x="720000" y="1309816"/>
            <a:ext cx="10728325" cy="4459159"/>
          </a:xfrm>
        </p:spPr>
        <p:txBody>
          <a:bodyPr>
            <a:normAutofit/>
          </a:bodyPr>
          <a:lstStyle/>
          <a:p>
            <a:r>
              <a:rPr lang="en-US" sz="2400" dirty="0"/>
              <a:t>Since this social contract is relatively lengthy and written in an archaic fashion, we will simplify the discussion by examining some of the main sections:</a:t>
            </a:r>
          </a:p>
          <a:p>
            <a:pPr lvl="1"/>
            <a:r>
              <a:rPr lang="en-US" sz="2400" dirty="0"/>
              <a:t>1. Provisions that address the Muslims</a:t>
            </a:r>
          </a:p>
          <a:p>
            <a:pPr lvl="1"/>
            <a:r>
              <a:rPr lang="en-US" sz="2400" dirty="0"/>
              <a:t>2. Provisions that address the Jewish tribes</a:t>
            </a:r>
          </a:p>
          <a:p>
            <a:pPr lvl="1"/>
            <a:r>
              <a:rPr lang="en-US" sz="2400" dirty="0"/>
              <a:t>3. Provisions that address the polytheists</a:t>
            </a:r>
          </a:p>
          <a:p>
            <a:pPr lvl="1"/>
            <a:r>
              <a:rPr lang="en-US" sz="2400" dirty="0"/>
              <a:t>4. General provisions</a:t>
            </a:r>
          </a:p>
        </p:txBody>
      </p:sp>
    </p:spTree>
    <p:extLst>
      <p:ext uri="{BB962C8B-B14F-4D97-AF65-F5344CB8AC3E}">
        <p14:creationId xmlns:p14="http://schemas.microsoft.com/office/powerpoint/2010/main" val="4205083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3B58-8C86-0548-A4EC-10BC98B5999D}"/>
              </a:ext>
            </a:extLst>
          </p:cNvPr>
          <p:cNvSpPr>
            <a:spLocks noGrp="1"/>
          </p:cNvSpPr>
          <p:nvPr>
            <p:ph type="title"/>
          </p:nvPr>
        </p:nvSpPr>
        <p:spPr>
          <a:xfrm>
            <a:off x="720000" y="619200"/>
            <a:ext cx="10728322" cy="65354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A31CFAD9-74E9-0142-A21A-48EF4D31661A}"/>
              </a:ext>
            </a:extLst>
          </p:cNvPr>
          <p:cNvSpPr>
            <a:spLocks noGrp="1"/>
          </p:cNvSpPr>
          <p:nvPr>
            <p:ph idx="1"/>
          </p:nvPr>
        </p:nvSpPr>
        <p:spPr>
          <a:xfrm>
            <a:off x="720000" y="1359244"/>
            <a:ext cx="10728325" cy="4409732"/>
          </a:xfrm>
        </p:spPr>
        <p:txBody>
          <a:bodyPr>
            <a:normAutofit/>
          </a:bodyPr>
          <a:lstStyle/>
          <a:p>
            <a:pPr marL="0" indent="0" algn="ctr">
              <a:buNone/>
            </a:pPr>
            <a:r>
              <a:rPr lang="ar-SA" sz="2400" dirty="0"/>
              <a:t>هذا كتاب من محمد النبي الأمي بين المؤمنين والمسلمين من قريش وأهل يثرب ومن اتبعهم فلحق بهم وجاهد معهم</a:t>
            </a:r>
            <a:endParaRPr lang="en-US" sz="2400" dirty="0"/>
          </a:p>
          <a:p>
            <a:pPr marL="0" indent="0" algn="ctr">
              <a:buNone/>
            </a:pPr>
            <a:r>
              <a:rPr lang="en-CA" sz="2400" dirty="0"/>
              <a:t>This is a charter between the Prophet and the believers and Muslims from </a:t>
            </a:r>
            <a:r>
              <a:rPr lang="en-CA" sz="2400" dirty="0" err="1"/>
              <a:t>Muhajirun</a:t>
            </a:r>
            <a:r>
              <a:rPr lang="en-CA" sz="2400" dirty="0"/>
              <a:t> and the People of Yathrib and anyone else who has joined the ranks of either and fought side-by-side with them.</a:t>
            </a:r>
            <a:endParaRPr lang="en-US" sz="2400" dirty="0"/>
          </a:p>
        </p:txBody>
      </p:sp>
    </p:spTree>
    <p:extLst>
      <p:ext uri="{BB962C8B-B14F-4D97-AF65-F5344CB8AC3E}">
        <p14:creationId xmlns:p14="http://schemas.microsoft.com/office/powerpoint/2010/main" val="56235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7D0A5-CB5A-6F4D-A0E3-FB7890EE4BBC}"/>
              </a:ext>
            </a:extLst>
          </p:cNvPr>
          <p:cNvSpPr>
            <a:spLocks noGrp="1"/>
          </p:cNvSpPr>
          <p:nvPr>
            <p:ph type="title"/>
          </p:nvPr>
        </p:nvSpPr>
        <p:spPr>
          <a:xfrm>
            <a:off x="720000" y="619200"/>
            <a:ext cx="10728322" cy="702973"/>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C2EA20CB-B2C2-C149-8350-26B898C69AF9}"/>
              </a:ext>
            </a:extLst>
          </p:cNvPr>
          <p:cNvSpPr>
            <a:spLocks noGrp="1"/>
          </p:cNvSpPr>
          <p:nvPr>
            <p:ph idx="1"/>
          </p:nvPr>
        </p:nvSpPr>
        <p:spPr>
          <a:xfrm>
            <a:off x="720000" y="1322174"/>
            <a:ext cx="10728325" cy="4446802"/>
          </a:xfrm>
        </p:spPr>
        <p:txBody>
          <a:bodyPr/>
          <a:lstStyle/>
          <a:p>
            <a:r>
              <a:rPr lang="en-US" sz="2400" b="1" dirty="0"/>
              <a:t>1. Provisions that address the Muslims</a:t>
            </a:r>
          </a:p>
          <a:p>
            <a:endParaRPr lang="en-US" sz="2400" b="1" dirty="0"/>
          </a:p>
          <a:p>
            <a:pPr marL="0" indent="0" algn="ctr">
              <a:buNone/>
            </a:pPr>
            <a:r>
              <a:rPr lang="ar-SA" sz="2400" dirty="0"/>
              <a:t>إنهم أمة واحدة من دون الناس</a:t>
            </a:r>
            <a:endParaRPr lang="en-US" sz="2400" dirty="0"/>
          </a:p>
          <a:p>
            <a:pPr marL="0" indent="0" algn="ctr">
              <a:buNone/>
            </a:pPr>
            <a:r>
              <a:rPr lang="en-US" sz="2400" dirty="0"/>
              <a:t>“That they are one nation to the exclusion of the rest of people.”</a:t>
            </a:r>
          </a:p>
          <a:p>
            <a:endParaRPr lang="en-US" sz="2400" b="1" dirty="0"/>
          </a:p>
          <a:p>
            <a:pPr marL="0" indent="0">
              <a:buNone/>
            </a:pPr>
            <a:endParaRPr lang="en-US" sz="2400" b="1" dirty="0"/>
          </a:p>
          <a:p>
            <a:endParaRPr lang="en-US" dirty="0"/>
          </a:p>
        </p:txBody>
      </p:sp>
    </p:spTree>
    <p:extLst>
      <p:ext uri="{BB962C8B-B14F-4D97-AF65-F5344CB8AC3E}">
        <p14:creationId xmlns:p14="http://schemas.microsoft.com/office/powerpoint/2010/main" val="524636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C80CE-25FA-7744-BF72-20B83327AA84}"/>
              </a:ext>
            </a:extLst>
          </p:cNvPr>
          <p:cNvSpPr>
            <a:spLocks noGrp="1"/>
          </p:cNvSpPr>
          <p:nvPr>
            <p:ph type="title"/>
          </p:nvPr>
        </p:nvSpPr>
        <p:spPr>
          <a:xfrm>
            <a:off x="720000" y="619200"/>
            <a:ext cx="10728322" cy="65354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62ACEA68-1879-CC43-B828-8483C6FAF554}"/>
              </a:ext>
            </a:extLst>
          </p:cNvPr>
          <p:cNvSpPr>
            <a:spLocks noGrp="1"/>
          </p:cNvSpPr>
          <p:nvPr>
            <p:ph idx="1"/>
          </p:nvPr>
        </p:nvSpPr>
        <p:spPr>
          <a:xfrm>
            <a:off x="720000" y="1272746"/>
            <a:ext cx="10728325" cy="4496229"/>
          </a:xfrm>
        </p:spPr>
        <p:txBody>
          <a:bodyPr/>
          <a:lstStyle/>
          <a:p>
            <a:endParaRPr lang="en-CA" dirty="0"/>
          </a:p>
          <a:p>
            <a:pPr marL="0" indent="0" algn="ctr">
              <a:buNone/>
            </a:pPr>
            <a:r>
              <a:rPr lang="ar-SA" sz="2400" dirty="0"/>
              <a:t>المهاجرون من قريش على ربعتهم يتعاقلون بينهم وهم يفدون عانيها بالمعروف والقسط بين المؤمنين</a:t>
            </a:r>
            <a:endParaRPr lang="en-CA" sz="2400" dirty="0"/>
          </a:p>
          <a:p>
            <a:pPr marL="0" indent="0" algn="ctr">
              <a:buNone/>
            </a:pPr>
            <a:r>
              <a:rPr lang="en-CA" sz="2400" dirty="0"/>
              <a:t>“The Emigrants from the Quraysh keep to their tribal organization and leadership, cooperating with each other regarding blood money and related matters and ransoming their captives according to what is customary and equitable among the believers.”</a:t>
            </a:r>
          </a:p>
          <a:p>
            <a:pPr marL="0" indent="0">
              <a:buNone/>
            </a:pPr>
            <a:endParaRPr lang="en-CA" dirty="0"/>
          </a:p>
        </p:txBody>
      </p:sp>
    </p:spTree>
    <p:extLst>
      <p:ext uri="{BB962C8B-B14F-4D97-AF65-F5344CB8AC3E}">
        <p14:creationId xmlns:p14="http://schemas.microsoft.com/office/powerpoint/2010/main" val="2569844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33DE9-546E-E340-A279-CD71518D033F}"/>
              </a:ext>
            </a:extLst>
          </p:cNvPr>
          <p:cNvSpPr>
            <a:spLocks noGrp="1"/>
          </p:cNvSpPr>
          <p:nvPr>
            <p:ph type="title"/>
          </p:nvPr>
        </p:nvSpPr>
        <p:spPr>
          <a:xfrm>
            <a:off x="720000" y="619200"/>
            <a:ext cx="10728322" cy="702973"/>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F06B0672-F970-9E49-BE5D-882DA953770E}"/>
              </a:ext>
            </a:extLst>
          </p:cNvPr>
          <p:cNvSpPr>
            <a:spLocks noGrp="1"/>
          </p:cNvSpPr>
          <p:nvPr>
            <p:ph idx="1"/>
          </p:nvPr>
        </p:nvSpPr>
        <p:spPr>
          <a:xfrm>
            <a:off x="720000" y="1445742"/>
            <a:ext cx="10728325" cy="4793058"/>
          </a:xfrm>
        </p:spPr>
        <p:txBody>
          <a:bodyPr>
            <a:noAutofit/>
          </a:bodyPr>
          <a:lstStyle/>
          <a:p>
            <a:r>
              <a:rPr lang="en-CA" sz="2400" dirty="0"/>
              <a:t>Here, the document reaffirms the tribal organization but in a modified form.</a:t>
            </a:r>
          </a:p>
          <a:p>
            <a:r>
              <a:rPr lang="en-CA" sz="2400" dirty="0"/>
              <a:t>In contrast to the first two clauses that are concerned with faith, this one addresses what we may label political and administrative grouping.</a:t>
            </a:r>
          </a:p>
          <a:p>
            <a:r>
              <a:rPr lang="en-CA" sz="2400" dirty="0"/>
              <a:t>All the Emigrants together formed one such group, thus operating as a single clan, even though they had originally come from the various clans of the Quraysh and non-Quraysh in Makkah, including even some non-Arabs. Thus, although the </a:t>
            </a:r>
            <a:r>
              <a:rPr lang="en-CA" sz="2400" i="1" dirty="0"/>
              <a:t>membership</a:t>
            </a:r>
            <a:r>
              <a:rPr lang="en-CA" sz="2400" dirty="0"/>
              <a:t> of this new clan was defined by faith, its </a:t>
            </a:r>
            <a:r>
              <a:rPr lang="en-CA" sz="2400" i="1" dirty="0"/>
              <a:t>structure</a:t>
            </a:r>
            <a:r>
              <a:rPr lang="en-CA" sz="2400" dirty="0"/>
              <a:t> was pre-Islamic, for Islamic laws concerning blood relations, marriage, inheritance, and filial ties had yet to be revealed.</a:t>
            </a:r>
            <a:endParaRPr lang="en-US" sz="2400" dirty="0"/>
          </a:p>
        </p:txBody>
      </p:sp>
    </p:spTree>
    <p:extLst>
      <p:ext uri="{BB962C8B-B14F-4D97-AF65-F5344CB8AC3E}">
        <p14:creationId xmlns:p14="http://schemas.microsoft.com/office/powerpoint/2010/main" val="4037582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2F365-8912-8945-A153-723FE22186DC}"/>
              </a:ext>
            </a:extLst>
          </p:cNvPr>
          <p:cNvSpPr>
            <a:spLocks noGrp="1"/>
          </p:cNvSpPr>
          <p:nvPr>
            <p:ph type="title"/>
          </p:nvPr>
        </p:nvSpPr>
        <p:spPr>
          <a:xfrm>
            <a:off x="720000" y="619200"/>
            <a:ext cx="10728322" cy="653546"/>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A3C67C06-A7E9-DC47-8479-1ABF2C4CDD53}"/>
              </a:ext>
            </a:extLst>
          </p:cNvPr>
          <p:cNvSpPr>
            <a:spLocks noGrp="1"/>
          </p:cNvSpPr>
          <p:nvPr>
            <p:ph idx="1"/>
          </p:nvPr>
        </p:nvSpPr>
        <p:spPr>
          <a:xfrm>
            <a:off x="720000" y="1272746"/>
            <a:ext cx="10728325" cy="4496229"/>
          </a:xfrm>
        </p:spPr>
        <p:txBody>
          <a:bodyPr>
            <a:normAutofit/>
          </a:bodyPr>
          <a:lstStyle/>
          <a:p>
            <a:r>
              <a:rPr lang="en-CA" sz="2400" dirty="0"/>
              <a:t>Obligations and expectations of aiding in debt, ransom, and other financial obligations that would previously fall to the clan are extended to all believers here, thus moving the young community toward a conception of solidarity beyond tribe, one in which the ummah becomes a </a:t>
            </a:r>
            <a:r>
              <a:rPr lang="en-CA" sz="2400" dirty="0" err="1"/>
              <a:t>supertribe</a:t>
            </a:r>
            <a:r>
              <a:rPr lang="en-CA" sz="2400" dirty="0"/>
              <a:t>.</a:t>
            </a:r>
          </a:p>
          <a:p>
            <a:r>
              <a:rPr lang="en-CA" sz="2400" dirty="0"/>
              <a:t> As the size of the community swelled beyond a face-to-face community, these obligations took the form of Islamic law that we are familiar with: familial obligations, free and fair commercial exchange, prohibition of usury, obligation of zakat, and encouragement of charity and debt forgiveness, etc. </a:t>
            </a:r>
            <a:endParaRPr lang="en-US" sz="2400" dirty="0"/>
          </a:p>
        </p:txBody>
      </p:sp>
    </p:spTree>
    <p:extLst>
      <p:ext uri="{BB962C8B-B14F-4D97-AF65-F5344CB8AC3E}">
        <p14:creationId xmlns:p14="http://schemas.microsoft.com/office/powerpoint/2010/main" val="3309995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9CC7A-0B8D-4949-A95B-45D505F73CD0}"/>
              </a:ext>
            </a:extLst>
          </p:cNvPr>
          <p:cNvSpPr>
            <a:spLocks noGrp="1"/>
          </p:cNvSpPr>
          <p:nvPr>
            <p:ph type="title"/>
          </p:nvPr>
        </p:nvSpPr>
        <p:spPr>
          <a:xfrm>
            <a:off x="720000" y="619200"/>
            <a:ext cx="10728322" cy="715330"/>
          </a:xfrm>
        </p:spPr>
        <p:txBody>
          <a:bodyPr/>
          <a:lstStyle/>
          <a:p>
            <a:pPr algn="ctr"/>
            <a:r>
              <a:rPr lang="en-US" dirty="0"/>
              <a:t>The Medina Charter</a:t>
            </a:r>
          </a:p>
        </p:txBody>
      </p:sp>
      <p:sp>
        <p:nvSpPr>
          <p:cNvPr id="3" name="Content Placeholder 2">
            <a:extLst>
              <a:ext uri="{FF2B5EF4-FFF2-40B4-BE49-F238E27FC236}">
                <a16:creationId xmlns:a16="http://schemas.microsoft.com/office/drawing/2014/main" id="{57AFCE95-25ED-664C-BBFC-EED87AE832F4}"/>
              </a:ext>
            </a:extLst>
          </p:cNvPr>
          <p:cNvSpPr>
            <a:spLocks noGrp="1"/>
          </p:cNvSpPr>
          <p:nvPr>
            <p:ph idx="1"/>
          </p:nvPr>
        </p:nvSpPr>
        <p:spPr>
          <a:xfrm>
            <a:off x="720000" y="1334530"/>
            <a:ext cx="10728325" cy="4434445"/>
          </a:xfrm>
        </p:spPr>
        <p:txBody>
          <a:bodyPr/>
          <a:lstStyle/>
          <a:p>
            <a:pPr marL="0" indent="0" algn="ctr">
              <a:buNone/>
            </a:pPr>
            <a:r>
              <a:rPr lang="ar-SA" sz="2400" dirty="0"/>
              <a:t>وأن المؤمنين المتقين أيديهم على كل من بغى منهم أو ابتغى دسيعة ظلم أو إثماً أو عدواناً أو فساداً بين المؤمنين، وأن أيديهم عليه جميعاً ولو كان ولد أحدهم.</a:t>
            </a:r>
            <a:endParaRPr lang="en-US" sz="2400" dirty="0"/>
          </a:p>
          <a:p>
            <a:pPr marL="0" indent="0" algn="ctr">
              <a:buNone/>
            </a:pPr>
            <a:r>
              <a:rPr lang="en-CA" sz="2400" dirty="0"/>
              <a:t>“The God-fearing believers are against whosoever of them acts wrongfully or seeks an act of injustice, or promotes sin, transgression, or evil among the believers. They shall all unite against him even if he is the son of one of them.”</a:t>
            </a:r>
            <a:endParaRPr lang="en-US" sz="2400" dirty="0"/>
          </a:p>
          <a:p>
            <a:pPr marL="0" indent="0" algn="ctr">
              <a:buNone/>
            </a:pPr>
            <a:endParaRPr lang="ar-SA" sz="2400" dirty="0"/>
          </a:p>
          <a:p>
            <a:pPr marL="0" indent="0" algn="ctr">
              <a:buNone/>
            </a:pPr>
            <a:endParaRPr lang="en-US" dirty="0"/>
          </a:p>
        </p:txBody>
      </p:sp>
    </p:spTree>
    <p:extLst>
      <p:ext uri="{BB962C8B-B14F-4D97-AF65-F5344CB8AC3E}">
        <p14:creationId xmlns:p14="http://schemas.microsoft.com/office/powerpoint/2010/main" val="246239502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5005</TotalTime>
  <Words>1765</Words>
  <Application>Microsoft Macintosh PowerPoint</Application>
  <PresentationFormat>Widescreen</PresentationFormat>
  <Paragraphs>96</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Avenir Next LT Pro</vt:lpstr>
      <vt:lpstr>Sagona Book</vt:lpstr>
      <vt:lpstr>The Hand Extrablack</vt:lpstr>
      <vt:lpstr>BlobVTI</vt:lpstr>
      <vt:lpstr>The Life of Prophet Muhammad</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The Medina Charter</vt:lpstr>
      <vt:lpstr>Practical Lessons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569</cp:revision>
  <dcterms:created xsi:type="dcterms:W3CDTF">2020-11-25T07:02:27Z</dcterms:created>
  <dcterms:modified xsi:type="dcterms:W3CDTF">2021-10-14T03:16:35Z</dcterms:modified>
</cp:coreProperties>
</file>