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50"/>
    <p:restoredTop sz="94778"/>
  </p:normalViewPr>
  <p:slideViewPr>
    <p:cSldViewPr snapToGrid="0" snapToObjects="1">
      <p:cViewPr>
        <p:scale>
          <a:sx n="94" d="100"/>
          <a:sy n="94" d="100"/>
        </p:scale>
        <p:origin x="1088"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December 28,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December 28,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December 28,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December 28,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December 28,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December 28,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December 28,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December 28,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December 28,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December 28,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December 28,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December 28,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8A2D6-D8A1-7A4A-A95B-CBDA2D034276}"/>
              </a:ext>
            </a:extLst>
          </p:cNvPr>
          <p:cNvSpPr>
            <a:spLocks noGrp="1"/>
          </p:cNvSpPr>
          <p:nvPr>
            <p:ph type="title"/>
          </p:nvPr>
        </p:nvSpPr>
        <p:spPr>
          <a:xfrm>
            <a:off x="720000" y="619200"/>
            <a:ext cx="10728322" cy="752400"/>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ADB02A9E-7F26-C543-B71C-E81C536C2D82}"/>
              </a:ext>
            </a:extLst>
          </p:cNvPr>
          <p:cNvSpPr>
            <a:spLocks noGrp="1"/>
          </p:cNvSpPr>
          <p:nvPr>
            <p:ph idx="1"/>
          </p:nvPr>
        </p:nvSpPr>
        <p:spPr>
          <a:xfrm>
            <a:off x="720000" y="1643450"/>
            <a:ext cx="10728325" cy="4125526"/>
          </a:xfrm>
        </p:spPr>
        <p:txBody>
          <a:bodyPr>
            <a:normAutofit/>
          </a:bodyPr>
          <a:lstStyle/>
          <a:p>
            <a:r>
              <a:rPr lang="en-US" sz="2400" dirty="0"/>
              <a:t>Important themes of Surat Al-Anfal:</a:t>
            </a:r>
          </a:p>
          <a:p>
            <a:r>
              <a:rPr lang="en-CA" sz="2400" b="1" dirty="0"/>
              <a:t>The spoils of war are for God and the Messenger to distribute:</a:t>
            </a:r>
          </a:p>
          <a:p>
            <a:pPr marL="0" indent="0" algn="ctr">
              <a:buNone/>
            </a:pPr>
            <a:r>
              <a:rPr lang="ar-SA" dirty="0" err="1"/>
              <a:t>يَسْـَٔلُونَكَ</a:t>
            </a:r>
            <a:r>
              <a:rPr lang="ar-SA" dirty="0"/>
              <a:t> عَنِ </a:t>
            </a:r>
            <a:r>
              <a:rPr lang="ar-SA" dirty="0" err="1"/>
              <a:t>ٱلْأَنفَالِ</a:t>
            </a:r>
            <a:r>
              <a:rPr lang="ar-SA" dirty="0"/>
              <a:t> قُلِ </a:t>
            </a:r>
            <a:r>
              <a:rPr lang="ar-SA" dirty="0" err="1"/>
              <a:t>ٱلْأَنفَالُ</a:t>
            </a:r>
            <a:r>
              <a:rPr lang="ar-SA" dirty="0"/>
              <a:t> لِلَّهِ </a:t>
            </a:r>
            <a:r>
              <a:rPr lang="ar-SA" dirty="0" err="1"/>
              <a:t>وَٱلرَّسُولِ</a:t>
            </a:r>
            <a:r>
              <a:rPr lang="ar-SA" dirty="0"/>
              <a:t> </a:t>
            </a:r>
            <a:r>
              <a:rPr lang="ar-SA" dirty="0" err="1"/>
              <a:t>فَٱتَّقُوا</a:t>
            </a:r>
            <a:r>
              <a:rPr lang="ar-SA" dirty="0"/>
              <a:t>۟ </a:t>
            </a:r>
            <a:r>
              <a:rPr lang="ar-SA" dirty="0" err="1"/>
              <a:t>ٱللَّهَ</a:t>
            </a:r>
            <a:r>
              <a:rPr lang="ar-SA" dirty="0"/>
              <a:t> وَأَصْلِحُوا۟ ذَاتَ بَيْنِكُمْ وَأَطِيعُوا۟ </a:t>
            </a:r>
            <a:r>
              <a:rPr lang="ar-SA" dirty="0" err="1"/>
              <a:t>ٱللَّهَ</a:t>
            </a:r>
            <a:r>
              <a:rPr lang="ar-SA" dirty="0"/>
              <a:t> </a:t>
            </a:r>
            <a:r>
              <a:rPr lang="ar-SA" dirty="0" err="1"/>
              <a:t>وَرَسُولَهُۥٓ</a:t>
            </a:r>
            <a:r>
              <a:rPr lang="ar-SA" dirty="0"/>
              <a:t> إِن كُنتُم مُّؤْمِنِينَ</a:t>
            </a:r>
            <a:endParaRPr lang="en-US" dirty="0"/>
          </a:p>
          <a:p>
            <a:pPr marL="0" indent="0" algn="ctr">
              <a:buNone/>
            </a:pPr>
            <a:r>
              <a:rPr lang="en-CA" sz="2400" dirty="0"/>
              <a:t>“They ask you, [O Muhammad], about the spoils [of war]. Say, "The [decision concerning] spoils is for God and the Messenger." So fear God and amend that which is between you and obey God and His Messenger, if you should be believers.” Quran 8:1</a:t>
            </a:r>
            <a:endParaRPr lang="en-US" sz="2400" dirty="0"/>
          </a:p>
        </p:txBody>
      </p:sp>
    </p:spTree>
    <p:extLst>
      <p:ext uri="{BB962C8B-B14F-4D97-AF65-F5344CB8AC3E}">
        <p14:creationId xmlns:p14="http://schemas.microsoft.com/office/powerpoint/2010/main" val="2579916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EBD7-003B-2C40-A76B-32629259BEE1}"/>
              </a:ext>
            </a:extLst>
          </p:cNvPr>
          <p:cNvSpPr>
            <a:spLocks noGrp="1"/>
          </p:cNvSpPr>
          <p:nvPr>
            <p:ph type="title"/>
          </p:nvPr>
        </p:nvSpPr>
        <p:spPr>
          <a:xfrm>
            <a:off x="720000" y="619200"/>
            <a:ext cx="10728322" cy="875968"/>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028EAAC5-60CB-3044-B794-BAF730FEB2F9}"/>
              </a:ext>
            </a:extLst>
          </p:cNvPr>
          <p:cNvSpPr>
            <a:spLocks noGrp="1"/>
          </p:cNvSpPr>
          <p:nvPr>
            <p:ph idx="1"/>
          </p:nvPr>
        </p:nvSpPr>
        <p:spPr>
          <a:xfrm>
            <a:off x="720000" y="1495168"/>
            <a:ext cx="10728325" cy="4273807"/>
          </a:xfrm>
        </p:spPr>
        <p:txBody>
          <a:bodyPr/>
          <a:lstStyle/>
          <a:p>
            <a:r>
              <a:rPr lang="en-US" b="1" dirty="0"/>
              <a:t>Verses 2-4 the </a:t>
            </a:r>
            <a:r>
              <a:rPr lang="en-CA" b="1" dirty="0"/>
              <a:t>characteristics of a true believer (who would submit to God’s and the Messenger’s division of spoils) are mentioned:</a:t>
            </a:r>
          </a:p>
          <a:p>
            <a:pPr marL="0" indent="0" algn="ctr">
              <a:buNone/>
            </a:pPr>
            <a:r>
              <a:rPr lang="ar-SA" dirty="0"/>
              <a:t>إِنَّمَا </a:t>
            </a:r>
            <a:r>
              <a:rPr lang="ar-SA" dirty="0" err="1"/>
              <a:t>ٱلْمُؤْمِنُونَ</a:t>
            </a:r>
            <a:r>
              <a:rPr lang="ar-SA" dirty="0"/>
              <a:t> </a:t>
            </a:r>
            <a:r>
              <a:rPr lang="ar-SA" dirty="0" err="1"/>
              <a:t>ٱلَّذِينَ</a:t>
            </a:r>
            <a:r>
              <a:rPr lang="ar-SA" dirty="0"/>
              <a:t> إِذَا ذُكِرَ </a:t>
            </a:r>
            <a:r>
              <a:rPr lang="ar-SA" dirty="0" err="1"/>
              <a:t>ٱللَّهُ</a:t>
            </a:r>
            <a:r>
              <a:rPr lang="ar-SA" dirty="0"/>
              <a:t> وَجِلَتْ قُلُوبُهُمْ وَإِذَا تُلِيَتْ عَلَيْهِمْ </a:t>
            </a:r>
            <a:r>
              <a:rPr lang="ar-SA" dirty="0" err="1"/>
              <a:t>ءَايَـٰتُهُۥ</a:t>
            </a:r>
            <a:r>
              <a:rPr lang="ar-SA" dirty="0"/>
              <a:t> زَادَتْهُمْ </a:t>
            </a:r>
            <a:r>
              <a:rPr lang="ar-SA" dirty="0" err="1"/>
              <a:t>إِيمَـٰنًا</a:t>
            </a:r>
            <a:r>
              <a:rPr lang="ar-SA" dirty="0"/>
              <a:t> </a:t>
            </a:r>
            <a:r>
              <a:rPr lang="ar-SA" dirty="0" err="1"/>
              <a:t>وَعَلَىٰ</a:t>
            </a:r>
            <a:r>
              <a:rPr lang="ar-SA" dirty="0"/>
              <a:t> رَبِّهِمْ يَتَوَكَّلُونَ </a:t>
            </a:r>
            <a:r>
              <a:rPr lang="ar-SA" dirty="0" err="1"/>
              <a:t>ٱلَّذِينَ</a:t>
            </a:r>
            <a:r>
              <a:rPr lang="ar-SA" dirty="0"/>
              <a:t> يُقِيمُونَ </a:t>
            </a:r>
            <a:r>
              <a:rPr lang="ar-SA" dirty="0" err="1"/>
              <a:t>ٱلصَّلَوٰةَ</a:t>
            </a:r>
            <a:r>
              <a:rPr lang="ar-SA" dirty="0"/>
              <a:t> وَمِمَّا </a:t>
            </a:r>
            <a:r>
              <a:rPr lang="ar-SA" dirty="0" err="1"/>
              <a:t>رَزَقْنَـٰهُمْ</a:t>
            </a:r>
            <a:r>
              <a:rPr lang="ar-SA" dirty="0"/>
              <a:t> يُنفِقُونَ </a:t>
            </a:r>
            <a:r>
              <a:rPr lang="ar-SA" dirty="0" err="1"/>
              <a:t>أُو۟لَـٰٓئِكَ</a:t>
            </a:r>
            <a:r>
              <a:rPr lang="ar-SA" dirty="0"/>
              <a:t> هُمُ </a:t>
            </a:r>
            <a:r>
              <a:rPr lang="ar-SA" dirty="0" err="1"/>
              <a:t>ٱلْمُؤْمِنُونَ</a:t>
            </a:r>
            <a:r>
              <a:rPr lang="ar-SA" dirty="0"/>
              <a:t> حَقًّا لَّهُمْ </a:t>
            </a:r>
            <a:r>
              <a:rPr lang="ar-SA" dirty="0" err="1"/>
              <a:t>دَرَجَـٰتٌ</a:t>
            </a:r>
            <a:r>
              <a:rPr lang="ar-SA" dirty="0"/>
              <a:t> عِندَ رَبِّهِمْ وَمَغْفِرَةٌ وَرِزْقٌ كَرِيمٌ</a:t>
            </a:r>
            <a:endParaRPr lang="en-US" dirty="0"/>
          </a:p>
          <a:p>
            <a:pPr marL="0" indent="0" algn="ctr">
              <a:buNone/>
            </a:pPr>
            <a:r>
              <a:rPr lang="en-CA" dirty="0"/>
              <a:t>“The believers are only those who, when God is mentioned, their hearts become fearful, and when His verses are recited to them, it increases them in faith; and only upon their Lord they rely. The ones who establish prayer, and from what We have provided them, they spend. Those are the believers, truly. For them are degrees [of high position] with their Lord and forgiveness and noble provision.” Quran 8:2-4</a:t>
            </a:r>
          </a:p>
          <a:p>
            <a:endParaRPr lang="en-CA" dirty="0"/>
          </a:p>
          <a:p>
            <a:endParaRPr lang="en-US" dirty="0"/>
          </a:p>
        </p:txBody>
      </p:sp>
    </p:spTree>
    <p:extLst>
      <p:ext uri="{BB962C8B-B14F-4D97-AF65-F5344CB8AC3E}">
        <p14:creationId xmlns:p14="http://schemas.microsoft.com/office/powerpoint/2010/main" val="1634734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2705-D181-A84F-9082-4E283E95B330}"/>
              </a:ext>
            </a:extLst>
          </p:cNvPr>
          <p:cNvSpPr>
            <a:spLocks noGrp="1"/>
          </p:cNvSpPr>
          <p:nvPr>
            <p:ph type="title"/>
          </p:nvPr>
        </p:nvSpPr>
        <p:spPr>
          <a:xfrm>
            <a:off x="720000" y="619200"/>
            <a:ext cx="10728322" cy="854758"/>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BC4557DE-E2BE-8740-912E-32D5946F35DC}"/>
              </a:ext>
            </a:extLst>
          </p:cNvPr>
          <p:cNvSpPr>
            <a:spLocks noGrp="1"/>
          </p:cNvSpPr>
          <p:nvPr>
            <p:ph idx="1"/>
          </p:nvPr>
        </p:nvSpPr>
        <p:spPr>
          <a:xfrm>
            <a:off x="720000" y="1378424"/>
            <a:ext cx="10728325" cy="4390551"/>
          </a:xfrm>
        </p:spPr>
        <p:txBody>
          <a:bodyPr/>
          <a:lstStyle/>
          <a:p>
            <a:r>
              <a:rPr lang="en-US" b="1" dirty="0"/>
              <a:t>Verses </a:t>
            </a:r>
            <a:r>
              <a:rPr lang="en-CA" b="1" dirty="0"/>
              <a:t>5-29 speak of God’s favor at </a:t>
            </a:r>
            <a:r>
              <a:rPr lang="en-CA" b="1" dirty="0" err="1"/>
              <a:t>Badr</a:t>
            </a:r>
            <a:r>
              <a:rPr lang="en-CA" b="1" dirty="0"/>
              <a:t> and exhortations to stand strong against the enemy.</a:t>
            </a:r>
          </a:p>
          <a:p>
            <a:pPr marL="0" indent="0" algn="ctr">
              <a:buNone/>
            </a:pPr>
            <a:r>
              <a:rPr lang="ar-SA" dirty="0"/>
              <a:t>إ</a:t>
            </a:r>
            <a:r>
              <a:rPr lang="ar-SA" sz="2400" dirty="0"/>
              <a:t>ِذْ تَسْتَغِيثُونَ رَبَّكُمْ </a:t>
            </a:r>
            <a:r>
              <a:rPr lang="ar-SA" sz="2400" dirty="0" err="1"/>
              <a:t>فَٱسْتَجَابَ</a:t>
            </a:r>
            <a:r>
              <a:rPr lang="ar-SA" sz="2400" dirty="0"/>
              <a:t> لَكُمْ أَنِّى مُمِدُّكُم بِأَلْفٍ مِّنَ </a:t>
            </a:r>
            <a:r>
              <a:rPr lang="ar-SA" sz="2400" dirty="0" err="1"/>
              <a:t>ٱلْمَلَـٰٓئِكَةِ</a:t>
            </a:r>
            <a:r>
              <a:rPr lang="ar-SA" sz="2400" dirty="0"/>
              <a:t> مُرْدِفِينَ</a:t>
            </a:r>
            <a:endParaRPr lang="en-US" sz="2400" dirty="0"/>
          </a:p>
          <a:p>
            <a:pPr marL="0" indent="0" algn="ctr">
              <a:buNone/>
            </a:pPr>
            <a:r>
              <a:rPr lang="en-CA" sz="2400" dirty="0"/>
              <a:t>“[Remember] when you asked help of your Lord, and He answered you, "Indeed, I will reinforce you with a thousand from the angels, following one another.” Quran 8:9</a:t>
            </a:r>
          </a:p>
          <a:p>
            <a:endParaRPr lang="en-US" dirty="0"/>
          </a:p>
        </p:txBody>
      </p:sp>
    </p:spTree>
    <p:extLst>
      <p:ext uri="{BB962C8B-B14F-4D97-AF65-F5344CB8AC3E}">
        <p14:creationId xmlns:p14="http://schemas.microsoft.com/office/powerpoint/2010/main" val="712993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BFCD1-72A7-9C42-8961-03A0688A56D1}"/>
              </a:ext>
            </a:extLst>
          </p:cNvPr>
          <p:cNvSpPr>
            <a:spLocks noGrp="1"/>
          </p:cNvSpPr>
          <p:nvPr>
            <p:ph type="title"/>
          </p:nvPr>
        </p:nvSpPr>
        <p:spPr>
          <a:xfrm>
            <a:off x="720000" y="619200"/>
            <a:ext cx="10728322" cy="854758"/>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1C387CA4-2BF9-4447-A110-402D8FA4CD0E}"/>
              </a:ext>
            </a:extLst>
          </p:cNvPr>
          <p:cNvSpPr>
            <a:spLocks noGrp="1"/>
          </p:cNvSpPr>
          <p:nvPr>
            <p:ph idx="1"/>
          </p:nvPr>
        </p:nvSpPr>
        <p:spPr>
          <a:xfrm>
            <a:off x="720000" y="1473958"/>
            <a:ext cx="10728325" cy="4295017"/>
          </a:xfrm>
        </p:spPr>
        <p:txBody>
          <a:bodyPr>
            <a:normAutofit/>
          </a:bodyPr>
          <a:lstStyle/>
          <a:p>
            <a:pPr marL="0" indent="0" algn="ctr">
              <a:buNone/>
            </a:pPr>
            <a:r>
              <a:rPr lang="ar-SA" sz="2400" dirty="0"/>
              <a:t>إِذْ يُغَشِّيكُمُ </a:t>
            </a:r>
            <a:r>
              <a:rPr lang="ar-SA" sz="2400" dirty="0" err="1"/>
              <a:t>ٱلنُّعَاسَ</a:t>
            </a:r>
            <a:r>
              <a:rPr lang="ar-SA" sz="2400" dirty="0"/>
              <a:t> أَمَنَةً مِّنْهُ وَيُنَزِّلُ عَلَيْكُم مِّنَ </a:t>
            </a:r>
            <a:r>
              <a:rPr lang="ar-SA" sz="2400" dirty="0" err="1"/>
              <a:t>ٱلسَّمَآءِ</a:t>
            </a:r>
            <a:r>
              <a:rPr lang="ar-SA" sz="2400" dirty="0"/>
              <a:t> </a:t>
            </a:r>
            <a:r>
              <a:rPr lang="ar-SA" sz="2400" dirty="0" err="1"/>
              <a:t>مَآءً</a:t>
            </a:r>
            <a:r>
              <a:rPr lang="ar-SA" sz="2400" dirty="0"/>
              <a:t> لِّيُطَهِّرَكُم </a:t>
            </a:r>
            <a:r>
              <a:rPr lang="ar-SA" sz="2400" dirty="0" err="1"/>
              <a:t>بِهِۦ</a:t>
            </a:r>
            <a:r>
              <a:rPr lang="ar-SA" sz="2400" dirty="0"/>
              <a:t> وَيُذْهِبَ عَنكُمْ رِجْزَ </a:t>
            </a:r>
            <a:r>
              <a:rPr lang="ar-SA" sz="2400" dirty="0" err="1"/>
              <a:t>ٱلشَّيْطَـٰنِ</a:t>
            </a:r>
            <a:r>
              <a:rPr lang="ar-SA" sz="2400" dirty="0"/>
              <a:t> وَلِيَرْبِطَ </a:t>
            </a:r>
            <a:r>
              <a:rPr lang="ar-SA" sz="2400" dirty="0" err="1"/>
              <a:t>عَلَىٰ</a:t>
            </a:r>
            <a:r>
              <a:rPr lang="ar-SA" sz="2400" dirty="0"/>
              <a:t> قُلُوبِكُمْ وَيُثَبِّتَ بِهِ </a:t>
            </a:r>
            <a:r>
              <a:rPr lang="ar-SA" sz="2400" dirty="0" err="1"/>
              <a:t>ٱلْأَقْدَامَ</a:t>
            </a:r>
            <a:endParaRPr lang="en-US" sz="2400" dirty="0"/>
          </a:p>
          <a:p>
            <a:pPr marL="0" indent="0" algn="ctr">
              <a:buNone/>
            </a:pPr>
            <a:r>
              <a:rPr lang="en-CA" sz="2400" dirty="0"/>
              <a:t>“[Remember] when He overwhelmed you with drowsiness [giving] security from Him and sent down upon you from the sky, rain by which to purify you and remove from you the evil [suggestions] of Satan and to make steadfast your hearts and plant firmly thereby your feet.” Quran 8:11</a:t>
            </a:r>
            <a:endParaRPr lang="en-US" sz="2400" dirty="0"/>
          </a:p>
        </p:txBody>
      </p:sp>
    </p:spTree>
    <p:extLst>
      <p:ext uri="{BB962C8B-B14F-4D97-AF65-F5344CB8AC3E}">
        <p14:creationId xmlns:p14="http://schemas.microsoft.com/office/powerpoint/2010/main" val="1456310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650CC-4CF4-BA4D-964C-1A404AB65C93}"/>
              </a:ext>
            </a:extLst>
          </p:cNvPr>
          <p:cNvSpPr>
            <a:spLocks noGrp="1"/>
          </p:cNvSpPr>
          <p:nvPr>
            <p:ph type="title"/>
          </p:nvPr>
        </p:nvSpPr>
        <p:spPr>
          <a:xfrm>
            <a:off x="720000" y="619200"/>
            <a:ext cx="10728322" cy="772872"/>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CF368D86-A95C-D940-9723-40C31EF8BE56}"/>
              </a:ext>
            </a:extLst>
          </p:cNvPr>
          <p:cNvSpPr>
            <a:spLocks noGrp="1"/>
          </p:cNvSpPr>
          <p:nvPr>
            <p:ph idx="1"/>
          </p:nvPr>
        </p:nvSpPr>
        <p:spPr>
          <a:xfrm>
            <a:off x="720000" y="1392072"/>
            <a:ext cx="10728325" cy="4376903"/>
          </a:xfrm>
        </p:spPr>
        <p:txBody>
          <a:bodyPr/>
          <a:lstStyle/>
          <a:p>
            <a:pPr marL="0" indent="0" algn="ctr">
              <a:buNone/>
            </a:pPr>
            <a:r>
              <a:rPr lang="ar-SA" dirty="0"/>
              <a:t>إِذْ يُوحِى رَبُّكَ إِلَى </a:t>
            </a:r>
            <a:r>
              <a:rPr lang="ar-SA" dirty="0" err="1"/>
              <a:t>ٱلْمَلَـٰٓئِكَةِ</a:t>
            </a:r>
            <a:r>
              <a:rPr lang="ar-SA" dirty="0"/>
              <a:t> أَنِّى مَعَكُمْ فَثَبِّتُوا۟ </a:t>
            </a:r>
            <a:r>
              <a:rPr lang="ar-SA" dirty="0" err="1"/>
              <a:t>ٱلَّذِينَ</a:t>
            </a:r>
            <a:r>
              <a:rPr lang="ar-SA" dirty="0"/>
              <a:t> ءَامَنُوا۟ سَأُلْقِى </a:t>
            </a:r>
            <a:r>
              <a:rPr lang="ar-SA" dirty="0" err="1"/>
              <a:t>فِى</a:t>
            </a:r>
            <a:r>
              <a:rPr lang="ar-SA" dirty="0"/>
              <a:t> قُلُوبِ </a:t>
            </a:r>
            <a:r>
              <a:rPr lang="ar-SA" dirty="0" err="1"/>
              <a:t>ٱلَّذِينَ</a:t>
            </a:r>
            <a:r>
              <a:rPr lang="ar-SA" dirty="0"/>
              <a:t> كَفَرُوا۟ </a:t>
            </a:r>
            <a:r>
              <a:rPr lang="ar-SA" dirty="0" err="1"/>
              <a:t>ٱلرُّعْبَ</a:t>
            </a:r>
            <a:r>
              <a:rPr lang="ar-SA" dirty="0"/>
              <a:t> </a:t>
            </a:r>
            <a:r>
              <a:rPr lang="ar-SA" dirty="0" err="1"/>
              <a:t>فَٱضْرِبُوا</a:t>
            </a:r>
            <a:r>
              <a:rPr lang="ar-SA" dirty="0"/>
              <a:t>۟ فَوْقَ </a:t>
            </a:r>
            <a:r>
              <a:rPr lang="ar-SA" dirty="0" err="1"/>
              <a:t>ٱلْأَعْنَاقِ</a:t>
            </a:r>
            <a:r>
              <a:rPr lang="ar-SA" dirty="0"/>
              <a:t> </a:t>
            </a:r>
            <a:r>
              <a:rPr lang="ar-SA" dirty="0" err="1"/>
              <a:t>وَٱضْرِبُوا</a:t>
            </a:r>
            <a:r>
              <a:rPr lang="ar-SA" dirty="0"/>
              <a:t>۟ مِنْهُمْ كُلَّ بَنَانٍ</a:t>
            </a:r>
            <a:endParaRPr lang="en-US" dirty="0"/>
          </a:p>
          <a:p>
            <a:pPr marL="0" indent="0" algn="ctr">
              <a:buNone/>
            </a:pPr>
            <a:r>
              <a:rPr lang="en-CA" dirty="0"/>
              <a:t>”[Remember] when your Lord inspired to the angels, "I am with you, so strengthen those who have believed. I will cast terror into the hearts of those who disbelieved, so strike [them] upon the necks and strike from them every fingertip.” Quran 8:12</a:t>
            </a:r>
            <a:endParaRPr lang="en-US" dirty="0"/>
          </a:p>
        </p:txBody>
      </p:sp>
    </p:spTree>
    <p:extLst>
      <p:ext uri="{BB962C8B-B14F-4D97-AF65-F5344CB8AC3E}">
        <p14:creationId xmlns:p14="http://schemas.microsoft.com/office/powerpoint/2010/main" val="3752885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884E-EE09-0940-AB14-B436BB2505C3}"/>
              </a:ext>
            </a:extLst>
          </p:cNvPr>
          <p:cNvSpPr>
            <a:spLocks noGrp="1"/>
          </p:cNvSpPr>
          <p:nvPr>
            <p:ph type="title"/>
          </p:nvPr>
        </p:nvSpPr>
        <p:spPr>
          <a:xfrm>
            <a:off x="720000" y="619200"/>
            <a:ext cx="10728322" cy="827463"/>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1494D249-D9A1-074D-B25E-5120B41ECEC5}"/>
              </a:ext>
            </a:extLst>
          </p:cNvPr>
          <p:cNvSpPr>
            <a:spLocks noGrp="1"/>
          </p:cNvSpPr>
          <p:nvPr>
            <p:ph idx="1"/>
          </p:nvPr>
        </p:nvSpPr>
        <p:spPr>
          <a:xfrm>
            <a:off x="720000" y="1446664"/>
            <a:ext cx="10728325" cy="4322312"/>
          </a:xfrm>
        </p:spPr>
        <p:txBody>
          <a:bodyPr>
            <a:normAutofit/>
          </a:bodyPr>
          <a:lstStyle/>
          <a:p>
            <a:pPr marL="0" indent="0" algn="ctr">
              <a:buNone/>
            </a:pPr>
            <a:r>
              <a:rPr lang="ar-SA" sz="2400" dirty="0" err="1"/>
              <a:t>يَـٰٓأَيُّهَا</a:t>
            </a:r>
            <a:r>
              <a:rPr lang="ar-SA" sz="2400" dirty="0"/>
              <a:t> </a:t>
            </a:r>
            <a:r>
              <a:rPr lang="ar-SA" sz="2400" dirty="0" err="1"/>
              <a:t>ٱلَّذِينَ</a:t>
            </a:r>
            <a:r>
              <a:rPr lang="ar-SA" sz="2400" dirty="0"/>
              <a:t> </a:t>
            </a:r>
            <a:r>
              <a:rPr lang="ar-SA" sz="2400" dirty="0" err="1"/>
              <a:t>ءَامَنُوٓا</a:t>
            </a:r>
            <a:r>
              <a:rPr lang="ar-SA" sz="2400" dirty="0"/>
              <a:t>۟ إِذَا لَقِيتُمُ </a:t>
            </a:r>
            <a:r>
              <a:rPr lang="ar-SA" sz="2400" dirty="0" err="1"/>
              <a:t>ٱلَّذِينَ</a:t>
            </a:r>
            <a:r>
              <a:rPr lang="ar-SA" sz="2400" dirty="0"/>
              <a:t> كَفَرُوا۟ زَحْفًا فَلَا تُوَلُّوهُمُ </a:t>
            </a:r>
            <a:r>
              <a:rPr lang="ar-SA" sz="2400" dirty="0" err="1"/>
              <a:t>ٱلْأَدْبَارَ</a:t>
            </a:r>
            <a:r>
              <a:rPr lang="ar-SA" sz="2400" dirty="0"/>
              <a:t> وَمَن يُوَلِّهِمْ يَوْمَئِذٍ </a:t>
            </a:r>
            <a:r>
              <a:rPr lang="ar-SA" sz="2400" dirty="0" err="1"/>
              <a:t>دُبُرَهُۥٓ</a:t>
            </a:r>
            <a:r>
              <a:rPr lang="ar-SA" sz="2400" dirty="0"/>
              <a:t> إِلَّا مُتَحَرِّفًا لِّقِتَالٍ أَوْ مُتَحَيِّزًا </a:t>
            </a:r>
            <a:r>
              <a:rPr lang="ar-SA" sz="2400" dirty="0" err="1"/>
              <a:t>إِلَىٰ</a:t>
            </a:r>
            <a:r>
              <a:rPr lang="ar-SA" sz="2400" dirty="0"/>
              <a:t> فِئَةٍ فَقَدْ </a:t>
            </a:r>
            <a:r>
              <a:rPr lang="ar-SA" sz="2400" dirty="0" err="1"/>
              <a:t>بَآءَ</a:t>
            </a:r>
            <a:r>
              <a:rPr lang="ar-SA" sz="2400" dirty="0"/>
              <a:t> بِغَضَبٍ مِّنَ </a:t>
            </a:r>
            <a:r>
              <a:rPr lang="ar-SA" sz="2400" dirty="0" err="1"/>
              <a:t>ٱللَّهِ</a:t>
            </a:r>
            <a:r>
              <a:rPr lang="ar-SA" sz="2400" dirty="0"/>
              <a:t> </a:t>
            </a:r>
            <a:r>
              <a:rPr lang="ar-SA" sz="2400" dirty="0" err="1"/>
              <a:t>وَمَأْوَىٰهُ</a:t>
            </a:r>
            <a:r>
              <a:rPr lang="ar-SA" sz="2400" dirty="0"/>
              <a:t> جَهَنَّمُ وَبِئْسَ </a:t>
            </a:r>
            <a:r>
              <a:rPr lang="ar-SA" sz="2400" dirty="0" err="1"/>
              <a:t>ٱلْمَصِيرُ</a:t>
            </a:r>
            <a:endParaRPr lang="en-US" sz="2400" dirty="0"/>
          </a:p>
          <a:p>
            <a:pPr marL="0" indent="0" algn="ctr">
              <a:buNone/>
            </a:pPr>
            <a:r>
              <a:rPr lang="en-CA" sz="2400" dirty="0"/>
              <a:t>“O you who have believed, when you meet those who disbelieve advancing [for battle], do not turn to them your backs [in flight]. And whoever turns his back to them on such a day, unless swerving [as a strategy] for war or joining [another] company, has certainly returned with anger [upon him] from God , and his refuge is Hell - and wretched is the destination.” Quran 8:15-16</a:t>
            </a:r>
            <a:endParaRPr lang="en-US" sz="2400" dirty="0"/>
          </a:p>
        </p:txBody>
      </p:sp>
    </p:spTree>
    <p:extLst>
      <p:ext uri="{BB962C8B-B14F-4D97-AF65-F5344CB8AC3E}">
        <p14:creationId xmlns:p14="http://schemas.microsoft.com/office/powerpoint/2010/main" val="3516312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9AA9-17CA-1D4E-8ECE-FC3BA5EE1F02}"/>
              </a:ext>
            </a:extLst>
          </p:cNvPr>
          <p:cNvSpPr>
            <a:spLocks noGrp="1"/>
          </p:cNvSpPr>
          <p:nvPr>
            <p:ph type="title"/>
          </p:nvPr>
        </p:nvSpPr>
        <p:spPr>
          <a:xfrm>
            <a:off x="720000" y="619200"/>
            <a:ext cx="10728322" cy="977588"/>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A1A5A3BA-12FB-C248-9E80-A781F5A1671B}"/>
              </a:ext>
            </a:extLst>
          </p:cNvPr>
          <p:cNvSpPr>
            <a:spLocks noGrp="1"/>
          </p:cNvSpPr>
          <p:nvPr>
            <p:ph idx="1"/>
          </p:nvPr>
        </p:nvSpPr>
        <p:spPr>
          <a:xfrm>
            <a:off x="720000" y="1596788"/>
            <a:ext cx="10728325" cy="4172187"/>
          </a:xfrm>
        </p:spPr>
        <p:txBody>
          <a:bodyPr>
            <a:normAutofit/>
          </a:bodyPr>
          <a:lstStyle/>
          <a:p>
            <a:pPr marL="0" indent="0" algn="ctr">
              <a:buNone/>
            </a:pPr>
            <a:r>
              <a:rPr lang="ar-SA" sz="2800" dirty="0" err="1"/>
              <a:t>وَٱذْكُرُوٓا</a:t>
            </a:r>
            <a:r>
              <a:rPr lang="ar-SA" sz="2800" dirty="0"/>
              <a:t>۟ إِذْ أَنتُمْ قَلِيلٌ مُّسْتَضْعَفُونَ </a:t>
            </a:r>
            <a:r>
              <a:rPr lang="ar-SA" sz="2800" dirty="0" err="1"/>
              <a:t>فِى</a:t>
            </a:r>
            <a:r>
              <a:rPr lang="ar-SA" sz="2800" dirty="0"/>
              <a:t> </a:t>
            </a:r>
            <a:r>
              <a:rPr lang="ar-SA" sz="2800" dirty="0" err="1"/>
              <a:t>ٱلْأَرْضِ</a:t>
            </a:r>
            <a:r>
              <a:rPr lang="ar-SA" sz="2800" dirty="0"/>
              <a:t> تَخَافُونَ أَن </a:t>
            </a:r>
            <a:r>
              <a:rPr lang="ar-SA" sz="2800" dirty="0" err="1"/>
              <a:t>يَتَخَطَّفَكُمُ</a:t>
            </a:r>
            <a:r>
              <a:rPr lang="ar-SA" sz="2800" dirty="0"/>
              <a:t> </a:t>
            </a:r>
            <a:r>
              <a:rPr lang="ar-SA" sz="2800" dirty="0" err="1"/>
              <a:t>ٱلنَّاسُ</a:t>
            </a:r>
            <a:r>
              <a:rPr lang="ar-SA" sz="2800" dirty="0"/>
              <a:t> </a:t>
            </a:r>
            <a:r>
              <a:rPr lang="ar-SA" sz="2800" dirty="0" err="1"/>
              <a:t>فَـَٔاوَىٰكُمْ</a:t>
            </a:r>
            <a:r>
              <a:rPr lang="ar-SA" sz="2800" dirty="0"/>
              <a:t> وَأَيَّدَكُم </a:t>
            </a:r>
            <a:r>
              <a:rPr lang="ar-SA" sz="2800" dirty="0" err="1"/>
              <a:t>بِنَصْرِهِۦ</a:t>
            </a:r>
            <a:r>
              <a:rPr lang="ar-SA" sz="2800" dirty="0"/>
              <a:t> وَرَزَقَكُم مِّنَ </a:t>
            </a:r>
            <a:r>
              <a:rPr lang="ar-SA" sz="2800" dirty="0" err="1"/>
              <a:t>ٱلطَّيِّبَـٰتِ</a:t>
            </a:r>
            <a:r>
              <a:rPr lang="ar-SA" sz="2800" dirty="0"/>
              <a:t> لَعَلَّكُمْ تَشْكُرُونَ</a:t>
            </a:r>
            <a:endParaRPr lang="en-US" sz="2800" dirty="0"/>
          </a:p>
          <a:p>
            <a:pPr marL="0" indent="0" algn="ctr">
              <a:buNone/>
            </a:pPr>
            <a:r>
              <a:rPr lang="en-CA" sz="2400" dirty="0"/>
              <a:t>“And remember when you were few and oppressed in the land, fearing that people might abduct you, but He sheltered you, supported you with His victory, and provided you with good things - that you might be grateful.” Quran 8:26</a:t>
            </a:r>
            <a:endParaRPr lang="en-US" sz="2400" dirty="0"/>
          </a:p>
        </p:txBody>
      </p:sp>
    </p:spTree>
    <p:extLst>
      <p:ext uri="{BB962C8B-B14F-4D97-AF65-F5344CB8AC3E}">
        <p14:creationId xmlns:p14="http://schemas.microsoft.com/office/powerpoint/2010/main" val="978207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47D01-1571-0348-8CD9-3D5A91ED9C15}"/>
              </a:ext>
            </a:extLst>
          </p:cNvPr>
          <p:cNvSpPr>
            <a:spLocks noGrp="1"/>
          </p:cNvSpPr>
          <p:nvPr>
            <p:ph type="title"/>
          </p:nvPr>
        </p:nvSpPr>
        <p:spPr>
          <a:xfrm>
            <a:off x="720000" y="619200"/>
            <a:ext cx="10728322" cy="841110"/>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04BB9943-6740-1742-A25E-7C0AE015285B}"/>
              </a:ext>
            </a:extLst>
          </p:cNvPr>
          <p:cNvSpPr>
            <a:spLocks noGrp="1"/>
          </p:cNvSpPr>
          <p:nvPr>
            <p:ph idx="1"/>
          </p:nvPr>
        </p:nvSpPr>
        <p:spPr>
          <a:xfrm>
            <a:off x="720000" y="1310186"/>
            <a:ext cx="10728325" cy="4458790"/>
          </a:xfrm>
        </p:spPr>
        <p:txBody>
          <a:bodyPr/>
          <a:lstStyle/>
          <a:p>
            <a:r>
              <a:rPr lang="en-US" b="1" dirty="0"/>
              <a:t>Verses </a:t>
            </a:r>
            <a:r>
              <a:rPr lang="en-CA" b="1" dirty="0"/>
              <a:t>30-40 Reminder of the pagan response in Mecca leading up to the </a:t>
            </a:r>
            <a:r>
              <a:rPr lang="en-CA" b="1" dirty="0" err="1"/>
              <a:t>hijrah</a:t>
            </a:r>
            <a:r>
              <a:rPr lang="en-CA" b="1" dirty="0"/>
              <a:t> as a justification for fighting them now at </a:t>
            </a:r>
            <a:r>
              <a:rPr lang="en-CA" b="1" dirty="0" err="1"/>
              <a:t>Badr</a:t>
            </a:r>
            <a:r>
              <a:rPr lang="en-CA" b="1" dirty="0"/>
              <a:t>:</a:t>
            </a:r>
          </a:p>
          <a:p>
            <a:pPr marL="0" indent="0" algn="ctr">
              <a:buNone/>
            </a:pPr>
            <a:r>
              <a:rPr lang="ar-SA" sz="2400" dirty="0"/>
              <a:t>وَإِذْ يَمْكُرُ بِكَ </a:t>
            </a:r>
            <a:r>
              <a:rPr lang="ar-SA" sz="2400" dirty="0" err="1"/>
              <a:t>ٱلَّذِينَ</a:t>
            </a:r>
            <a:r>
              <a:rPr lang="ar-SA" sz="2400" dirty="0"/>
              <a:t> كَفَرُوا۟ لِيُثْبِتُوكَ أَوْ يَقْتُلُوكَ أَوْ يُخْرِجُوكَ وَيَمْكُرُونَ وَيَمْكُرُ </a:t>
            </a:r>
            <a:r>
              <a:rPr lang="ar-SA" sz="2400" dirty="0" err="1"/>
              <a:t>ٱللَّهُ</a:t>
            </a:r>
            <a:r>
              <a:rPr lang="ar-SA" sz="2400" dirty="0"/>
              <a:t> </a:t>
            </a:r>
            <a:r>
              <a:rPr lang="ar-SA" sz="2400" dirty="0" err="1"/>
              <a:t>وَٱللَّهُ</a:t>
            </a:r>
            <a:r>
              <a:rPr lang="ar-SA" sz="2400" dirty="0"/>
              <a:t> خَيْرُ </a:t>
            </a:r>
            <a:r>
              <a:rPr lang="ar-SA" sz="2400" dirty="0" err="1"/>
              <a:t>ٱلْمَـٰكِرِينَ</a:t>
            </a:r>
            <a:endParaRPr lang="en-US" sz="2400" dirty="0"/>
          </a:p>
          <a:p>
            <a:pPr marL="0" indent="0" algn="ctr">
              <a:buNone/>
            </a:pPr>
            <a:r>
              <a:rPr lang="en-CA" sz="2400" dirty="0"/>
              <a:t>“And [remember, O Muhammad], when those who disbelieved plotted against you to restrain you or kill you or expel you [from Mecca]. But they plan, and Allah plans. And Allah is the best of planners.” Quran 8:30</a:t>
            </a:r>
          </a:p>
          <a:p>
            <a:endParaRPr lang="en-US" dirty="0"/>
          </a:p>
        </p:txBody>
      </p:sp>
    </p:spTree>
    <p:extLst>
      <p:ext uri="{BB962C8B-B14F-4D97-AF65-F5344CB8AC3E}">
        <p14:creationId xmlns:p14="http://schemas.microsoft.com/office/powerpoint/2010/main" val="1299638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49F0-8145-BF4B-B44A-2741B17FA083}"/>
              </a:ext>
            </a:extLst>
          </p:cNvPr>
          <p:cNvSpPr>
            <a:spLocks noGrp="1"/>
          </p:cNvSpPr>
          <p:nvPr>
            <p:ph type="title"/>
          </p:nvPr>
        </p:nvSpPr>
        <p:spPr>
          <a:xfrm>
            <a:off x="720000" y="619200"/>
            <a:ext cx="10728322" cy="827463"/>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EF045EF2-EE72-FE41-95E7-E8FD8CF13C8C}"/>
              </a:ext>
            </a:extLst>
          </p:cNvPr>
          <p:cNvSpPr>
            <a:spLocks noGrp="1"/>
          </p:cNvSpPr>
          <p:nvPr>
            <p:ph idx="1"/>
          </p:nvPr>
        </p:nvSpPr>
        <p:spPr>
          <a:xfrm>
            <a:off x="720000" y="1446664"/>
            <a:ext cx="10728325" cy="4322312"/>
          </a:xfrm>
        </p:spPr>
        <p:txBody>
          <a:bodyPr>
            <a:normAutofit/>
          </a:bodyPr>
          <a:lstStyle/>
          <a:p>
            <a:pPr marL="0" indent="0" algn="ctr">
              <a:buNone/>
            </a:pPr>
            <a:r>
              <a:rPr lang="ar-SA" sz="2400" dirty="0"/>
              <a:t>وَمَا لَهُمْ أَلَّا يُعَذِّبَهُمُ </a:t>
            </a:r>
            <a:r>
              <a:rPr lang="ar-SA" sz="2400" dirty="0" err="1"/>
              <a:t>ٱللَّهُ</a:t>
            </a:r>
            <a:r>
              <a:rPr lang="ar-SA" sz="2400" dirty="0"/>
              <a:t> وَهُمْ يَصُدُّونَ عَنِ </a:t>
            </a:r>
            <a:r>
              <a:rPr lang="ar-SA" sz="2400" dirty="0" err="1"/>
              <a:t>ٱلْمَسْجِدِ</a:t>
            </a:r>
            <a:r>
              <a:rPr lang="ar-SA" sz="2400" dirty="0"/>
              <a:t> </a:t>
            </a:r>
            <a:r>
              <a:rPr lang="ar-SA" sz="2400" dirty="0" err="1"/>
              <a:t>ٱلْحَرَامِ</a:t>
            </a:r>
            <a:r>
              <a:rPr lang="ar-SA" sz="2400" dirty="0"/>
              <a:t> وَمَا </a:t>
            </a:r>
            <a:r>
              <a:rPr lang="ar-SA" sz="2400" dirty="0" err="1"/>
              <a:t>كَانُوٓا</a:t>
            </a:r>
            <a:r>
              <a:rPr lang="ar-SA" sz="2400" dirty="0"/>
              <a:t>۟ </a:t>
            </a:r>
            <a:r>
              <a:rPr lang="ar-SA" sz="2400" dirty="0" err="1"/>
              <a:t>أَوْلِيَآءَهُۥٓ</a:t>
            </a:r>
            <a:r>
              <a:rPr lang="ar-SA" sz="2400" dirty="0"/>
              <a:t> إِنْ </a:t>
            </a:r>
            <a:r>
              <a:rPr lang="ar-SA" sz="2400" dirty="0" err="1"/>
              <a:t>أَوْلِيَآؤُهُۥٓ</a:t>
            </a:r>
            <a:r>
              <a:rPr lang="ar-SA" sz="2400" dirty="0"/>
              <a:t> إِلَّا </a:t>
            </a:r>
            <a:r>
              <a:rPr lang="ar-SA" sz="2400" dirty="0" err="1"/>
              <a:t>ٱلْمُتَّقُونَ</a:t>
            </a:r>
            <a:r>
              <a:rPr lang="ar-SA" sz="2400" dirty="0"/>
              <a:t> </a:t>
            </a:r>
            <a:r>
              <a:rPr lang="ar-SA" sz="2400" dirty="0" err="1"/>
              <a:t>وَلَـٰكِنَّ</a:t>
            </a:r>
            <a:r>
              <a:rPr lang="ar-SA" sz="2400" dirty="0"/>
              <a:t> أَكْثَرَهُمْ لَا يَعْلَمُونَ</a:t>
            </a:r>
            <a:endParaRPr lang="en-US" sz="2400" dirty="0"/>
          </a:p>
          <a:p>
            <a:pPr marL="0" indent="0" algn="ctr">
              <a:buNone/>
            </a:pPr>
            <a:r>
              <a:rPr lang="en-CA" sz="2400" dirty="0"/>
              <a:t>“But why should God not punish them while they obstruct [people] from Sacred Mosque and they were not [fit to be] its guardians? Its [true] guardians are not but the righteous, but most of them do not know.” Quran 8:34</a:t>
            </a:r>
            <a:endParaRPr lang="en-US" sz="2400" dirty="0"/>
          </a:p>
        </p:txBody>
      </p:sp>
    </p:spTree>
    <p:extLst>
      <p:ext uri="{BB962C8B-B14F-4D97-AF65-F5344CB8AC3E}">
        <p14:creationId xmlns:p14="http://schemas.microsoft.com/office/powerpoint/2010/main" val="62639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314E3-331F-5847-9DE7-2474A2556F44}"/>
              </a:ext>
            </a:extLst>
          </p:cNvPr>
          <p:cNvSpPr>
            <a:spLocks noGrp="1"/>
          </p:cNvSpPr>
          <p:nvPr>
            <p:ph type="title"/>
          </p:nvPr>
        </p:nvSpPr>
        <p:spPr>
          <a:xfrm>
            <a:off x="720000" y="619200"/>
            <a:ext cx="10728322" cy="800167"/>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124F7B38-93C0-304B-A7C6-77298349CF54}"/>
              </a:ext>
            </a:extLst>
          </p:cNvPr>
          <p:cNvSpPr>
            <a:spLocks noGrp="1"/>
          </p:cNvSpPr>
          <p:nvPr>
            <p:ph idx="1"/>
          </p:nvPr>
        </p:nvSpPr>
        <p:spPr>
          <a:xfrm>
            <a:off x="720000" y="1514902"/>
            <a:ext cx="10728325" cy="4254074"/>
          </a:xfrm>
        </p:spPr>
        <p:txBody>
          <a:bodyPr>
            <a:normAutofit/>
          </a:bodyPr>
          <a:lstStyle/>
          <a:p>
            <a:pPr marL="0" indent="0" algn="ctr">
              <a:buNone/>
            </a:pPr>
            <a:r>
              <a:rPr lang="ar-SA" sz="2800" dirty="0"/>
              <a:t>إِنَّ </a:t>
            </a:r>
            <a:r>
              <a:rPr lang="ar-SA" sz="2800" dirty="0" err="1"/>
              <a:t>ٱلَّذِينَ</a:t>
            </a:r>
            <a:r>
              <a:rPr lang="ar-SA" sz="2800" dirty="0"/>
              <a:t> كَفَرُوا۟ يُنفِقُونَ </a:t>
            </a:r>
            <a:r>
              <a:rPr lang="ar-SA" sz="2800" dirty="0" err="1"/>
              <a:t>أَمْوَٰلَهُمْ</a:t>
            </a:r>
            <a:r>
              <a:rPr lang="ar-SA" sz="2800" dirty="0"/>
              <a:t> لِيَصُدُّوا۟ عَن سَبِيلِ </a:t>
            </a:r>
            <a:r>
              <a:rPr lang="ar-SA" sz="2800" dirty="0" err="1"/>
              <a:t>ٱللَّهِ</a:t>
            </a:r>
            <a:r>
              <a:rPr lang="ar-SA" sz="2800" dirty="0"/>
              <a:t> فَسَيُنفِقُونَهَا ثُمَّ تَكُونُ عَلَيْهِمْ حَسْرَةً ثُمَّ يُغْلَبُونَ </a:t>
            </a:r>
            <a:r>
              <a:rPr lang="ar-SA" sz="2800" dirty="0" err="1"/>
              <a:t>وَٱلَّذِينَ</a:t>
            </a:r>
            <a:r>
              <a:rPr lang="ar-SA" sz="2800" dirty="0"/>
              <a:t> </a:t>
            </a:r>
            <a:r>
              <a:rPr lang="ar-SA" sz="2800" dirty="0" err="1"/>
              <a:t>كَفَرُوٓا</a:t>
            </a:r>
            <a:r>
              <a:rPr lang="ar-SA" sz="2800" dirty="0"/>
              <a:t>۟ </a:t>
            </a:r>
            <a:r>
              <a:rPr lang="ar-SA" sz="2800" dirty="0" err="1"/>
              <a:t>إِلَىٰ</a:t>
            </a:r>
            <a:r>
              <a:rPr lang="ar-SA" sz="2800" dirty="0"/>
              <a:t> جَهَنَّمَ يُحْشَرُونَ</a:t>
            </a:r>
            <a:endParaRPr lang="en-US" sz="2800" dirty="0"/>
          </a:p>
          <a:p>
            <a:pPr marL="0" indent="0" algn="ctr">
              <a:buNone/>
            </a:pPr>
            <a:r>
              <a:rPr lang="en-CA" sz="2400" dirty="0"/>
              <a:t>“Indeed, those who disbelieve spend their wealth to avert [people] from the way of God. So they will spend it; then it will be for them a [source of] regret; then they will be overcome. And those who have disbelieved - unto Hell they will be gathered.” Quran 8:36</a:t>
            </a:r>
          </a:p>
          <a:p>
            <a:pPr marL="0" indent="0">
              <a:buNone/>
            </a:pPr>
            <a:br>
              <a:rPr lang="en-CA" sz="2800" dirty="0"/>
            </a:br>
            <a:endParaRPr lang="en-US" sz="2800" dirty="0"/>
          </a:p>
        </p:txBody>
      </p:sp>
    </p:spTree>
    <p:extLst>
      <p:ext uri="{BB962C8B-B14F-4D97-AF65-F5344CB8AC3E}">
        <p14:creationId xmlns:p14="http://schemas.microsoft.com/office/powerpoint/2010/main" val="215748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235C2-9EC7-0A44-A203-3B1F7CEDAFC8}"/>
              </a:ext>
            </a:extLst>
          </p:cNvPr>
          <p:cNvSpPr>
            <a:spLocks noGrp="1"/>
          </p:cNvSpPr>
          <p:nvPr>
            <p:ph type="title"/>
          </p:nvPr>
        </p:nvSpPr>
        <p:spPr>
          <a:xfrm>
            <a:off x="720000" y="619200"/>
            <a:ext cx="10728322" cy="863611"/>
          </a:xfrm>
        </p:spPr>
        <p:txBody>
          <a:bodyPr/>
          <a:lstStyle/>
          <a:p>
            <a:pPr algn="ctr"/>
            <a:r>
              <a:rPr lang="en-US" dirty="0"/>
              <a:t>Prisoners of War</a:t>
            </a:r>
          </a:p>
        </p:txBody>
      </p:sp>
      <p:sp>
        <p:nvSpPr>
          <p:cNvPr id="3" name="Content Placeholder 2">
            <a:extLst>
              <a:ext uri="{FF2B5EF4-FFF2-40B4-BE49-F238E27FC236}">
                <a16:creationId xmlns:a16="http://schemas.microsoft.com/office/drawing/2014/main" id="{06D10A08-CD46-B549-A281-25B2981DAEFD}"/>
              </a:ext>
            </a:extLst>
          </p:cNvPr>
          <p:cNvSpPr>
            <a:spLocks noGrp="1"/>
          </p:cNvSpPr>
          <p:nvPr>
            <p:ph idx="1"/>
          </p:nvPr>
        </p:nvSpPr>
        <p:spPr>
          <a:xfrm>
            <a:off x="720000" y="1371600"/>
            <a:ext cx="10728325" cy="4397375"/>
          </a:xfrm>
        </p:spPr>
        <p:txBody>
          <a:bodyPr/>
          <a:lstStyle/>
          <a:p>
            <a:r>
              <a:rPr lang="en-US" sz="2400" b="1" dirty="0"/>
              <a:t>Prisoners of War</a:t>
            </a:r>
          </a:p>
          <a:p>
            <a:r>
              <a:rPr lang="en-CA" sz="2400" dirty="0"/>
              <a:t>About 70 were captured by the Muslims. </a:t>
            </a:r>
          </a:p>
          <a:p>
            <a:r>
              <a:rPr lang="en-CA" sz="2400" dirty="0"/>
              <a:t>Imam Ali captured no one.  </a:t>
            </a:r>
          </a:p>
          <a:p>
            <a:r>
              <a:rPr lang="en-CA" sz="2400" dirty="0"/>
              <a:t>Among the captives are </a:t>
            </a:r>
            <a:r>
              <a:rPr lang="en-CA" sz="2400" dirty="0" err="1"/>
              <a:t>ʿUqbah</a:t>
            </a:r>
            <a:r>
              <a:rPr lang="en-CA" sz="2400" dirty="0"/>
              <a:t> ibn </a:t>
            </a:r>
            <a:r>
              <a:rPr lang="en-CA" sz="2400" dirty="0" err="1"/>
              <a:t>Abī</a:t>
            </a:r>
            <a:r>
              <a:rPr lang="en-CA" sz="2400" dirty="0"/>
              <a:t> </a:t>
            </a:r>
            <a:r>
              <a:rPr lang="en-CA" sz="2400" dirty="0" err="1"/>
              <a:t>Muʿayṭ</a:t>
            </a:r>
            <a:r>
              <a:rPr lang="en-CA" sz="2400" dirty="0"/>
              <a:t> and al-</a:t>
            </a:r>
            <a:r>
              <a:rPr lang="en-CA" sz="2400" dirty="0" err="1"/>
              <a:t>Naḍr</a:t>
            </a:r>
            <a:r>
              <a:rPr lang="en-CA" sz="2400" dirty="0"/>
              <a:t> ibn al-</a:t>
            </a:r>
            <a:r>
              <a:rPr lang="en-CA" sz="2400" dirty="0" err="1"/>
              <a:t>Ḥārith</a:t>
            </a:r>
            <a:r>
              <a:rPr lang="en-CA" sz="2400" dirty="0"/>
              <a:t>. The Prophet orders Imam Ali to execute both of them.</a:t>
            </a:r>
          </a:p>
          <a:p>
            <a:endParaRPr lang="en-CA" dirty="0"/>
          </a:p>
          <a:p>
            <a:endParaRPr lang="en-US" dirty="0"/>
          </a:p>
        </p:txBody>
      </p:sp>
    </p:spTree>
    <p:extLst>
      <p:ext uri="{BB962C8B-B14F-4D97-AF65-F5344CB8AC3E}">
        <p14:creationId xmlns:p14="http://schemas.microsoft.com/office/powerpoint/2010/main" val="1697058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D905B-CCE4-FF45-BEC1-E8D642AFFF41}"/>
              </a:ext>
            </a:extLst>
          </p:cNvPr>
          <p:cNvSpPr>
            <a:spLocks noGrp="1"/>
          </p:cNvSpPr>
          <p:nvPr>
            <p:ph type="title"/>
          </p:nvPr>
        </p:nvSpPr>
        <p:spPr>
          <a:xfrm>
            <a:off x="720000" y="619200"/>
            <a:ext cx="10728322" cy="772872"/>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2B89EAA4-6718-3B47-A92F-2FB73B155902}"/>
              </a:ext>
            </a:extLst>
          </p:cNvPr>
          <p:cNvSpPr>
            <a:spLocks noGrp="1"/>
          </p:cNvSpPr>
          <p:nvPr>
            <p:ph idx="1"/>
          </p:nvPr>
        </p:nvSpPr>
        <p:spPr>
          <a:xfrm>
            <a:off x="720000" y="1392072"/>
            <a:ext cx="10728325" cy="4376903"/>
          </a:xfrm>
        </p:spPr>
        <p:txBody>
          <a:bodyPr>
            <a:normAutofit/>
          </a:bodyPr>
          <a:lstStyle/>
          <a:p>
            <a:pPr marL="0" indent="0" algn="ctr">
              <a:buNone/>
            </a:pPr>
            <a:r>
              <a:rPr lang="ar-SA" sz="2400" dirty="0"/>
              <a:t>قُل لِّلَّذِينَ </a:t>
            </a:r>
            <a:r>
              <a:rPr lang="ar-SA" sz="2400" dirty="0" err="1"/>
              <a:t>كَفَرُوٓا</a:t>
            </a:r>
            <a:r>
              <a:rPr lang="ar-SA" sz="2400" dirty="0"/>
              <a:t>۟ إِن يَنتَهُوا۟ يُغْفَرْ لَهُم مَّا قَدْ سَلَفَ وَإِن يَعُودُوا۟ فَقَدْ مَضَتْ سُنَّتُ </a:t>
            </a:r>
            <a:r>
              <a:rPr lang="ar-SA" sz="2400" dirty="0" err="1"/>
              <a:t>ٱلْأَوَّلِينَ</a:t>
            </a:r>
            <a:endParaRPr lang="en-US" sz="2400" dirty="0"/>
          </a:p>
          <a:p>
            <a:pPr marL="0" indent="0" algn="ctr">
              <a:buNone/>
            </a:pPr>
            <a:r>
              <a:rPr lang="en-CA" sz="2400" dirty="0"/>
              <a:t>“Say to those who have disbelieved [that] if they cease, what has previously occurred will be forgiven for them. But if they return [to hostility] - then the precedent of the former [rebellious] peoples has already taken place.” Quran 8:38</a:t>
            </a:r>
            <a:endParaRPr lang="en-US" sz="2400" dirty="0"/>
          </a:p>
        </p:txBody>
      </p:sp>
    </p:spTree>
    <p:extLst>
      <p:ext uri="{BB962C8B-B14F-4D97-AF65-F5344CB8AC3E}">
        <p14:creationId xmlns:p14="http://schemas.microsoft.com/office/powerpoint/2010/main" val="99151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9BD6-3ED6-F940-8E7D-1076377698B6}"/>
              </a:ext>
            </a:extLst>
          </p:cNvPr>
          <p:cNvSpPr>
            <a:spLocks noGrp="1"/>
          </p:cNvSpPr>
          <p:nvPr>
            <p:ph type="title"/>
          </p:nvPr>
        </p:nvSpPr>
        <p:spPr>
          <a:xfrm>
            <a:off x="720000" y="619200"/>
            <a:ext cx="10728322" cy="731928"/>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3035DDC8-0002-9D47-883B-1C4EF87040C3}"/>
              </a:ext>
            </a:extLst>
          </p:cNvPr>
          <p:cNvSpPr>
            <a:spLocks noGrp="1"/>
          </p:cNvSpPr>
          <p:nvPr>
            <p:ph idx="1"/>
          </p:nvPr>
        </p:nvSpPr>
        <p:spPr>
          <a:xfrm>
            <a:off x="720000" y="1460310"/>
            <a:ext cx="10728325" cy="4308665"/>
          </a:xfrm>
        </p:spPr>
        <p:txBody>
          <a:bodyPr>
            <a:normAutofit/>
          </a:bodyPr>
          <a:lstStyle/>
          <a:p>
            <a:r>
              <a:rPr lang="en-US" sz="2400" b="1" dirty="0"/>
              <a:t>Verse 41 discusses </a:t>
            </a:r>
            <a:r>
              <a:rPr lang="en-US" sz="2400" b="1" dirty="0" err="1"/>
              <a:t>khums</a:t>
            </a:r>
            <a:r>
              <a:rPr lang="en-US" sz="2400" b="1" dirty="0"/>
              <a:t> on spoils</a:t>
            </a:r>
          </a:p>
          <a:p>
            <a:pPr marL="0" indent="0" algn="ctr">
              <a:buNone/>
            </a:pPr>
            <a:r>
              <a:rPr lang="ar-SA" sz="2400" dirty="0" err="1"/>
              <a:t>وَٱعْلَمُوٓا</a:t>
            </a:r>
            <a:r>
              <a:rPr lang="ar-SA" sz="2400" dirty="0"/>
              <a:t>۟ أَنَّمَا غَنِمْتُم مِّن </a:t>
            </a:r>
            <a:r>
              <a:rPr lang="ar-SA" sz="2400" dirty="0" err="1"/>
              <a:t>شَىْءٍ</a:t>
            </a:r>
            <a:r>
              <a:rPr lang="ar-SA" sz="2400" dirty="0"/>
              <a:t> فَأَنَّ لِلَّهِ </a:t>
            </a:r>
            <a:r>
              <a:rPr lang="ar-SA" sz="2400" dirty="0" err="1"/>
              <a:t>خُمُسَهُۥ</a:t>
            </a:r>
            <a:r>
              <a:rPr lang="ar-SA" sz="2400" dirty="0"/>
              <a:t> وَلِلرَّسُولِ وَلِذِى </a:t>
            </a:r>
            <a:r>
              <a:rPr lang="ar-SA" sz="2400" dirty="0" err="1"/>
              <a:t>ٱلْقُرْبَىٰ</a:t>
            </a:r>
            <a:r>
              <a:rPr lang="ar-SA" sz="2400" dirty="0"/>
              <a:t> </a:t>
            </a:r>
            <a:r>
              <a:rPr lang="ar-SA" sz="2400" dirty="0" err="1"/>
              <a:t>وَٱلْيَتَـٰمَىٰ</a:t>
            </a:r>
            <a:r>
              <a:rPr lang="ar-SA" sz="2400" dirty="0"/>
              <a:t> </a:t>
            </a:r>
            <a:r>
              <a:rPr lang="ar-SA" sz="2400" dirty="0" err="1"/>
              <a:t>وَٱلْمَسَـٰكِينِ</a:t>
            </a:r>
            <a:r>
              <a:rPr lang="ar-SA" sz="2400" dirty="0"/>
              <a:t> </a:t>
            </a:r>
            <a:r>
              <a:rPr lang="ar-SA" sz="2400" dirty="0" err="1"/>
              <a:t>وَٱبْنِ</a:t>
            </a:r>
            <a:r>
              <a:rPr lang="ar-SA" sz="2400" dirty="0"/>
              <a:t> </a:t>
            </a:r>
            <a:r>
              <a:rPr lang="ar-SA" sz="2400" dirty="0" err="1"/>
              <a:t>ٱلسَّبِيلِ</a:t>
            </a:r>
            <a:endParaRPr lang="en-US" sz="2400" dirty="0"/>
          </a:p>
          <a:p>
            <a:pPr marL="0" indent="0" algn="ctr">
              <a:buNone/>
            </a:pPr>
            <a:r>
              <a:rPr lang="en-CA" sz="2400" dirty="0"/>
              <a:t>“And know that anything you obtain of war booty - then indeed, for Allah is one fifth of it and for the Messenger and for [his] near relatives and the orphans, the needy, and the [stranded] traveler…”</a:t>
            </a:r>
            <a:endParaRPr lang="en-US" sz="2400" b="1" dirty="0"/>
          </a:p>
        </p:txBody>
      </p:sp>
    </p:spTree>
    <p:extLst>
      <p:ext uri="{BB962C8B-B14F-4D97-AF65-F5344CB8AC3E}">
        <p14:creationId xmlns:p14="http://schemas.microsoft.com/office/powerpoint/2010/main" val="1095260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8F119-614B-454B-8F07-5B550A0C808B}"/>
              </a:ext>
            </a:extLst>
          </p:cNvPr>
          <p:cNvSpPr>
            <a:spLocks noGrp="1"/>
          </p:cNvSpPr>
          <p:nvPr>
            <p:ph type="title"/>
          </p:nvPr>
        </p:nvSpPr>
        <p:spPr>
          <a:xfrm>
            <a:off x="720000" y="619200"/>
            <a:ext cx="10728322" cy="868406"/>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732B3EB4-6297-8F4A-8ABC-3C4D34C6AD20}"/>
              </a:ext>
            </a:extLst>
          </p:cNvPr>
          <p:cNvSpPr>
            <a:spLocks noGrp="1"/>
          </p:cNvSpPr>
          <p:nvPr>
            <p:ph idx="1"/>
          </p:nvPr>
        </p:nvSpPr>
        <p:spPr>
          <a:xfrm>
            <a:off x="720000" y="1487606"/>
            <a:ext cx="10728325" cy="4281369"/>
          </a:xfrm>
        </p:spPr>
        <p:txBody>
          <a:bodyPr/>
          <a:lstStyle/>
          <a:p>
            <a:r>
              <a:rPr lang="en-US" b="1" dirty="0"/>
              <a:t>Verses </a:t>
            </a:r>
            <a:r>
              <a:rPr lang="en-CA" b="1" dirty="0"/>
              <a:t>42-51 mention God’s aid to the Muslims in </a:t>
            </a:r>
            <a:r>
              <a:rPr lang="en-CA" b="1" dirty="0" err="1"/>
              <a:t>Badr</a:t>
            </a:r>
            <a:r>
              <a:rPr lang="en-CA" b="1" dirty="0"/>
              <a:t>; warning not to be like the pagans of Mecca in their delusions of greatness and invincibility; not to heed the detractions of the hypocrites</a:t>
            </a:r>
          </a:p>
          <a:p>
            <a:pPr marL="0" indent="0" algn="ctr">
              <a:buNone/>
            </a:pPr>
            <a:r>
              <a:rPr lang="ar-SA" sz="2400" dirty="0"/>
              <a:t>وَإِذْ يُرِيكُمُوهُمْ إِذِ </a:t>
            </a:r>
            <a:r>
              <a:rPr lang="ar-SA" sz="2400" dirty="0" err="1"/>
              <a:t>ٱلْتَقَيْتُمْ</a:t>
            </a:r>
            <a:r>
              <a:rPr lang="ar-SA" sz="2400" dirty="0"/>
              <a:t> </a:t>
            </a:r>
            <a:r>
              <a:rPr lang="ar-SA" sz="2400" dirty="0" err="1"/>
              <a:t>فِىٓ</a:t>
            </a:r>
            <a:r>
              <a:rPr lang="ar-SA" sz="2400" dirty="0"/>
              <a:t> أَعْيُنِكُمْ قَلِيلًا وَيُقَلِّلُكُمْ </a:t>
            </a:r>
            <a:r>
              <a:rPr lang="ar-SA" sz="2400" dirty="0" err="1"/>
              <a:t>فِىٓ</a:t>
            </a:r>
            <a:r>
              <a:rPr lang="ar-SA" sz="2400" dirty="0"/>
              <a:t> أَعْيُنِهِمْ لِيَقْضِىَ </a:t>
            </a:r>
            <a:r>
              <a:rPr lang="ar-SA" sz="2400" dirty="0" err="1"/>
              <a:t>ٱللَّهُ</a:t>
            </a:r>
            <a:r>
              <a:rPr lang="ar-SA" sz="2400" dirty="0"/>
              <a:t> أَمْرًا كَانَ مَفْعُولًا وَإِلَى </a:t>
            </a:r>
            <a:r>
              <a:rPr lang="ar-SA" sz="2400" dirty="0" err="1"/>
              <a:t>ٱللَّهِ</a:t>
            </a:r>
            <a:r>
              <a:rPr lang="ar-SA" sz="2400" dirty="0"/>
              <a:t> تُرْجَعُ </a:t>
            </a:r>
            <a:r>
              <a:rPr lang="ar-SA" sz="2400" dirty="0" err="1"/>
              <a:t>ٱلْأُمُورُ</a:t>
            </a:r>
            <a:endParaRPr lang="en-US" sz="2400" dirty="0"/>
          </a:p>
          <a:p>
            <a:pPr algn="ctr"/>
            <a:r>
              <a:rPr lang="en-CA" dirty="0"/>
              <a:t>“And [remember] when He showed them to you, when you met, as few in your eyes, and He made you [appear] as few in their eyes so that God might accomplish a matter already destined. And to God are [all] matters returned.” Quran 8:44</a:t>
            </a:r>
            <a:endParaRPr lang="en-US" sz="2400" dirty="0"/>
          </a:p>
        </p:txBody>
      </p:sp>
    </p:spTree>
    <p:extLst>
      <p:ext uri="{BB962C8B-B14F-4D97-AF65-F5344CB8AC3E}">
        <p14:creationId xmlns:p14="http://schemas.microsoft.com/office/powerpoint/2010/main" val="1079485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ECBE-6311-A048-BA28-4755849CC08B}"/>
              </a:ext>
            </a:extLst>
          </p:cNvPr>
          <p:cNvSpPr>
            <a:spLocks noGrp="1"/>
          </p:cNvSpPr>
          <p:nvPr>
            <p:ph type="title"/>
          </p:nvPr>
        </p:nvSpPr>
        <p:spPr>
          <a:xfrm>
            <a:off x="720000" y="619200"/>
            <a:ext cx="10728322" cy="950293"/>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AF069A02-F900-1B49-905B-443A2E3BF85C}"/>
              </a:ext>
            </a:extLst>
          </p:cNvPr>
          <p:cNvSpPr>
            <a:spLocks noGrp="1"/>
          </p:cNvSpPr>
          <p:nvPr>
            <p:ph idx="1"/>
          </p:nvPr>
        </p:nvSpPr>
        <p:spPr>
          <a:xfrm>
            <a:off x="720000" y="1569494"/>
            <a:ext cx="10728325" cy="4199482"/>
          </a:xfrm>
        </p:spPr>
        <p:txBody>
          <a:bodyPr>
            <a:normAutofit/>
          </a:bodyPr>
          <a:lstStyle/>
          <a:p>
            <a:pPr marL="0" indent="0" algn="ctr">
              <a:buNone/>
            </a:pPr>
            <a:r>
              <a:rPr lang="ar-SA" sz="2400" dirty="0"/>
              <a:t>وَلَا تَكُونُوا۟ </a:t>
            </a:r>
            <a:r>
              <a:rPr lang="ar-SA" sz="2400" dirty="0" err="1"/>
              <a:t>كَٱلَّذِينَ</a:t>
            </a:r>
            <a:r>
              <a:rPr lang="ar-SA" sz="2400" dirty="0"/>
              <a:t> خَرَجُوا۟ مِن </a:t>
            </a:r>
            <a:r>
              <a:rPr lang="ar-SA" sz="2400" dirty="0" err="1"/>
              <a:t>دِيَـٰرِهِم</a:t>
            </a:r>
            <a:r>
              <a:rPr lang="ar-SA" sz="2400" dirty="0"/>
              <a:t> بَطَرًا </a:t>
            </a:r>
            <a:r>
              <a:rPr lang="ar-SA" sz="2400" dirty="0" err="1"/>
              <a:t>وَرِئَآءَ</a:t>
            </a:r>
            <a:r>
              <a:rPr lang="ar-SA" sz="2400" dirty="0"/>
              <a:t> </a:t>
            </a:r>
            <a:r>
              <a:rPr lang="ar-SA" sz="2400" dirty="0" err="1"/>
              <a:t>ٱلنَّاسِ</a:t>
            </a:r>
            <a:r>
              <a:rPr lang="ar-SA" sz="2400" dirty="0"/>
              <a:t> وَيَصُدُّونَ عَن سَبِيلِ </a:t>
            </a:r>
            <a:r>
              <a:rPr lang="ar-SA" sz="2400" dirty="0" err="1"/>
              <a:t>ٱللَّهِ</a:t>
            </a:r>
            <a:r>
              <a:rPr lang="ar-SA" sz="2400" dirty="0"/>
              <a:t> </a:t>
            </a:r>
            <a:r>
              <a:rPr lang="ar-SA" sz="2400" dirty="0" err="1"/>
              <a:t>وَٱللَّهُ</a:t>
            </a:r>
            <a:r>
              <a:rPr lang="ar-SA" sz="2400" dirty="0"/>
              <a:t> بِمَا يَعْمَلُونَ مُحِيطٌ</a:t>
            </a:r>
            <a:endParaRPr lang="en-US" sz="2400" dirty="0"/>
          </a:p>
          <a:p>
            <a:pPr marL="0" indent="0" algn="ctr">
              <a:buNone/>
            </a:pPr>
            <a:r>
              <a:rPr lang="en-CA" sz="2400" dirty="0"/>
              <a:t>“And do not be like those who came forth from their homes insolently and to be seen by people and avert [them] from the way of God. And God is encompassing of what they do.” Quran 8:47</a:t>
            </a:r>
            <a:endParaRPr lang="en-US" sz="2400" dirty="0"/>
          </a:p>
        </p:txBody>
      </p:sp>
    </p:spTree>
    <p:extLst>
      <p:ext uri="{BB962C8B-B14F-4D97-AF65-F5344CB8AC3E}">
        <p14:creationId xmlns:p14="http://schemas.microsoft.com/office/powerpoint/2010/main" val="1306937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C1050-2923-CE47-A152-E1C6B814414C}"/>
              </a:ext>
            </a:extLst>
          </p:cNvPr>
          <p:cNvSpPr>
            <a:spLocks noGrp="1"/>
          </p:cNvSpPr>
          <p:nvPr>
            <p:ph type="title"/>
          </p:nvPr>
        </p:nvSpPr>
        <p:spPr>
          <a:xfrm>
            <a:off x="720000" y="619200"/>
            <a:ext cx="10728322" cy="827463"/>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82811388-C1A5-0F43-A067-561AE49536C9}"/>
              </a:ext>
            </a:extLst>
          </p:cNvPr>
          <p:cNvSpPr>
            <a:spLocks noGrp="1"/>
          </p:cNvSpPr>
          <p:nvPr>
            <p:ph idx="1"/>
          </p:nvPr>
        </p:nvSpPr>
        <p:spPr>
          <a:xfrm>
            <a:off x="720000" y="1446664"/>
            <a:ext cx="10728325" cy="4322312"/>
          </a:xfrm>
        </p:spPr>
        <p:txBody>
          <a:bodyPr/>
          <a:lstStyle/>
          <a:p>
            <a:r>
              <a:rPr lang="en-US" sz="2400" b="1" dirty="0"/>
              <a:t>Verses </a:t>
            </a:r>
            <a:r>
              <a:rPr lang="en-CA" sz="2400" b="1" dirty="0"/>
              <a:t>52-54 remind Muslims that their situation vis-à-vis the Quraysh is like Moses’ vis-à-vis Pharaoh</a:t>
            </a:r>
          </a:p>
          <a:p>
            <a:pPr marL="0" indent="0" algn="ctr">
              <a:buNone/>
            </a:pPr>
            <a:r>
              <a:rPr lang="ar-SA" sz="2400" dirty="0"/>
              <a:t>كَدَأْبِ ءَالِ فِرْعَوْنَ </a:t>
            </a:r>
            <a:r>
              <a:rPr lang="ar-SA" sz="2400" dirty="0" err="1"/>
              <a:t>وَٱلَّذِينَ</a:t>
            </a:r>
            <a:r>
              <a:rPr lang="ar-SA" sz="2400" dirty="0"/>
              <a:t> مِن قَبْلِهِمْ كَفَرُوا۟ </a:t>
            </a:r>
            <a:r>
              <a:rPr lang="ar-SA" sz="2400" dirty="0" err="1"/>
              <a:t>بِـَٔايَـٰتِ</a:t>
            </a:r>
            <a:r>
              <a:rPr lang="ar-SA" sz="2400" dirty="0"/>
              <a:t> </a:t>
            </a:r>
            <a:r>
              <a:rPr lang="ar-SA" sz="2400" dirty="0" err="1"/>
              <a:t>ٱللَّهِ</a:t>
            </a:r>
            <a:r>
              <a:rPr lang="ar-SA" sz="2400" dirty="0"/>
              <a:t> فَأَخَذَهُمُ </a:t>
            </a:r>
            <a:r>
              <a:rPr lang="ar-SA" sz="2400" dirty="0" err="1"/>
              <a:t>ٱللَّهُ</a:t>
            </a:r>
            <a:r>
              <a:rPr lang="ar-SA" sz="2400" dirty="0"/>
              <a:t> بِذُنُوبِهِمْ إِنَّ </a:t>
            </a:r>
            <a:r>
              <a:rPr lang="ar-SA" sz="2400" dirty="0" err="1"/>
              <a:t>ٱللَّهَ</a:t>
            </a:r>
            <a:r>
              <a:rPr lang="ar-SA" sz="2400" dirty="0"/>
              <a:t> قَوِىٌّ شَدِيدُ </a:t>
            </a:r>
            <a:r>
              <a:rPr lang="ar-SA" sz="2400" dirty="0" err="1"/>
              <a:t>ٱلْعِقَابِ</a:t>
            </a:r>
            <a:endParaRPr lang="en-US" sz="2400" dirty="0"/>
          </a:p>
          <a:p>
            <a:pPr marL="0" indent="0" algn="ctr">
              <a:buNone/>
            </a:pPr>
            <a:r>
              <a:rPr lang="en-CA" sz="2400" dirty="0"/>
              <a:t>“[Theirs is] like the custom of the people of Pharaoh and of those before them. They disbelieved in the signs of Allah , so God seized them for their sins. Indeed, God is Powerful and severe in penalty.” Quran 8:52</a:t>
            </a:r>
            <a:endParaRPr lang="en-CA" sz="2400" b="1" dirty="0"/>
          </a:p>
          <a:p>
            <a:endParaRPr lang="en-US" dirty="0"/>
          </a:p>
        </p:txBody>
      </p:sp>
    </p:spTree>
    <p:extLst>
      <p:ext uri="{BB962C8B-B14F-4D97-AF65-F5344CB8AC3E}">
        <p14:creationId xmlns:p14="http://schemas.microsoft.com/office/powerpoint/2010/main" val="3448702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AEC18-1581-A94F-9FDA-F78A45D722DE}"/>
              </a:ext>
            </a:extLst>
          </p:cNvPr>
          <p:cNvSpPr>
            <a:spLocks noGrp="1"/>
          </p:cNvSpPr>
          <p:nvPr>
            <p:ph type="title"/>
          </p:nvPr>
        </p:nvSpPr>
        <p:spPr>
          <a:xfrm>
            <a:off x="720000" y="619200"/>
            <a:ext cx="10728322" cy="786519"/>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5AABF1AF-03E5-B84F-BC4C-6CC21C62F838}"/>
              </a:ext>
            </a:extLst>
          </p:cNvPr>
          <p:cNvSpPr>
            <a:spLocks noGrp="1"/>
          </p:cNvSpPr>
          <p:nvPr>
            <p:ph idx="1"/>
          </p:nvPr>
        </p:nvSpPr>
        <p:spPr>
          <a:xfrm>
            <a:off x="720000" y="1405720"/>
            <a:ext cx="10728325" cy="4363256"/>
          </a:xfrm>
        </p:spPr>
        <p:txBody>
          <a:bodyPr/>
          <a:lstStyle/>
          <a:p>
            <a:r>
              <a:rPr lang="en-US" sz="2400" b="1" dirty="0"/>
              <a:t>Verses </a:t>
            </a:r>
            <a:r>
              <a:rPr lang="en-CA" sz="2400" b="1" dirty="0"/>
              <a:t>55-58 Chastisement of the traitorous Jews of Medina who made treaties with the Prophet and then broke them. (The irony of their treachery is palpable considering their own history as a minority, fledgling community up against a superpower; this explains why God mentions Pharaoh in 8:52-54)</a:t>
            </a:r>
          </a:p>
          <a:p>
            <a:endParaRPr lang="en-US" dirty="0"/>
          </a:p>
        </p:txBody>
      </p:sp>
    </p:spTree>
    <p:extLst>
      <p:ext uri="{BB962C8B-B14F-4D97-AF65-F5344CB8AC3E}">
        <p14:creationId xmlns:p14="http://schemas.microsoft.com/office/powerpoint/2010/main" val="1493414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B1720-35FE-3247-913D-E7AFC1B4645C}"/>
              </a:ext>
            </a:extLst>
          </p:cNvPr>
          <p:cNvSpPr>
            <a:spLocks noGrp="1"/>
          </p:cNvSpPr>
          <p:nvPr>
            <p:ph type="title"/>
          </p:nvPr>
        </p:nvSpPr>
        <p:spPr>
          <a:xfrm>
            <a:off x="720000" y="619200"/>
            <a:ext cx="10728322" cy="813815"/>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80108B82-60EB-514F-A226-DE04B9E87405}"/>
              </a:ext>
            </a:extLst>
          </p:cNvPr>
          <p:cNvSpPr>
            <a:spLocks noGrp="1"/>
          </p:cNvSpPr>
          <p:nvPr>
            <p:ph idx="1"/>
          </p:nvPr>
        </p:nvSpPr>
        <p:spPr>
          <a:xfrm>
            <a:off x="720000" y="1433016"/>
            <a:ext cx="10728325" cy="4335960"/>
          </a:xfrm>
        </p:spPr>
        <p:txBody>
          <a:bodyPr>
            <a:normAutofit/>
          </a:bodyPr>
          <a:lstStyle/>
          <a:p>
            <a:pPr marL="0" indent="0" algn="ctr">
              <a:buNone/>
            </a:pPr>
            <a:r>
              <a:rPr lang="ar-SA" sz="2400" dirty="0" err="1"/>
              <a:t>ٱلَّذِينَ</a:t>
            </a:r>
            <a:r>
              <a:rPr lang="ar-SA" sz="2400" dirty="0"/>
              <a:t> </a:t>
            </a:r>
            <a:r>
              <a:rPr lang="ar-SA" sz="2400" dirty="0" err="1"/>
              <a:t>عَـٰهَدتَّ</a:t>
            </a:r>
            <a:r>
              <a:rPr lang="ar-SA" sz="2400" dirty="0"/>
              <a:t> مِنْهُمْ ثُمَّ يَنقُضُونَ عَهْدَهُمْ </a:t>
            </a:r>
            <a:r>
              <a:rPr lang="ar-SA" sz="2400" dirty="0" err="1"/>
              <a:t>فِى</a:t>
            </a:r>
            <a:r>
              <a:rPr lang="ar-SA" sz="2400" dirty="0"/>
              <a:t> كُلِّ مَرَّةٍ وَهُمْ لَا يَتَّقُونَ</a:t>
            </a:r>
            <a:endParaRPr lang="en-US" sz="2400" dirty="0"/>
          </a:p>
          <a:p>
            <a:pPr marL="0" indent="0" algn="ctr">
              <a:buNone/>
            </a:pPr>
            <a:r>
              <a:rPr lang="en-CA" sz="2400" dirty="0"/>
              <a:t>“The ones with whom you made a treaty but then they break their pledge every time, and they do not fear God.” Quran 8:56</a:t>
            </a:r>
            <a:endParaRPr lang="en-US" sz="2400" dirty="0"/>
          </a:p>
        </p:txBody>
      </p:sp>
    </p:spTree>
    <p:extLst>
      <p:ext uri="{BB962C8B-B14F-4D97-AF65-F5344CB8AC3E}">
        <p14:creationId xmlns:p14="http://schemas.microsoft.com/office/powerpoint/2010/main" val="533218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B17F4-EB07-DF4B-9331-ECDF6BCA4C24}"/>
              </a:ext>
            </a:extLst>
          </p:cNvPr>
          <p:cNvSpPr>
            <a:spLocks noGrp="1"/>
          </p:cNvSpPr>
          <p:nvPr>
            <p:ph type="title"/>
          </p:nvPr>
        </p:nvSpPr>
        <p:spPr>
          <a:xfrm>
            <a:off x="720000" y="619200"/>
            <a:ext cx="10728322" cy="759224"/>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52A25AD2-00E6-9240-95F8-A1CBA1E5C849}"/>
              </a:ext>
            </a:extLst>
          </p:cNvPr>
          <p:cNvSpPr>
            <a:spLocks noGrp="1"/>
          </p:cNvSpPr>
          <p:nvPr>
            <p:ph idx="1"/>
          </p:nvPr>
        </p:nvSpPr>
        <p:spPr>
          <a:xfrm>
            <a:off x="720000" y="1473958"/>
            <a:ext cx="10728325" cy="4295017"/>
          </a:xfrm>
        </p:spPr>
        <p:txBody>
          <a:bodyPr/>
          <a:lstStyle/>
          <a:p>
            <a:r>
              <a:rPr lang="en-US" b="1" dirty="0"/>
              <a:t>Verses </a:t>
            </a:r>
            <a:r>
              <a:rPr lang="en-CA" b="1" dirty="0"/>
              <a:t>59-63 discuss battle strategy; What to do in case the enemy moves for a truce or tries to deceive you</a:t>
            </a:r>
          </a:p>
          <a:p>
            <a:pPr marL="0" indent="0" algn="ctr">
              <a:buNone/>
            </a:pPr>
            <a:r>
              <a:rPr lang="ar-SA" sz="2400" dirty="0"/>
              <a:t>وَأَعِدُّوا۟ لَهُم مَّا </a:t>
            </a:r>
            <a:r>
              <a:rPr lang="ar-SA" sz="2400" dirty="0" err="1"/>
              <a:t>ٱسْتَطَعْتُم</a:t>
            </a:r>
            <a:r>
              <a:rPr lang="ar-SA" sz="2400" dirty="0"/>
              <a:t> مِّن قُوَّةٍ وَمِن رِّبَاطِ </a:t>
            </a:r>
            <a:r>
              <a:rPr lang="ar-SA" sz="2400" dirty="0" err="1"/>
              <a:t>ٱلْخَيْلِ</a:t>
            </a:r>
            <a:r>
              <a:rPr lang="ar-SA" sz="2400" dirty="0"/>
              <a:t> تُرْهِبُونَ </a:t>
            </a:r>
            <a:r>
              <a:rPr lang="ar-SA" sz="2400" dirty="0" err="1"/>
              <a:t>بِهِۦ</a:t>
            </a:r>
            <a:r>
              <a:rPr lang="ar-SA" sz="2400" dirty="0"/>
              <a:t> عَدُوَّ </a:t>
            </a:r>
            <a:r>
              <a:rPr lang="ar-SA" sz="2400" dirty="0" err="1"/>
              <a:t>ٱللَّهِ</a:t>
            </a:r>
            <a:r>
              <a:rPr lang="ar-SA" sz="2400" dirty="0"/>
              <a:t> وَعَدُوَّكُمْ </a:t>
            </a:r>
            <a:r>
              <a:rPr lang="ar-SA" sz="2400" dirty="0" err="1"/>
              <a:t>وَءَاخَرِينَ</a:t>
            </a:r>
            <a:r>
              <a:rPr lang="ar-SA" sz="2400" dirty="0"/>
              <a:t> مِن دُونِهِمْ لَا تَعْلَمُونَهُمُ </a:t>
            </a:r>
            <a:r>
              <a:rPr lang="ar-SA" sz="2400" dirty="0" err="1"/>
              <a:t>ٱللَّهُ</a:t>
            </a:r>
            <a:r>
              <a:rPr lang="ar-SA" sz="2400" dirty="0"/>
              <a:t> يَعْلَمُهُمْ</a:t>
            </a:r>
            <a:endParaRPr lang="en-US" sz="2400" dirty="0"/>
          </a:p>
          <a:p>
            <a:pPr marL="0" indent="0" algn="ctr">
              <a:buNone/>
            </a:pPr>
            <a:r>
              <a:rPr lang="en-CA" sz="2400" dirty="0"/>
              <a:t>“And prepare against them whatever you are able of power and of steeds of war by which you may terrify the enemy of God and your enemy and others besides them whom you do not know [but] whom God knows…” Quran 8:60</a:t>
            </a:r>
            <a:endParaRPr lang="en-US" sz="2400" dirty="0"/>
          </a:p>
          <a:p>
            <a:pPr marL="0" indent="0" algn="ctr">
              <a:buNone/>
            </a:pPr>
            <a:endParaRPr lang="en-CA" b="1" dirty="0"/>
          </a:p>
          <a:p>
            <a:endParaRPr lang="en-CA" b="1" dirty="0"/>
          </a:p>
          <a:p>
            <a:endParaRPr lang="en-US" dirty="0"/>
          </a:p>
        </p:txBody>
      </p:sp>
    </p:spTree>
    <p:extLst>
      <p:ext uri="{BB962C8B-B14F-4D97-AF65-F5344CB8AC3E}">
        <p14:creationId xmlns:p14="http://schemas.microsoft.com/office/powerpoint/2010/main" val="273299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CDE61-6DA8-5544-BDBF-0716ED77CA22}"/>
              </a:ext>
            </a:extLst>
          </p:cNvPr>
          <p:cNvSpPr>
            <a:spLocks noGrp="1"/>
          </p:cNvSpPr>
          <p:nvPr>
            <p:ph type="title"/>
          </p:nvPr>
        </p:nvSpPr>
        <p:spPr>
          <a:xfrm>
            <a:off x="720000" y="619200"/>
            <a:ext cx="10728322" cy="922997"/>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F2A61833-3367-E84B-B213-C0F671597C9E}"/>
              </a:ext>
            </a:extLst>
          </p:cNvPr>
          <p:cNvSpPr>
            <a:spLocks noGrp="1"/>
          </p:cNvSpPr>
          <p:nvPr>
            <p:ph idx="1"/>
          </p:nvPr>
        </p:nvSpPr>
        <p:spPr>
          <a:xfrm>
            <a:off x="720000" y="1542198"/>
            <a:ext cx="10728325" cy="4226778"/>
          </a:xfrm>
        </p:spPr>
        <p:txBody>
          <a:bodyPr>
            <a:normAutofit/>
          </a:bodyPr>
          <a:lstStyle/>
          <a:p>
            <a:pPr marL="0" indent="0" algn="ctr">
              <a:buNone/>
            </a:pPr>
            <a:r>
              <a:rPr lang="ar-SA" sz="2400" dirty="0"/>
              <a:t>وَإِن جَنَحُوا۟ لِلسَّلْمِ </a:t>
            </a:r>
            <a:r>
              <a:rPr lang="ar-SA" sz="2400" dirty="0" err="1"/>
              <a:t>فَٱجْنَحْ</a:t>
            </a:r>
            <a:r>
              <a:rPr lang="ar-SA" sz="2400" dirty="0"/>
              <a:t> لَهَا وَتَوَكَّلْ عَلَى </a:t>
            </a:r>
            <a:r>
              <a:rPr lang="ar-SA" sz="2400" dirty="0" err="1"/>
              <a:t>ٱللَّهِ</a:t>
            </a:r>
            <a:r>
              <a:rPr lang="ar-SA" sz="2400" dirty="0"/>
              <a:t> </a:t>
            </a:r>
            <a:r>
              <a:rPr lang="ar-SA" sz="2400" dirty="0" err="1"/>
              <a:t>إِنَّهُۥ</a:t>
            </a:r>
            <a:r>
              <a:rPr lang="ar-SA" sz="2400" dirty="0"/>
              <a:t> هُوَ </a:t>
            </a:r>
            <a:r>
              <a:rPr lang="ar-SA" sz="2400" dirty="0" err="1"/>
              <a:t>ٱلسَّمِيعُ</a:t>
            </a:r>
            <a:r>
              <a:rPr lang="ar-SA" sz="2400" dirty="0"/>
              <a:t> </a:t>
            </a:r>
            <a:r>
              <a:rPr lang="ar-SA" sz="2400" dirty="0" err="1"/>
              <a:t>ٱلْعَلِيمُ</a:t>
            </a:r>
            <a:endParaRPr lang="en-US" sz="2400" dirty="0"/>
          </a:p>
          <a:p>
            <a:pPr marL="0" indent="0" algn="ctr">
              <a:buNone/>
            </a:pPr>
            <a:r>
              <a:rPr lang="en-CA" dirty="0"/>
              <a:t>“And if they incline to peace, then incline to it [also] and rely upon God. Indeed, it is He who is the Hearing, the Knowing.” Quran 8:61</a:t>
            </a:r>
            <a:endParaRPr lang="en-US" sz="2400" dirty="0"/>
          </a:p>
        </p:txBody>
      </p:sp>
    </p:spTree>
    <p:extLst>
      <p:ext uri="{BB962C8B-B14F-4D97-AF65-F5344CB8AC3E}">
        <p14:creationId xmlns:p14="http://schemas.microsoft.com/office/powerpoint/2010/main" val="2432770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248C-5E65-1541-9D87-333DCE3FC4D1}"/>
              </a:ext>
            </a:extLst>
          </p:cNvPr>
          <p:cNvSpPr>
            <a:spLocks noGrp="1"/>
          </p:cNvSpPr>
          <p:nvPr>
            <p:ph type="title"/>
          </p:nvPr>
        </p:nvSpPr>
        <p:spPr>
          <a:xfrm>
            <a:off x="720000" y="619200"/>
            <a:ext cx="10728322" cy="895701"/>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6F4CB225-F91A-B64A-A7B2-EEBC3678674A}"/>
              </a:ext>
            </a:extLst>
          </p:cNvPr>
          <p:cNvSpPr>
            <a:spLocks noGrp="1"/>
          </p:cNvSpPr>
          <p:nvPr>
            <p:ph idx="1"/>
          </p:nvPr>
        </p:nvSpPr>
        <p:spPr>
          <a:xfrm>
            <a:off x="720000" y="1678676"/>
            <a:ext cx="10728325" cy="4090300"/>
          </a:xfrm>
        </p:spPr>
        <p:txBody>
          <a:bodyPr/>
          <a:lstStyle/>
          <a:p>
            <a:r>
              <a:rPr lang="en-US" sz="2400" b="1" dirty="0"/>
              <a:t>Verses </a:t>
            </a:r>
            <a:r>
              <a:rPr lang="en-CA" sz="2400" b="1" dirty="0"/>
              <a:t>64-66 encouragement to the Muslims to fight willingly</a:t>
            </a:r>
          </a:p>
          <a:p>
            <a:pPr marL="0" indent="0" algn="ctr">
              <a:buNone/>
            </a:pPr>
            <a:r>
              <a:rPr lang="ar-SA" sz="2400" dirty="0" err="1"/>
              <a:t>يَـٰٓأَيُّهَا</a:t>
            </a:r>
            <a:r>
              <a:rPr lang="ar-SA" sz="2400" dirty="0"/>
              <a:t> </a:t>
            </a:r>
            <a:r>
              <a:rPr lang="ar-SA" sz="2400" dirty="0" err="1"/>
              <a:t>ٱلنَّبِىُّ</a:t>
            </a:r>
            <a:r>
              <a:rPr lang="ar-SA" sz="2400" dirty="0"/>
              <a:t> حَرِّضِ </a:t>
            </a:r>
            <a:r>
              <a:rPr lang="ar-SA" sz="2400" dirty="0" err="1"/>
              <a:t>ٱلْمُؤْمِنِينَ</a:t>
            </a:r>
            <a:r>
              <a:rPr lang="ar-SA" sz="2400" dirty="0"/>
              <a:t> عَلَى </a:t>
            </a:r>
            <a:r>
              <a:rPr lang="ar-SA" sz="2400" dirty="0" err="1"/>
              <a:t>ٱلْقِتَالِ</a:t>
            </a:r>
            <a:r>
              <a:rPr lang="ar-SA" sz="2400" dirty="0"/>
              <a:t> إِن يَكُن مِّنكُمْ عِشْرُونَ </a:t>
            </a:r>
            <a:r>
              <a:rPr lang="ar-SA" sz="2400" dirty="0" err="1"/>
              <a:t>صَـٰبِرُونَ</a:t>
            </a:r>
            <a:r>
              <a:rPr lang="ar-SA" sz="2400" dirty="0"/>
              <a:t> يَغْلِبُوا۟ </a:t>
            </a:r>
            <a:r>
              <a:rPr lang="ar-SA" sz="2400" dirty="0" err="1"/>
              <a:t>مِا۟ئَتَيْنِ</a:t>
            </a:r>
            <a:r>
              <a:rPr lang="ar-SA" sz="2400" dirty="0"/>
              <a:t> وَإِن يَكُن مِّنكُم </a:t>
            </a:r>
            <a:r>
              <a:rPr lang="ar-SA" sz="2400" dirty="0" err="1"/>
              <a:t>مِّا۟ئَةٌ</a:t>
            </a:r>
            <a:r>
              <a:rPr lang="ar-SA" sz="2400" dirty="0"/>
              <a:t> </a:t>
            </a:r>
            <a:r>
              <a:rPr lang="ar-SA" sz="2400" dirty="0" err="1"/>
              <a:t>يَغْلِبُوٓا</a:t>
            </a:r>
            <a:r>
              <a:rPr lang="ar-SA" sz="2400" dirty="0"/>
              <a:t>۟ أَلْفًا مِّنَ </a:t>
            </a:r>
            <a:r>
              <a:rPr lang="ar-SA" sz="2400" dirty="0" err="1"/>
              <a:t>ٱلَّذِينَ</a:t>
            </a:r>
            <a:r>
              <a:rPr lang="ar-SA" sz="2400" dirty="0"/>
              <a:t> كَفَرُوا۟ بِأَنَّهُمْ قَوْمٌ لَّا يَفْقَهُونَ</a:t>
            </a:r>
            <a:endParaRPr lang="en-US" sz="2400" dirty="0"/>
          </a:p>
          <a:p>
            <a:pPr marL="0" indent="0" algn="ctr">
              <a:buNone/>
            </a:pPr>
            <a:r>
              <a:rPr lang="en-CA" sz="2400" dirty="0"/>
              <a:t>“O Prophet, urge the believers to battle. If there are among you twenty [who are] steadfast, they will overcome two hundred. And if there are among you one hundred [who are] steadfast, they will overcome a thousand of those who have disbelieved because they are a people who do not understand.” Quran 8:65</a:t>
            </a:r>
          </a:p>
          <a:p>
            <a:endParaRPr lang="en-US" dirty="0"/>
          </a:p>
        </p:txBody>
      </p:sp>
    </p:spTree>
    <p:extLst>
      <p:ext uri="{BB962C8B-B14F-4D97-AF65-F5344CB8AC3E}">
        <p14:creationId xmlns:p14="http://schemas.microsoft.com/office/powerpoint/2010/main" val="200652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81334-0234-6E4B-BE79-72F6E69603AC}"/>
              </a:ext>
            </a:extLst>
          </p:cNvPr>
          <p:cNvSpPr>
            <a:spLocks noGrp="1"/>
          </p:cNvSpPr>
          <p:nvPr>
            <p:ph type="title"/>
          </p:nvPr>
        </p:nvSpPr>
        <p:spPr>
          <a:xfrm>
            <a:off x="720000" y="619200"/>
            <a:ext cx="10728322" cy="752400"/>
          </a:xfrm>
        </p:spPr>
        <p:txBody>
          <a:bodyPr/>
          <a:lstStyle/>
          <a:p>
            <a:pPr algn="ctr"/>
            <a:r>
              <a:rPr lang="en-US" dirty="0"/>
              <a:t>Prisoners of War</a:t>
            </a:r>
          </a:p>
        </p:txBody>
      </p:sp>
      <p:sp>
        <p:nvSpPr>
          <p:cNvPr id="3" name="Content Placeholder 2">
            <a:extLst>
              <a:ext uri="{FF2B5EF4-FFF2-40B4-BE49-F238E27FC236}">
                <a16:creationId xmlns:a16="http://schemas.microsoft.com/office/drawing/2014/main" id="{7F17370C-59F4-D94C-B2C4-442DCC4ED3B0}"/>
              </a:ext>
            </a:extLst>
          </p:cNvPr>
          <p:cNvSpPr>
            <a:spLocks noGrp="1"/>
          </p:cNvSpPr>
          <p:nvPr>
            <p:ph idx="1"/>
          </p:nvPr>
        </p:nvSpPr>
        <p:spPr>
          <a:xfrm>
            <a:off x="720000" y="1458098"/>
            <a:ext cx="10728325" cy="4310878"/>
          </a:xfrm>
        </p:spPr>
        <p:txBody>
          <a:bodyPr>
            <a:noAutofit/>
          </a:bodyPr>
          <a:lstStyle/>
          <a:p>
            <a:r>
              <a:rPr lang="en-US" dirty="0"/>
              <a:t>Why were these men executed?</a:t>
            </a:r>
          </a:p>
          <a:p>
            <a:r>
              <a:rPr lang="en-CA" dirty="0" err="1"/>
              <a:t>Uqbah</a:t>
            </a:r>
            <a:r>
              <a:rPr lang="en-CA" dirty="0"/>
              <a:t> bin </a:t>
            </a:r>
            <a:r>
              <a:rPr lang="en-CA" dirty="0" err="1"/>
              <a:t>Mu’ayt</a:t>
            </a:r>
            <a:r>
              <a:rPr lang="en-CA" dirty="0"/>
              <a:t> was one of the fiercest and vilest antagonists of the Prophet and the Muslims. Despite being a neighbor to the Prophet his acts of hatred towards the Prophet include; insults, mockery, throwing the entrails, blood, and waste of a camel on the Prophet as he prayed at the </a:t>
            </a:r>
            <a:r>
              <a:rPr lang="en-CA" dirty="0" err="1"/>
              <a:t>Ka’bah</a:t>
            </a:r>
            <a:r>
              <a:rPr lang="en-CA" dirty="0"/>
              <a:t>. Stepping on the Prophet’s neck while he was in prostration, spitting in the Prophet’s face, attempted murder of the Prophet by strangulation, rejoicing at the death of the Prophet’s son Abdullah, and much more.</a:t>
            </a:r>
          </a:p>
          <a:p>
            <a:r>
              <a:rPr lang="en-CA" dirty="0" err="1"/>
              <a:t>Nadr</a:t>
            </a:r>
            <a:r>
              <a:rPr lang="en-CA" dirty="0"/>
              <a:t> ibn Al-Harith was notorious for his unrelenting persecution of the Muslims.</a:t>
            </a:r>
            <a:endParaRPr lang="en-US" dirty="0"/>
          </a:p>
        </p:txBody>
      </p:sp>
    </p:spTree>
    <p:extLst>
      <p:ext uri="{BB962C8B-B14F-4D97-AF65-F5344CB8AC3E}">
        <p14:creationId xmlns:p14="http://schemas.microsoft.com/office/powerpoint/2010/main" val="1415211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A64C-BBD9-C64C-8BF3-AC21FB360661}"/>
              </a:ext>
            </a:extLst>
          </p:cNvPr>
          <p:cNvSpPr>
            <a:spLocks noGrp="1"/>
          </p:cNvSpPr>
          <p:nvPr>
            <p:ph type="title"/>
          </p:nvPr>
        </p:nvSpPr>
        <p:spPr>
          <a:xfrm>
            <a:off x="720000" y="619200"/>
            <a:ext cx="10728322" cy="841110"/>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62CEAA11-57CD-B84A-B7C1-DBF6BCCE59EA}"/>
              </a:ext>
            </a:extLst>
          </p:cNvPr>
          <p:cNvSpPr>
            <a:spLocks noGrp="1"/>
          </p:cNvSpPr>
          <p:nvPr>
            <p:ph idx="1"/>
          </p:nvPr>
        </p:nvSpPr>
        <p:spPr>
          <a:xfrm>
            <a:off x="720000" y="1460310"/>
            <a:ext cx="10728325" cy="4308665"/>
          </a:xfrm>
        </p:spPr>
        <p:txBody>
          <a:bodyPr/>
          <a:lstStyle/>
          <a:p>
            <a:r>
              <a:rPr lang="en-CA" sz="2400" b="1" dirty="0"/>
              <a:t>Verses 67-71 chastisement for taking POWs before being established; concession to ransom POWs</a:t>
            </a:r>
          </a:p>
          <a:p>
            <a:pPr marL="0" indent="0" algn="ctr">
              <a:buNone/>
            </a:pPr>
            <a:r>
              <a:rPr lang="ar-SA" sz="2800" dirty="0"/>
              <a:t>مَا كَانَ </a:t>
            </a:r>
            <a:r>
              <a:rPr lang="ar-SA" sz="2800" dirty="0" err="1"/>
              <a:t>لِنَبِىٍّ</a:t>
            </a:r>
            <a:r>
              <a:rPr lang="ar-SA" sz="2800" dirty="0"/>
              <a:t> أَن يَكُونَ </a:t>
            </a:r>
            <a:r>
              <a:rPr lang="ar-SA" sz="2800" dirty="0" err="1"/>
              <a:t>لَهُۥٓ</a:t>
            </a:r>
            <a:r>
              <a:rPr lang="ar-SA" sz="2800" dirty="0"/>
              <a:t> </a:t>
            </a:r>
            <a:r>
              <a:rPr lang="ar-SA" sz="2800" dirty="0" err="1"/>
              <a:t>أَسْرَىٰ</a:t>
            </a:r>
            <a:r>
              <a:rPr lang="ar-SA" sz="2800" dirty="0"/>
              <a:t> </a:t>
            </a:r>
            <a:r>
              <a:rPr lang="ar-SA" sz="2800" dirty="0" err="1"/>
              <a:t>حَتَّىٰ</a:t>
            </a:r>
            <a:r>
              <a:rPr lang="ar-SA" sz="2800" dirty="0"/>
              <a:t> يُثْخِنَ </a:t>
            </a:r>
            <a:r>
              <a:rPr lang="ar-SA" sz="2800" dirty="0" err="1"/>
              <a:t>فِى</a:t>
            </a:r>
            <a:r>
              <a:rPr lang="ar-SA" sz="2800" dirty="0"/>
              <a:t> </a:t>
            </a:r>
            <a:r>
              <a:rPr lang="ar-SA" sz="2800" dirty="0" err="1"/>
              <a:t>ٱلْأَرْضِ</a:t>
            </a:r>
            <a:r>
              <a:rPr lang="ar-SA" sz="2800" dirty="0"/>
              <a:t> تُرِيدُونَ عَرَضَ </a:t>
            </a:r>
            <a:r>
              <a:rPr lang="ar-SA" sz="2800" dirty="0" err="1"/>
              <a:t>ٱلدُّنْيَا</a:t>
            </a:r>
            <a:r>
              <a:rPr lang="ar-SA" sz="2800" dirty="0"/>
              <a:t> </a:t>
            </a:r>
            <a:r>
              <a:rPr lang="ar-SA" sz="2800" dirty="0" err="1"/>
              <a:t>وَٱللَّهُ</a:t>
            </a:r>
            <a:r>
              <a:rPr lang="ar-SA" sz="2800" dirty="0"/>
              <a:t> يُرِيدُ </a:t>
            </a:r>
            <a:r>
              <a:rPr lang="ar-SA" sz="2800" dirty="0" err="1"/>
              <a:t>ٱلْـَٔاخِرَةَ</a:t>
            </a:r>
            <a:r>
              <a:rPr lang="ar-SA" sz="2800" dirty="0"/>
              <a:t> </a:t>
            </a:r>
            <a:r>
              <a:rPr lang="ar-SA" sz="2800" dirty="0" err="1"/>
              <a:t>وَٱللَّهُ</a:t>
            </a:r>
            <a:r>
              <a:rPr lang="ar-SA" sz="2800" dirty="0"/>
              <a:t> عَزِيزٌ حَكِيمٌ</a:t>
            </a:r>
            <a:endParaRPr lang="en-US" sz="2800" dirty="0"/>
          </a:p>
          <a:p>
            <a:pPr marL="0" indent="0" algn="ctr">
              <a:buNone/>
            </a:pPr>
            <a:r>
              <a:rPr lang="en-CA" dirty="0"/>
              <a:t>“It is not fit for a prophet that he should take captives unless he has fought and triumphed in the land; you desire the frail goods of this world, while God desires (for you) the hereafter; and God is Mighty, Wise.” Quran 8:67</a:t>
            </a:r>
            <a:endParaRPr lang="en-US" dirty="0"/>
          </a:p>
        </p:txBody>
      </p:sp>
    </p:spTree>
    <p:extLst>
      <p:ext uri="{BB962C8B-B14F-4D97-AF65-F5344CB8AC3E}">
        <p14:creationId xmlns:p14="http://schemas.microsoft.com/office/powerpoint/2010/main" val="3425708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87ACB-9FD5-E04E-A81B-342A417946B3}"/>
              </a:ext>
            </a:extLst>
          </p:cNvPr>
          <p:cNvSpPr>
            <a:spLocks noGrp="1"/>
          </p:cNvSpPr>
          <p:nvPr>
            <p:ph type="title"/>
          </p:nvPr>
        </p:nvSpPr>
        <p:spPr>
          <a:xfrm>
            <a:off x="720000" y="619200"/>
            <a:ext cx="10728322" cy="786519"/>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8067E409-2636-E548-8560-8E7DF6B49A14}"/>
              </a:ext>
            </a:extLst>
          </p:cNvPr>
          <p:cNvSpPr>
            <a:spLocks noGrp="1"/>
          </p:cNvSpPr>
          <p:nvPr>
            <p:ph idx="1"/>
          </p:nvPr>
        </p:nvSpPr>
        <p:spPr>
          <a:xfrm>
            <a:off x="720000" y="1405720"/>
            <a:ext cx="10728325" cy="4363256"/>
          </a:xfrm>
        </p:spPr>
        <p:txBody>
          <a:bodyPr>
            <a:normAutofit/>
          </a:bodyPr>
          <a:lstStyle/>
          <a:p>
            <a:pPr marL="0" indent="0" algn="ctr">
              <a:buNone/>
            </a:pPr>
            <a:r>
              <a:rPr lang="ar-SA" sz="2400" dirty="0"/>
              <a:t>لَّوْلَا </a:t>
            </a:r>
            <a:r>
              <a:rPr lang="ar-SA" sz="2400" dirty="0" err="1"/>
              <a:t>كِتَـٰبٌ</a:t>
            </a:r>
            <a:r>
              <a:rPr lang="ar-SA" sz="2400" dirty="0"/>
              <a:t> مِّنَ </a:t>
            </a:r>
            <a:r>
              <a:rPr lang="ar-SA" sz="2400" dirty="0" err="1"/>
              <a:t>ٱللَّهِ</a:t>
            </a:r>
            <a:r>
              <a:rPr lang="ar-SA" sz="2400" dirty="0"/>
              <a:t> سَبَقَ لَمَسَّكُمْ </a:t>
            </a:r>
            <a:r>
              <a:rPr lang="ar-SA" sz="2400" dirty="0" err="1"/>
              <a:t>فِيمَآ</a:t>
            </a:r>
            <a:r>
              <a:rPr lang="ar-SA" sz="2400" dirty="0"/>
              <a:t> أَخَذْتُمْ عَذَابٌ عَظِيمٌ فَكُلُوا۟ مِمَّا غَنِمْتُمْ </a:t>
            </a:r>
            <a:r>
              <a:rPr lang="ar-SA" sz="2400" dirty="0" err="1"/>
              <a:t>حَلَـٰلًا</a:t>
            </a:r>
            <a:r>
              <a:rPr lang="ar-SA" sz="2400" dirty="0"/>
              <a:t> طَيِّبًا </a:t>
            </a:r>
            <a:r>
              <a:rPr lang="ar-SA" sz="2400" dirty="0" err="1"/>
              <a:t>وَٱتَّقُوا</a:t>
            </a:r>
            <a:r>
              <a:rPr lang="ar-SA" sz="2400" dirty="0"/>
              <a:t>۟ </a:t>
            </a:r>
            <a:r>
              <a:rPr lang="ar-SA" sz="2400" dirty="0" err="1"/>
              <a:t>ٱللَّهَ</a:t>
            </a:r>
            <a:r>
              <a:rPr lang="ar-SA" sz="2400" dirty="0"/>
              <a:t> إِنَّ </a:t>
            </a:r>
            <a:r>
              <a:rPr lang="ar-SA" sz="2400" dirty="0" err="1"/>
              <a:t>ٱللَّهَ</a:t>
            </a:r>
            <a:r>
              <a:rPr lang="ar-SA" sz="2400" dirty="0"/>
              <a:t> غَفُورٌ رَّحِيمٌ</a:t>
            </a:r>
            <a:endParaRPr lang="en-US" sz="2400" dirty="0"/>
          </a:p>
          <a:p>
            <a:pPr marL="0" indent="0" algn="ctr">
              <a:buNone/>
            </a:pPr>
            <a:r>
              <a:rPr lang="en-CA" sz="2400" dirty="0"/>
              <a:t>“If not for a decree from God that preceded, you would have been touched for what you took by a great punishment. So consume what you have taken of war booty [as being] lawful and good, and fear God. Indeed, God is Forgiving and Merciful.” Quran  8: 68-69</a:t>
            </a:r>
            <a:endParaRPr lang="en-US" sz="2400" dirty="0"/>
          </a:p>
        </p:txBody>
      </p:sp>
    </p:spTree>
    <p:extLst>
      <p:ext uri="{BB962C8B-B14F-4D97-AF65-F5344CB8AC3E}">
        <p14:creationId xmlns:p14="http://schemas.microsoft.com/office/powerpoint/2010/main" val="1322122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AAAB2-D548-0740-ABC4-1B46B482D324}"/>
              </a:ext>
            </a:extLst>
          </p:cNvPr>
          <p:cNvSpPr>
            <a:spLocks noGrp="1"/>
          </p:cNvSpPr>
          <p:nvPr>
            <p:ph type="title"/>
          </p:nvPr>
        </p:nvSpPr>
        <p:spPr>
          <a:xfrm>
            <a:off x="720000" y="619200"/>
            <a:ext cx="10728322" cy="813815"/>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370A5E9C-15FC-8D45-A04B-1074DB749AE4}"/>
              </a:ext>
            </a:extLst>
          </p:cNvPr>
          <p:cNvSpPr>
            <a:spLocks noGrp="1"/>
          </p:cNvSpPr>
          <p:nvPr>
            <p:ph idx="1"/>
          </p:nvPr>
        </p:nvSpPr>
        <p:spPr>
          <a:xfrm>
            <a:off x="720000" y="1433016"/>
            <a:ext cx="10728325" cy="4335960"/>
          </a:xfrm>
        </p:spPr>
        <p:txBody>
          <a:bodyPr/>
          <a:lstStyle/>
          <a:p>
            <a:r>
              <a:rPr lang="en-US" sz="2400" b="1" dirty="0"/>
              <a:t>Verses </a:t>
            </a:r>
            <a:r>
              <a:rPr lang="en-CA" sz="2400" b="1" dirty="0"/>
              <a:t>72-75 Formalization of the relationship between the </a:t>
            </a:r>
            <a:r>
              <a:rPr lang="en-CA" sz="2400" b="1" dirty="0" err="1"/>
              <a:t>muhājirūn</a:t>
            </a:r>
            <a:r>
              <a:rPr lang="en-CA" sz="2400" b="1" dirty="0"/>
              <a:t> and </a:t>
            </a:r>
            <a:r>
              <a:rPr lang="en-CA" sz="2400" b="1" dirty="0" err="1"/>
              <a:t>anṣār</a:t>
            </a:r>
            <a:endParaRPr lang="en-CA" sz="2400" b="1" dirty="0"/>
          </a:p>
          <a:p>
            <a:pPr marL="0" indent="0" algn="ctr">
              <a:buNone/>
            </a:pPr>
            <a:r>
              <a:rPr lang="ar-SA" sz="2800" dirty="0" err="1"/>
              <a:t>وَٱلَّذِينَ</a:t>
            </a:r>
            <a:r>
              <a:rPr lang="ar-SA" sz="2800" dirty="0"/>
              <a:t> ءَامَنُوا۟ وَهَاجَرُوا۟ </a:t>
            </a:r>
            <a:r>
              <a:rPr lang="ar-SA" sz="2800" dirty="0" err="1"/>
              <a:t>وَجَـٰهَدُوا</a:t>
            </a:r>
            <a:r>
              <a:rPr lang="ar-SA" sz="2800" dirty="0"/>
              <a:t>۟ </a:t>
            </a:r>
            <a:r>
              <a:rPr lang="ar-SA" sz="2800" dirty="0" err="1"/>
              <a:t>فِى</a:t>
            </a:r>
            <a:r>
              <a:rPr lang="ar-SA" sz="2800" dirty="0"/>
              <a:t> سَبِيلِ </a:t>
            </a:r>
            <a:r>
              <a:rPr lang="ar-SA" sz="2800" dirty="0" err="1"/>
              <a:t>ٱللَّهِ</a:t>
            </a:r>
            <a:r>
              <a:rPr lang="ar-SA" sz="2800" dirty="0"/>
              <a:t> </a:t>
            </a:r>
            <a:r>
              <a:rPr lang="ar-SA" sz="2800" dirty="0" err="1"/>
              <a:t>وَٱلَّذِينَ</a:t>
            </a:r>
            <a:r>
              <a:rPr lang="ar-SA" sz="2800" dirty="0"/>
              <a:t> ءَاوَوا۟ </a:t>
            </a:r>
            <a:r>
              <a:rPr lang="ar-SA" sz="2800" dirty="0" err="1"/>
              <a:t>وَّنَصَرُوٓا</a:t>
            </a:r>
            <a:r>
              <a:rPr lang="ar-SA" sz="2800" dirty="0"/>
              <a:t>۟ </a:t>
            </a:r>
            <a:r>
              <a:rPr lang="ar-SA" sz="2800" dirty="0" err="1"/>
              <a:t>أُو۟لَـٰٓئِكَ</a:t>
            </a:r>
            <a:r>
              <a:rPr lang="ar-SA" sz="2800" dirty="0"/>
              <a:t> هُمُ </a:t>
            </a:r>
            <a:r>
              <a:rPr lang="ar-SA" sz="2800" dirty="0" err="1"/>
              <a:t>ٱلْمُؤْمِنُونَ</a:t>
            </a:r>
            <a:r>
              <a:rPr lang="ar-SA" sz="2800" dirty="0"/>
              <a:t> حَقًّا لَّهُم مَّغْفِرَةٌ وَرِزْقٌ كَرِيمٌ</a:t>
            </a:r>
            <a:endParaRPr lang="en-US" sz="2800" dirty="0"/>
          </a:p>
          <a:p>
            <a:pPr marL="0" indent="0" algn="ctr">
              <a:buNone/>
            </a:pPr>
            <a:r>
              <a:rPr lang="en-CA" sz="2400" dirty="0"/>
              <a:t>“But those who have believed and emigrated and fought in the cause of God and those who gave shelter and aided - it is they who are the believers, truly. For them is forgiveness and noble provision.” Quran 8;74</a:t>
            </a:r>
            <a:endParaRPr lang="en-CA" sz="2400" b="1" dirty="0"/>
          </a:p>
          <a:p>
            <a:endParaRPr lang="en-US" dirty="0"/>
          </a:p>
        </p:txBody>
      </p:sp>
    </p:spTree>
    <p:extLst>
      <p:ext uri="{BB962C8B-B14F-4D97-AF65-F5344CB8AC3E}">
        <p14:creationId xmlns:p14="http://schemas.microsoft.com/office/powerpoint/2010/main" val="3403676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FA5BC-3020-AA4E-A394-5C944F50715D}"/>
              </a:ext>
            </a:extLst>
          </p:cNvPr>
          <p:cNvSpPr>
            <a:spLocks noGrp="1"/>
          </p:cNvSpPr>
          <p:nvPr>
            <p:ph type="title"/>
          </p:nvPr>
        </p:nvSpPr>
        <p:spPr>
          <a:xfrm>
            <a:off x="720000" y="619200"/>
            <a:ext cx="10728322" cy="950293"/>
          </a:xfrm>
        </p:spPr>
        <p:txBody>
          <a:bodyPr/>
          <a:lstStyle/>
          <a:p>
            <a:pPr algn="ctr"/>
            <a:r>
              <a:rPr lang="en-US" dirty="0"/>
              <a:t>Dividing the Spoils</a:t>
            </a:r>
          </a:p>
        </p:txBody>
      </p:sp>
      <p:sp>
        <p:nvSpPr>
          <p:cNvPr id="3" name="Content Placeholder 2">
            <a:extLst>
              <a:ext uri="{FF2B5EF4-FFF2-40B4-BE49-F238E27FC236}">
                <a16:creationId xmlns:a16="http://schemas.microsoft.com/office/drawing/2014/main" id="{70CDA353-1524-B144-88D7-32649A01DF67}"/>
              </a:ext>
            </a:extLst>
          </p:cNvPr>
          <p:cNvSpPr>
            <a:spLocks noGrp="1"/>
          </p:cNvSpPr>
          <p:nvPr>
            <p:ph idx="1"/>
          </p:nvPr>
        </p:nvSpPr>
        <p:spPr>
          <a:xfrm>
            <a:off x="720000" y="1569494"/>
            <a:ext cx="10728325" cy="4199482"/>
          </a:xfrm>
        </p:spPr>
        <p:txBody>
          <a:bodyPr/>
          <a:lstStyle/>
          <a:p>
            <a:r>
              <a:rPr lang="en-CA" sz="2400" dirty="0"/>
              <a:t>They divided up the spoils equally among the fighters and all others who were part of the campaign, including his deputies in Medina and </a:t>
            </a:r>
            <a:r>
              <a:rPr lang="en-CA" sz="2400" dirty="0" err="1"/>
              <a:t>Qubāʾ</a:t>
            </a:r>
            <a:r>
              <a:rPr lang="en-CA" sz="2400" dirty="0"/>
              <a:t> and those who couldn’t come because of illness.</a:t>
            </a:r>
          </a:p>
          <a:p>
            <a:r>
              <a:rPr lang="en-CA" sz="2400" dirty="0"/>
              <a:t>The Prophet exercised his right to the </a:t>
            </a:r>
            <a:r>
              <a:rPr lang="en-CA" sz="2400" dirty="0" err="1"/>
              <a:t>ṣafī</a:t>
            </a:r>
            <a:r>
              <a:rPr lang="en-CA" sz="2400" dirty="0"/>
              <a:t> before any division was made</a:t>
            </a:r>
          </a:p>
          <a:p>
            <a:pPr lvl="1"/>
            <a:r>
              <a:rPr lang="en-CA" dirty="0"/>
              <a:t>He took </a:t>
            </a:r>
            <a:r>
              <a:rPr lang="en-CA" dirty="0" err="1"/>
              <a:t>Abū</a:t>
            </a:r>
            <a:r>
              <a:rPr lang="en-CA" dirty="0"/>
              <a:t> </a:t>
            </a:r>
            <a:r>
              <a:rPr lang="en-CA" dirty="0" err="1"/>
              <a:t>Jahl’s</a:t>
            </a:r>
            <a:r>
              <a:rPr lang="en-CA" dirty="0"/>
              <a:t> camel</a:t>
            </a:r>
          </a:p>
          <a:p>
            <a:pPr lvl="1"/>
            <a:r>
              <a:rPr lang="en-CA" dirty="0"/>
              <a:t>he took the sword of al-</a:t>
            </a:r>
            <a:r>
              <a:rPr lang="en-CA" dirty="0" err="1"/>
              <a:t>Munabbih</a:t>
            </a:r>
            <a:r>
              <a:rPr lang="en-CA" dirty="0"/>
              <a:t> ibn al-</a:t>
            </a:r>
            <a:r>
              <a:rPr lang="en-CA" dirty="0" err="1"/>
              <a:t>Ḥajjāj</a:t>
            </a:r>
            <a:r>
              <a:rPr lang="en-CA" dirty="0"/>
              <a:t>, which was known as </a:t>
            </a:r>
            <a:r>
              <a:rPr lang="en-CA" dirty="0" err="1"/>
              <a:t>Dhū</a:t>
            </a:r>
            <a:r>
              <a:rPr lang="en-CA" dirty="0"/>
              <a:t> al-</a:t>
            </a:r>
            <a:r>
              <a:rPr lang="en-CA" dirty="0" err="1"/>
              <a:t>Faqār</a:t>
            </a:r>
            <a:r>
              <a:rPr lang="en-CA" dirty="0"/>
              <a:t> because it contained tiny </a:t>
            </a:r>
            <a:r>
              <a:rPr lang="en-CA" dirty="0" err="1"/>
              <a:t>fiqarāt</a:t>
            </a:r>
            <a:r>
              <a:rPr lang="en-CA" dirty="0"/>
              <a:t> or depressions that adorned it</a:t>
            </a:r>
          </a:p>
          <a:p>
            <a:pPr lvl="1"/>
            <a:endParaRPr lang="en-CA" dirty="0"/>
          </a:p>
          <a:p>
            <a:pPr lvl="1"/>
            <a:endParaRPr lang="en-CA" dirty="0"/>
          </a:p>
          <a:p>
            <a:endParaRPr lang="en-CA" sz="2400" dirty="0"/>
          </a:p>
          <a:p>
            <a:endParaRPr lang="en-US" dirty="0"/>
          </a:p>
        </p:txBody>
      </p:sp>
    </p:spTree>
    <p:extLst>
      <p:ext uri="{BB962C8B-B14F-4D97-AF65-F5344CB8AC3E}">
        <p14:creationId xmlns:p14="http://schemas.microsoft.com/office/powerpoint/2010/main" val="3187274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D334-5FCB-1A40-9FE9-ED945C90A09D}"/>
              </a:ext>
            </a:extLst>
          </p:cNvPr>
          <p:cNvSpPr>
            <a:spLocks noGrp="1"/>
          </p:cNvSpPr>
          <p:nvPr>
            <p:ph type="title"/>
          </p:nvPr>
        </p:nvSpPr>
        <p:spPr>
          <a:xfrm>
            <a:off x="720000" y="619200"/>
            <a:ext cx="10728322" cy="827463"/>
          </a:xfrm>
        </p:spPr>
        <p:txBody>
          <a:bodyPr/>
          <a:lstStyle/>
          <a:p>
            <a:pPr algn="ctr"/>
            <a:r>
              <a:rPr lang="en-US" dirty="0"/>
              <a:t>Dividing the Spoils</a:t>
            </a:r>
          </a:p>
        </p:txBody>
      </p:sp>
      <p:sp>
        <p:nvSpPr>
          <p:cNvPr id="3" name="Content Placeholder 2">
            <a:extLst>
              <a:ext uri="{FF2B5EF4-FFF2-40B4-BE49-F238E27FC236}">
                <a16:creationId xmlns:a16="http://schemas.microsoft.com/office/drawing/2014/main" id="{08F4AECD-87A3-0342-A30E-3DC2AC921616}"/>
              </a:ext>
            </a:extLst>
          </p:cNvPr>
          <p:cNvSpPr>
            <a:spLocks noGrp="1"/>
          </p:cNvSpPr>
          <p:nvPr>
            <p:ph idx="1"/>
          </p:nvPr>
        </p:nvSpPr>
        <p:spPr>
          <a:xfrm>
            <a:off x="720000" y="1446664"/>
            <a:ext cx="10728325" cy="4322312"/>
          </a:xfrm>
        </p:spPr>
        <p:txBody>
          <a:bodyPr/>
          <a:lstStyle/>
          <a:p>
            <a:pPr lvl="1"/>
            <a:r>
              <a:rPr lang="en-CA" dirty="0"/>
              <a:t>some reports say it was brought by Gabriel to the Prophet</a:t>
            </a:r>
          </a:p>
          <a:p>
            <a:pPr lvl="1"/>
            <a:r>
              <a:rPr lang="en-CA" dirty="0"/>
              <a:t>some say </a:t>
            </a:r>
            <a:r>
              <a:rPr lang="en-CA"/>
              <a:t>Imam Ali brought </a:t>
            </a:r>
            <a:r>
              <a:rPr lang="en-CA" dirty="0"/>
              <a:t>some iron from an idol in Yemen and the Prophet had it made into two swords</a:t>
            </a:r>
          </a:p>
          <a:p>
            <a:pPr lvl="1"/>
            <a:endParaRPr lang="en-CA" dirty="0"/>
          </a:p>
          <a:p>
            <a:endParaRPr lang="en-US" dirty="0"/>
          </a:p>
        </p:txBody>
      </p:sp>
    </p:spTree>
    <p:extLst>
      <p:ext uri="{BB962C8B-B14F-4D97-AF65-F5344CB8AC3E}">
        <p14:creationId xmlns:p14="http://schemas.microsoft.com/office/powerpoint/2010/main" val="309369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86AE7-155F-0A4F-8296-AF935133DDCD}"/>
              </a:ext>
            </a:extLst>
          </p:cNvPr>
          <p:cNvSpPr>
            <a:spLocks noGrp="1"/>
          </p:cNvSpPr>
          <p:nvPr>
            <p:ph type="title"/>
          </p:nvPr>
        </p:nvSpPr>
        <p:spPr>
          <a:xfrm>
            <a:off x="720000" y="619200"/>
            <a:ext cx="10728322" cy="690616"/>
          </a:xfrm>
        </p:spPr>
        <p:txBody>
          <a:bodyPr/>
          <a:lstStyle/>
          <a:p>
            <a:pPr algn="ctr"/>
            <a:r>
              <a:rPr lang="en-US" dirty="0"/>
              <a:t>Prisoners of War</a:t>
            </a:r>
          </a:p>
        </p:txBody>
      </p:sp>
      <p:sp>
        <p:nvSpPr>
          <p:cNvPr id="3" name="Content Placeholder 2">
            <a:extLst>
              <a:ext uri="{FF2B5EF4-FFF2-40B4-BE49-F238E27FC236}">
                <a16:creationId xmlns:a16="http://schemas.microsoft.com/office/drawing/2014/main" id="{3056B32E-9755-9040-A151-06BAC2377703}"/>
              </a:ext>
            </a:extLst>
          </p:cNvPr>
          <p:cNvSpPr>
            <a:spLocks noGrp="1"/>
          </p:cNvSpPr>
          <p:nvPr>
            <p:ph idx="1"/>
          </p:nvPr>
        </p:nvSpPr>
        <p:spPr>
          <a:xfrm>
            <a:off x="720000" y="1309816"/>
            <a:ext cx="10728325" cy="4459159"/>
          </a:xfrm>
        </p:spPr>
        <p:txBody>
          <a:bodyPr/>
          <a:lstStyle/>
          <a:p>
            <a:pPr fontAlgn="base"/>
            <a:r>
              <a:rPr lang="en-CA" sz="2400" dirty="0"/>
              <a:t>If critics take issue with the Prophet’s conduct and use his execution order as a proof of a lack of his mercy and an example of a barbaric “medieval” nature they need only to look at the New Testament to find similar “harsh” expressions reportedly expressed by Christ, such as when he addresses the scribes and Pharisees and their evil designs against him and his followers: “Ye serpents, ye generation of vipers, how can ye escape the damnation of hell?” (Mathew 23:33) In other words, Hellfire has now become your fate.</a:t>
            </a:r>
          </a:p>
          <a:p>
            <a:br>
              <a:rPr lang="en-CA" dirty="0"/>
            </a:br>
            <a:endParaRPr lang="en-US" dirty="0"/>
          </a:p>
        </p:txBody>
      </p:sp>
    </p:spTree>
    <p:extLst>
      <p:ext uri="{BB962C8B-B14F-4D97-AF65-F5344CB8AC3E}">
        <p14:creationId xmlns:p14="http://schemas.microsoft.com/office/powerpoint/2010/main" val="210727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969A7-0948-BF4C-9FEC-B03F8935FD07}"/>
              </a:ext>
            </a:extLst>
          </p:cNvPr>
          <p:cNvSpPr>
            <a:spLocks noGrp="1"/>
          </p:cNvSpPr>
          <p:nvPr>
            <p:ph type="title"/>
          </p:nvPr>
        </p:nvSpPr>
        <p:spPr>
          <a:xfrm>
            <a:off x="720000" y="619200"/>
            <a:ext cx="10728322" cy="678259"/>
          </a:xfrm>
        </p:spPr>
        <p:txBody>
          <a:bodyPr/>
          <a:lstStyle/>
          <a:p>
            <a:pPr algn="ctr"/>
            <a:r>
              <a:rPr lang="en-US" dirty="0"/>
              <a:t>Prisoners of War</a:t>
            </a:r>
          </a:p>
        </p:txBody>
      </p:sp>
      <p:sp>
        <p:nvSpPr>
          <p:cNvPr id="3" name="Content Placeholder 2">
            <a:extLst>
              <a:ext uri="{FF2B5EF4-FFF2-40B4-BE49-F238E27FC236}">
                <a16:creationId xmlns:a16="http://schemas.microsoft.com/office/drawing/2014/main" id="{D2DF4E46-647D-CF43-A741-916482EC5822}"/>
              </a:ext>
            </a:extLst>
          </p:cNvPr>
          <p:cNvSpPr>
            <a:spLocks noGrp="1"/>
          </p:cNvSpPr>
          <p:nvPr>
            <p:ph idx="1"/>
          </p:nvPr>
        </p:nvSpPr>
        <p:spPr>
          <a:xfrm>
            <a:off x="720000" y="1421028"/>
            <a:ext cx="10728325" cy="4347948"/>
          </a:xfrm>
        </p:spPr>
        <p:txBody>
          <a:bodyPr/>
          <a:lstStyle/>
          <a:p>
            <a:r>
              <a:rPr lang="en-CA" sz="2400" dirty="0"/>
              <a:t>The Prophet ordered his men not to kill any of the Ban Hashim, but to capture them Abbas and Aqil and </a:t>
            </a:r>
            <a:r>
              <a:rPr lang="en-CA" sz="2400" dirty="0" err="1"/>
              <a:t>Nawfal</a:t>
            </a:r>
            <a:r>
              <a:rPr lang="en-CA" sz="2400" dirty="0"/>
              <a:t> ibn al-</a:t>
            </a:r>
            <a:r>
              <a:rPr lang="en-CA" sz="2400" dirty="0" err="1"/>
              <a:t>Ḥārith</a:t>
            </a:r>
            <a:r>
              <a:rPr lang="en-CA" sz="2400" dirty="0"/>
              <a:t> are captured and brought to the Prophet.</a:t>
            </a:r>
          </a:p>
          <a:p>
            <a:r>
              <a:rPr lang="en-CA" sz="2400" dirty="0"/>
              <a:t>The Prophet demands a ransom of 40 purses of gold (1600 </a:t>
            </a:r>
            <a:r>
              <a:rPr lang="en-CA" sz="2400" dirty="0" err="1"/>
              <a:t>dīnar</a:t>
            </a:r>
            <a:r>
              <a:rPr lang="en-CA" sz="2400" dirty="0"/>
              <a:t>) per person, but he demands 100 purses from Abbas. When Abbas claims he is broke, the Prophet reminds of the money he secretly left with his wife in Mecca. This convinces Abbas that he a prophet.</a:t>
            </a:r>
          </a:p>
          <a:p>
            <a:endParaRPr lang="en-CA" dirty="0"/>
          </a:p>
          <a:p>
            <a:endParaRPr lang="en-CA" dirty="0"/>
          </a:p>
          <a:p>
            <a:endParaRPr lang="en-US" dirty="0"/>
          </a:p>
        </p:txBody>
      </p:sp>
    </p:spTree>
    <p:extLst>
      <p:ext uri="{BB962C8B-B14F-4D97-AF65-F5344CB8AC3E}">
        <p14:creationId xmlns:p14="http://schemas.microsoft.com/office/powerpoint/2010/main" val="3587800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4B16-D894-144C-9AAC-5A1377F364C3}"/>
              </a:ext>
            </a:extLst>
          </p:cNvPr>
          <p:cNvSpPr>
            <a:spLocks noGrp="1"/>
          </p:cNvSpPr>
          <p:nvPr>
            <p:ph type="title"/>
          </p:nvPr>
        </p:nvSpPr>
        <p:spPr>
          <a:xfrm>
            <a:off x="720000" y="619200"/>
            <a:ext cx="10728322" cy="863611"/>
          </a:xfrm>
        </p:spPr>
        <p:txBody>
          <a:bodyPr/>
          <a:lstStyle/>
          <a:p>
            <a:pPr algn="ctr"/>
            <a:r>
              <a:rPr lang="en-US" dirty="0"/>
              <a:t>The Prisoners of War</a:t>
            </a:r>
          </a:p>
        </p:txBody>
      </p:sp>
      <p:sp>
        <p:nvSpPr>
          <p:cNvPr id="3" name="Content Placeholder 2">
            <a:extLst>
              <a:ext uri="{FF2B5EF4-FFF2-40B4-BE49-F238E27FC236}">
                <a16:creationId xmlns:a16="http://schemas.microsoft.com/office/drawing/2014/main" id="{C1E18F8B-BE4A-164C-9B47-F2566F5DA64D}"/>
              </a:ext>
            </a:extLst>
          </p:cNvPr>
          <p:cNvSpPr>
            <a:spLocks noGrp="1"/>
          </p:cNvSpPr>
          <p:nvPr>
            <p:ph idx="1"/>
          </p:nvPr>
        </p:nvSpPr>
        <p:spPr>
          <a:xfrm>
            <a:off x="720000" y="1482812"/>
            <a:ext cx="10728325" cy="4286164"/>
          </a:xfrm>
        </p:spPr>
        <p:txBody>
          <a:bodyPr/>
          <a:lstStyle/>
          <a:p>
            <a:r>
              <a:rPr lang="en-CA" sz="2400" dirty="0"/>
              <a:t>The Prophet ordered his men to treat the prisoners well. The prisoners themselves later report that “they let me ride while they marched,” “they gave me their bread, while they ate dates”.</a:t>
            </a:r>
          </a:p>
          <a:p>
            <a:r>
              <a:rPr lang="en-CA" sz="2400" dirty="0"/>
              <a:t>It is also reported that some captives had no money but could read and write. And so the Prophet told them they could go free if they taught the children of the Ansar how to read and write. </a:t>
            </a:r>
          </a:p>
          <a:p>
            <a:endParaRPr lang="en-CA" dirty="0"/>
          </a:p>
          <a:p>
            <a:endParaRPr lang="en-US" dirty="0"/>
          </a:p>
        </p:txBody>
      </p:sp>
    </p:spTree>
    <p:extLst>
      <p:ext uri="{BB962C8B-B14F-4D97-AF65-F5344CB8AC3E}">
        <p14:creationId xmlns:p14="http://schemas.microsoft.com/office/powerpoint/2010/main" val="261129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6FA73-08F4-6747-BE20-D11817F64244}"/>
              </a:ext>
            </a:extLst>
          </p:cNvPr>
          <p:cNvSpPr>
            <a:spLocks noGrp="1"/>
          </p:cNvSpPr>
          <p:nvPr>
            <p:ph type="title"/>
          </p:nvPr>
        </p:nvSpPr>
        <p:spPr>
          <a:xfrm>
            <a:off x="720000" y="619200"/>
            <a:ext cx="10728322" cy="789470"/>
          </a:xfrm>
        </p:spPr>
        <p:txBody>
          <a:bodyPr/>
          <a:lstStyle/>
          <a:p>
            <a:pPr algn="ctr"/>
            <a:r>
              <a:rPr lang="en-US" dirty="0"/>
              <a:t>The Prisoners of War</a:t>
            </a:r>
          </a:p>
        </p:txBody>
      </p:sp>
      <p:sp>
        <p:nvSpPr>
          <p:cNvPr id="3" name="Content Placeholder 2">
            <a:extLst>
              <a:ext uri="{FF2B5EF4-FFF2-40B4-BE49-F238E27FC236}">
                <a16:creationId xmlns:a16="http://schemas.microsoft.com/office/drawing/2014/main" id="{10DB79CC-2197-EB46-A019-A8FFDDAE7C41}"/>
              </a:ext>
            </a:extLst>
          </p:cNvPr>
          <p:cNvSpPr>
            <a:spLocks noGrp="1"/>
          </p:cNvSpPr>
          <p:nvPr>
            <p:ph idx="1"/>
          </p:nvPr>
        </p:nvSpPr>
        <p:spPr>
          <a:xfrm>
            <a:off x="720000" y="1322174"/>
            <a:ext cx="10728325" cy="4446802"/>
          </a:xfrm>
        </p:spPr>
        <p:txBody>
          <a:bodyPr/>
          <a:lstStyle/>
          <a:p>
            <a:r>
              <a:rPr lang="en-CA" dirty="0"/>
              <a:t>For those who couldn't afford any ransom and were also illiterate, they were all sent back without any ransom.</a:t>
            </a:r>
          </a:p>
          <a:p>
            <a:r>
              <a:rPr lang="en-CA" dirty="0"/>
              <a:t>It's said Abu </a:t>
            </a:r>
            <a:r>
              <a:rPr lang="en-CA" dirty="0" err="1"/>
              <a:t>Azzah</a:t>
            </a:r>
            <a:r>
              <a:rPr lang="en-CA" dirty="0"/>
              <a:t> came to the Prophet and said, "O Messenger of Allah! You know that I don't have a powerful family. You know that I have no sons. I only have daughters. I have no money. And I have a large family. So be generous with me." So the Prophet freed him with one condition, "You are never allowed to fight against us again. Go back, and never fight against us.”</a:t>
            </a:r>
          </a:p>
          <a:p>
            <a:r>
              <a:rPr lang="en-CA" dirty="0"/>
              <a:t> So Abu </a:t>
            </a:r>
            <a:r>
              <a:rPr lang="en-CA" dirty="0" err="1"/>
              <a:t>Azzah</a:t>
            </a:r>
            <a:r>
              <a:rPr lang="en-CA" dirty="0"/>
              <a:t> agreed to this, he went back to Mecca, and he wrote a beautiful poem, which is recorded in Ibn </a:t>
            </a:r>
            <a:r>
              <a:rPr lang="en-CA" dirty="0" err="1"/>
              <a:t>Ishaq</a:t>
            </a:r>
            <a:r>
              <a:rPr lang="en-CA" dirty="0"/>
              <a:t>, praising the generosity of the Prophet.</a:t>
            </a:r>
            <a:endParaRPr lang="en-US" dirty="0"/>
          </a:p>
        </p:txBody>
      </p:sp>
    </p:spTree>
    <p:extLst>
      <p:ext uri="{BB962C8B-B14F-4D97-AF65-F5344CB8AC3E}">
        <p14:creationId xmlns:p14="http://schemas.microsoft.com/office/powerpoint/2010/main" val="365192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F60A-F43C-F142-B5B5-E1E62F0DA2E7}"/>
              </a:ext>
            </a:extLst>
          </p:cNvPr>
          <p:cNvSpPr>
            <a:spLocks noGrp="1"/>
          </p:cNvSpPr>
          <p:nvPr>
            <p:ph type="title"/>
          </p:nvPr>
        </p:nvSpPr>
        <p:spPr>
          <a:xfrm>
            <a:off x="720000" y="619200"/>
            <a:ext cx="10728322" cy="801827"/>
          </a:xfrm>
        </p:spPr>
        <p:txBody>
          <a:bodyPr/>
          <a:lstStyle/>
          <a:p>
            <a:pPr algn="ctr"/>
            <a:r>
              <a:rPr lang="en-US" dirty="0"/>
              <a:t>The Prisoners of War</a:t>
            </a:r>
          </a:p>
        </p:txBody>
      </p:sp>
      <p:sp>
        <p:nvSpPr>
          <p:cNvPr id="3" name="Content Placeholder 2">
            <a:extLst>
              <a:ext uri="{FF2B5EF4-FFF2-40B4-BE49-F238E27FC236}">
                <a16:creationId xmlns:a16="http://schemas.microsoft.com/office/drawing/2014/main" id="{0906A14B-F032-3141-918C-9529D0331379}"/>
              </a:ext>
            </a:extLst>
          </p:cNvPr>
          <p:cNvSpPr>
            <a:spLocks noGrp="1"/>
          </p:cNvSpPr>
          <p:nvPr>
            <p:ph idx="1"/>
          </p:nvPr>
        </p:nvSpPr>
        <p:spPr>
          <a:xfrm>
            <a:off x="720000" y="1421028"/>
            <a:ext cx="10728325" cy="4347948"/>
          </a:xfrm>
        </p:spPr>
        <p:txBody>
          <a:bodyPr>
            <a:normAutofit/>
          </a:bodyPr>
          <a:lstStyle/>
          <a:p>
            <a:r>
              <a:rPr lang="en-CA" sz="2400" dirty="0"/>
              <a:t>And many of the prisoners of </a:t>
            </a:r>
            <a:r>
              <a:rPr lang="en-CA" sz="2400" dirty="0" err="1"/>
              <a:t>Badr</a:t>
            </a:r>
            <a:r>
              <a:rPr lang="en-CA" sz="2400" dirty="0"/>
              <a:t> eventually accepted Islam, either before the Conquest [8 AH] or immediately after.</a:t>
            </a:r>
          </a:p>
          <a:p>
            <a:r>
              <a:rPr lang="en-CA" sz="2400" dirty="0"/>
              <a:t> </a:t>
            </a:r>
            <a:r>
              <a:rPr lang="en-CA" sz="2400" dirty="0" err="1"/>
              <a:t>Nawfal</a:t>
            </a:r>
            <a:r>
              <a:rPr lang="en-CA" sz="2400" dirty="0"/>
              <a:t> ibn al-Harith, al-Abbas, Aqil ibn Abi Talib, </a:t>
            </a:r>
            <a:r>
              <a:rPr lang="en-CA" sz="2400" dirty="0" err="1"/>
              <a:t>Suhayl</a:t>
            </a:r>
            <a:r>
              <a:rPr lang="en-CA" sz="2400" dirty="0"/>
              <a:t> ibn Amr, etc. </a:t>
            </a:r>
          </a:p>
          <a:p>
            <a:r>
              <a:rPr lang="en-CA" sz="2400" dirty="0"/>
              <a:t>This shows us the wisdom that: mercy is the general rule, and sometimes strictness will be shown as well.</a:t>
            </a:r>
            <a:endParaRPr lang="en-US" sz="2400" dirty="0"/>
          </a:p>
        </p:txBody>
      </p:sp>
    </p:spTree>
    <p:extLst>
      <p:ext uri="{BB962C8B-B14F-4D97-AF65-F5344CB8AC3E}">
        <p14:creationId xmlns:p14="http://schemas.microsoft.com/office/powerpoint/2010/main" val="4198062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973A-45F3-584C-87A5-B687CBB4388C}"/>
              </a:ext>
            </a:extLst>
          </p:cNvPr>
          <p:cNvSpPr>
            <a:spLocks noGrp="1"/>
          </p:cNvSpPr>
          <p:nvPr>
            <p:ph type="title"/>
          </p:nvPr>
        </p:nvSpPr>
        <p:spPr>
          <a:xfrm>
            <a:off x="720000" y="619200"/>
            <a:ext cx="10728322" cy="801827"/>
          </a:xfrm>
        </p:spPr>
        <p:txBody>
          <a:bodyPr/>
          <a:lstStyle/>
          <a:p>
            <a:pPr algn="ctr"/>
            <a:r>
              <a:rPr lang="en-US" dirty="0"/>
              <a:t>The Revelation of Surat Al-Anfal</a:t>
            </a:r>
          </a:p>
        </p:txBody>
      </p:sp>
      <p:sp>
        <p:nvSpPr>
          <p:cNvPr id="3" name="Content Placeholder 2">
            <a:extLst>
              <a:ext uri="{FF2B5EF4-FFF2-40B4-BE49-F238E27FC236}">
                <a16:creationId xmlns:a16="http://schemas.microsoft.com/office/drawing/2014/main" id="{778C3D59-C725-6149-A64C-77F47D917E5C}"/>
              </a:ext>
            </a:extLst>
          </p:cNvPr>
          <p:cNvSpPr>
            <a:spLocks noGrp="1"/>
          </p:cNvSpPr>
          <p:nvPr>
            <p:ph idx="1"/>
          </p:nvPr>
        </p:nvSpPr>
        <p:spPr>
          <a:xfrm>
            <a:off x="720000" y="1421028"/>
            <a:ext cx="10728325" cy="4347948"/>
          </a:xfrm>
        </p:spPr>
        <p:txBody>
          <a:bodyPr/>
          <a:lstStyle/>
          <a:p>
            <a:r>
              <a:rPr lang="en-CA" sz="2400" dirty="0"/>
              <a:t>There was strife in the ranks after the battle as various people made claims to the spoils. God reveals Surat Al-Anfal at this time.</a:t>
            </a:r>
          </a:p>
          <a:p>
            <a:r>
              <a:rPr lang="en-CA" sz="2400" dirty="0"/>
              <a:t>Al-Anfal is named for the “spoils of war” mentioned in the first verse. It was revealed after </a:t>
            </a:r>
            <a:r>
              <a:rPr lang="en-CA" sz="2400" dirty="0" err="1"/>
              <a:t>Badr</a:t>
            </a:r>
            <a:r>
              <a:rPr lang="en-CA" sz="2400" dirty="0"/>
              <a:t> (hence it is Medinan) and deals with jihad, captives, spoils of war, strategy, and policies of engagement</a:t>
            </a:r>
          </a:p>
          <a:p>
            <a:endParaRPr lang="en-CA" dirty="0"/>
          </a:p>
          <a:p>
            <a:endParaRPr lang="en-US" dirty="0"/>
          </a:p>
        </p:txBody>
      </p:sp>
    </p:spTree>
    <p:extLst>
      <p:ext uri="{BB962C8B-B14F-4D97-AF65-F5344CB8AC3E}">
        <p14:creationId xmlns:p14="http://schemas.microsoft.com/office/powerpoint/2010/main" val="205550415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6588</TotalTime>
  <Words>2790</Words>
  <Application>Microsoft Macintosh PowerPoint</Application>
  <PresentationFormat>Widescreen</PresentationFormat>
  <Paragraphs>124</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Avenir Next LT Pro</vt:lpstr>
      <vt:lpstr>Sagona Book</vt:lpstr>
      <vt:lpstr>The Hand Extrablack</vt:lpstr>
      <vt:lpstr>BlobVTI</vt:lpstr>
      <vt:lpstr>The Life of Prophet Muhammad</vt:lpstr>
      <vt:lpstr>Prisoners of War</vt:lpstr>
      <vt:lpstr>Prisoners of War</vt:lpstr>
      <vt:lpstr>Prisoners of War</vt:lpstr>
      <vt:lpstr>Prisoners of War</vt:lpstr>
      <vt:lpstr>The Prisoners of War</vt:lpstr>
      <vt:lpstr>The Prisoners of War</vt:lpstr>
      <vt:lpstr>The Prisoners of War</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The Revelation of Surat Al-Anfal</vt:lpstr>
      <vt:lpstr>Dividing the Spoils</vt:lpstr>
      <vt:lpstr>Dividing the Spoils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744</cp:revision>
  <dcterms:created xsi:type="dcterms:W3CDTF">2020-11-25T07:02:27Z</dcterms:created>
  <dcterms:modified xsi:type="dcterms:W3CDTF">2021-12-29T06:50:13Z</dcterms:modified>
</cp:coreProperties>
</file>