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8252"/>
    <p:restoredTop sz="94778"/>
  </p:normalViewPr>
  <p:slideViewPr>
    <p:cSldViewPr snapToGrid="0" snapToObjects="1">
      <p:cViewPr varScale="1">
        <p:scale>
          <a:sx n="84" d="100"/>
          <a:sy n="84" d="100"/>
        </p:scale>
        <p:origin x="208" y="5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January 5,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January 5,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January 5,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January 5,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January 5,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January 5,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January 5,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January 5,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January 5,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January 5,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January 5,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January 5,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a:t>Lesson 40</a:t>
            </a:r>
            <a:endParaRPr lang="en-US" dirty="0"/>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F0F97-DCFF-4441-B7B7-EDD6CB9D2050}"/>
              </a:ext>
            </a:extLst>
          </p:cNvPr>
          <p:cNvSpPr>
            <a:spLocks noGrp="1"/>
          </p:cNvSpPr>
          <p:nvPr>
            <p:ph type="title"/>
          </p:nvPr>
        </p:nvSpPr>
        <p:spPr>
          <a:xfrm>
            <a:off x="720000" y="619200"/>
            <a:ext cx="10728322" cy="826541"/>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F8909387-593E-684D-9B12-5984F4179022}"/>
              </a:ext>
            </a:extLst>
          </p:cNvPr>
          <p:cNvSpPr>
            <a:spLocks noGrp="1"/>
          </p:cNvSpPr>
          <p:nvPr>
            <p:ph idx="1"/>
          </p:nvPr>
        </p:nvSpPr>
        <p:spPr>
          <a:xfrm>
            <a:off x="720000" y="1445742"/>
            <a:ext cx="10728325" cy="4323234"/>
          </a:xfrm>
        </p:spPr>
        <p:txBody>
          <a:bodyPr/>
          <a:lstStyle/>
          <a:p>
            <a:r>
              <a:rPr lang="en-US" sz="2400" dirty="0"/>
              <a:t>Abu </a:t>
            </a:r>
            <a:r>
              <a:rPr lang="en-US" sz="2400" dirty="0" err="1"/>
              <a:t>Baseer</a:t>
            </a:r>
            <a:r>
              <a:rPr lang="en-US" sz="2400" dirty="0"/>
              <a:t> once asked the 5</a:t>
            </a:r>
            <a:r>
              <a:rPr lang="en-US" sz="2400" baseline="30000" dirty="0"/>
              <a:t>th</a:t>
            </a:r>
            <a:r>
              <a:rPr lang="en-US" sz="2400" dirty="0"/>
              <a:t> or 6</a:t>
            </a:r>
            <a:r>
              <a:rPr lang="en-US" sz="2400" baseline="30000" dirty="0"/>
              <a:t>th</a:t>
            </a:r>
            <a:r>
              <a:rPr lang="en-US" sz="2400" dirty="0"/>
              <a:t> Imam about the </a:t>
            </a:r>
            <a:r>
              <a:rPr lang="en-US" sz="2400" dirty="0" err="1"/>
              <a:t>qiblah</a:t>
            </a:r>
            <a:r>
              <a:rPr lang="en-US" sz="2400" dirty="0"/>
              <a:t>:</a:t>
            </a:r>
          </a:p>
          <a:p>
            <a:pPr marL="0" indent="0" algn="ctr">
              <a:buNone/>
            </a:pPr>
            <a:r>
              <a:rPr lang="ar-SA" sz="2400" dirty="0"/>
              <a:t> إن الله أمره أن يصلي إلى بيت المقدس؟ قال: نعم، ألا ترى أن الله يقول: ﴿وما جعلنا القبلة التي كنت عليها إلا لنعلم من يتبع الرسول﴾!؟ ثم قال: إن بني عبد الأشهل أتوهم وهم في الصلاة قد صلوا ركعتين إلى بيت المقدس</a:t>
            </a:r>
            <a:endParaRPr lang="en-US" sz="2400" dirty="0"/>
          </a:p>
          <a:p>
            <a:pPr marL="0" indent="0" algn="ctr">
              <a:buNone/>
            </a:pPr>
            <a:r>
              <a:rPr lang="ar-SA" sz="2400" dirty="0"/>
              <a:t> </a:t>
            </a:r>
            <a:r>
              <a:rPr lang="en-US" sz="2400" dirty="0"/>
              <a:t>“God commanded the Prophet to pray toward Bayt Al-</a:t>
            </a:r>
            <a:r>
              <a:rPr lang="en-US" sz="2400" dirty="0" err="1"/>
              <a:t>Maqdis</a:t>
            </a:r>
            <a:r>
              <a:rPr lang="en-US" sz="2400" dirty="0"/>
              <a:t>?</a:t>
            </a:r>
          </a:p>
          <a:p>
            <a:pPr marL="0" indent="0" algn="ctr">
              <a:buNone/>
            </a:pPr>
            <a:r>
              <a:rPr lang="en-US" sz="2400" dirty="0"/>
              <a:t>Yes, do you not see that God said: ‘And We did not make that </a:t>
            </a:r>
            <a:r>
              <a:rPr lang="en-US" sz="2400" dirty="0" err="1"/>
              <a:t>qiblah</a:t>
            </a:r>
            <a:r>
              <a:rPr lang="en-US" sz="2400" dirty="0"/>
              <a:t> that you were previously facing …. Verily, the Bani Abdul </a:t>
            </a:r>
            <a:r>
              <a:rPr lang="en-US" sz="2400" dirty="0" err="1"/>
              <a:t>Ashal</a:t>
            </a:r>
            <a:r>
              <a:rPr lang="en-US" sz="2400" dirty="0"/>
              <a:t> were praying when someone came to them (during their </a:t>
            </a:r>
            <a:r>
              <a:rPr lang="en-US" sz="2400" dirty="0" err="1"/>
              <a:t>asr</a:t>
            </a:r>
            <a:r>
              <a:rPr lang="en-US" sz="2400" dirty="0"/>
              <a:t> prayer) while they had already prayed 2 units toward Bayt Al-</a:t>
            </a:r>
            <a:r>
              <a:rPr lang="en-US" sz="2400" dirty="0" err="1"/>
              <a:t>Maqdis</a:t>
            </a:r>
            <a:endParaRPr lang="en-US" sz="2400" dirty="0"/>
          </a:p>
        </p:txBody>
      </p:sp>
    </p:spTree>
    <p:extLst>
      <p:ext uri="{BB962C8B-B14F-4D97-AF65-F5344CB8AC3E}">
        <p14:creationId xmlns:p14="http://schemas.microsoft.com/office/powerpoint/2010/main" val="3298911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9669A-18A4-F14E-A94A-DD93CA61CE29}"/>
              </a:ext>
            </a:extLst>
          </p:cNvPr>
          <p:cNvSpPr>
            <a:spLocks noGrp="1"/>
          </p:cNvSpPr>
          <p:nvPr>
            <p:ph type="title"/>
          </p:nvPr>
        </p:nvSpPr>
        <p:spPr>
          <a:xfrm>
            <a:off x="720000" y="619200"/>
            <a:ext cx="10728322" cy="752400"/>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68A7D12E-17FC-D24C-8979-510CE07356BA}"/>
              </a:ext>
            </a:extLst>
          </p:cNvPr>
          <p:cNvSpPr>
            <a:spLocks noGrp="1"/>
          </p:cNvSpPr>
          <p:nvPr>
            <p:ph idx="1"/>
          </p:nvPr>
        </p:nvSpPr>
        <p:spPr>
          <a:xfrm>
            <a:off x="720000" y="1371600"/>
            <a:ext cx="10728325" cy="4397375"/>
          </a:xfrm>
        </p:spPr>
        <p:txBody>
          <a:bodyPr>
            <a:normAutofit/>
          </a:bodyPr>
          <a:lstStyle/>
          <a:p>
            <a:pPr marL="0" indent="0" algn="ctr">
              <a:buNone/>
            </a:pPr>
            <a:r>
              <a:rPr lang="ar-SA" sz="2400" dirty="0"/>
              <a:t>فقيل لهم: إن نبيكم صرف إلى الكعبة فتحول النساء مكان الرجال، والرجال مكان النساء، وجعلوا الركعتين الباقيتين إلى الكعبة فصلوا صلاة واحدة إلى قبلتين، فلذلك سمي مسجدهم مسجد القبلتين.</a:t>
            </a:r>
            <a:endParaRPr lang="en-US" sz="2400" dirty="0"/>
          </a:p>
          <a:p>
            <a:pPr marL="0" indent="0" algn="ctr">
              <a:buNone/>
            </a:pPr>
            <a:r>
              <a:rPr lang="en-US" sz="2400" dirty="0"/>
              <a:t>“They were told: ‘Your Prophet’s </a:t>
            </a:r>
            <a:r>
              <a:rPr lang="en-US" sz="2400" dirty="0" err="1"/>
              <a:t>qiblah</a:t>
            </a:r>
            <a:r>
              <a:rPr lang="en-US" sz="2400" dirty="0"/>
              <a:t> has changed…. So the women rotated to the place of the men and the men rotated to the place of the women and they completed the final 2 units facing the </a:t>
            </a:r>
            <a:r>
              <a:rPr lang="en-US" sz="2400" dirty="0" err="1"/>
              <a:t>Ka’bah</a:t>
            </a:r>
            <a:r>
              <a:rPr lang="en-US" sz="2400" dirty="0"/>
              <a:t>…</a:t>
            </a:r>
          </a:p>
        </p:txBody>
      </p:sp>
    </p:spTree>
    <p:extLst>
      <p:ext uri="{BB962C8B-B14F-4D97-AF65-F5344CB8AC3E}">
        <p14:creationId xmlns:p14="http://schemas.microsoft.com/office/powerpoint/2010/main" val="3536317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4CCD2-3D48-FD43-BC42-FA4A9C9D1064}"/>
              </a:ext>
            </a:extLst>
          </p:cNvPr>
          <p:cNvSpPr>
            <a:spLocks noGrp="1"/>
          </p:cNvSpPr>
          <p:nvPr>
            <p:ph type="title"/>
          </p:nvPr>
        </p:nvSpPr>
        <p:spPr>
          <a:xfrm>
            <a:off x="720000" y="619200"/>
            <a:ext cx="10728322" cy="875968"/>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49D94F71-B254-4F4C-B34D-D3CCE9F38B4E}"/>
              </a:ext>
            </a:extLst>
          </p:cNvPr>
          <p:cNvSpPr>
            <a:spLocks noGrp="1"/>
          </p:cNvSpPr>
          <p:nvPr>
            <p:ph idx="1"/>
          </p:nvPr>
        </p:nvSpPr>
        <p:spPr>
          <a:xfrm>
            <a:off x="720000" y="1495168"/>
            <a:ext cx="10728325" cy="4273807"/>
          </a:xfrm>
        </p:spPr>
        <p:txBody>
          <a:bodyPr>
            <a:normAutofit/>
          </a:bodyPr>
          <a:lstStyle/>
          <a:p>
            <a:pPr marL="0" indent="0" algn="ctr">
              <a:buNone/>
            </a:pPr>
            <a:r>
              <a:rPr lang="ar-SA" sz="2400" dirty="0"/>
              <a:t>وعن معاوية بن عمار قال: قلت لأبي عبد الله (عليه السلام):</a:t>
            </a:r>
            <a:br>
              <a:rPr lang="ar-SA" sz="2400" dirty="0"/>
            </a:br>
            <a:r>
              <a:rPr lang="ar-SA" sz="2400" dirty="0"/>
              <a:t>متى صرف رسول الله (صلى الله عليه </a:t>
            </a:r>
            <a:r>
              <a:rPr lang="ar-SA" sz="2400" dirty="0" err="1"/>
              <a:t>وآله</a:t>
            </a:r>
            <a:r>
              <a:rPr lang="ar-SA" sz="2400" dirty="0"/>
              <a:t>) إلى الكعبة؟ قال: بعد رجوعه من بدر، وكان يصلي في المدينة إلى بيت المقدس سبعة عشر شهرا ثم أعيد إلى الكعبة.</a:t>
            </a:r>
            <a:endParaRPr lang="en-US" sz="2400" dirty="0"/>
          </a:p>
          <a:p>
            <a:pPr marL="0" indent="0" algn="ctr">
              <a:buNone/>
            </a:pPr>
            <a:r>
              <a:rPr lang="en-US" sz="2400" dirty="0"/>
              <a:t>The Prophet was directed to face the </a:t>
            </a:r>
            <a:r>
              <a:rPr lang="en-US" sz="2400" dirty="0" err="1"/>
              <a:t>Ka’bah</a:t>
            </a:r>
            <a:r>
              <a:rPr lang="en-US" sz="2400" dirty="0"/>
              <a:t> (during prayer) after </a:t>
            </a:r>
            <a:r>
              <a:rPr lang="en-US" sz="2400" dirty="0" err="1"/>
              <a:t>Badr</a:t>
            </a:r>
            <a:r>
              <a:rPr lang="en-US" sz="2400" dirty="0"/>
              <a:t>. In Medina, he used to pray toward Bayt Al-</a:t>
            </a:r>
            <a:r>
              <a:rPr lang="en-US" sz="2400" dirty="0" err="1"/>
              <a:t>Maqis</a:t>
            </a:r>
            <a:r>
              <a:rPr lang="en-US" sz="2400" dirty="0"/>
              <a:t> for 17 months…</a:t>
            </a:r>
          </a:p>
          <a:p>
            <a:pPr marL="0" indent="0" algn="ctr">
              <a:buNone/>
            </a:pPr>
            <a:endParaRPr lang="en-US" sz="2400" dirty="0"/>
          </a:p>
          <a:p>
            <a:pPr marL="0" indent="0">
              <a:buNone/>
            </a:pPr>
            <a:r>
              <a:rPr lang="en-US" sz="2400" dirty="0"/>
              <a:t>Note: It was most likely changed after 19 months, not 17.</a:t>
            </a:r>
          </a:p>
        </p:txBody>
      </p:sp>
    </p:spTree>
    <p:extLst>
      <p:ext uri="{BB962C8B-B14F-4D97-AF65-F5344CB8AC3E}">
        <p14:creationId xmlns:p14="http://schemas.microsoft.com/office/powerpoint/2010/main" val="3362876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958DF-C91D-3942-ACBB-FE8D3BD94B6E}"/>
              </a:ext>
            </a:extLst>
          </p:cNvPr>
          <p:cNvSpPr>
            <a:spLocks noGrp="1"/>
          </p:cNvSpPr>
          <p:nvPr>
            <p:ph type="title"/>
          </p:nvPr>
        </p:nvSpPr>
        <p:spPr>
          <a:xfrm>
            <a:off x="720000" y="619200"/>
            <a:ext cx="10728322" cy="764757"/>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2DFCBCB7-473A-1F49-B2B9-66B434BB8D37}"/>
              </a:ext>
            </a:extLst>
          </p:cNvPr>
          <p:cNvSpPr>
            <a:spLocks noGrp="1"/>
          </p:cNvSpPr>
          <p:nvPr>
            <p:ph idx="1"/>
          </p:nvPr>
        </p:nvSpPr>
        <p:spPr>
          <a:xfrm>
            <a:off x="720000" y="1383958"/>
            <a:ext cx="10728325" cy="4385018"/>
          </a:xfrm>
        </p:spPr>
        <p:txBody>
          <a:bodyPr>
            <a:normAutofit/>
          </a:bodyPr>
          <a:lstStyle/>
          <a:p>
            <a:pPr marL="0" indent="0" algn="ctr">
              <a:buNone/>
            </a:pPr>
            <a:r>
              <a:rPr lang="ar-SA" sz="2400" dirty="0"/>
              <a:t>عن ابن أبي عمير، عن حماد، عن الحلبي، عن أبي عبد الله (عليه السلام) قال: سألته هل كان رسول الله (صلى الله عليه </a:t>
            </a:r>
            <a:r>
              <a:rPr lang="ar-SA" sz="2400" dirty="0" err="1"/>
              <a:t>وآله</a:t>
            </a:r>
            <a:r>
              <a:rPr lang="ar-SA" sz="2400" dirty="0"/>
              <a:t>) يصلي إلى بيت المقدس؟ قال: نعم، فقلت: أكان يجعل الكعبة خلف ظهره؟ فقال: أما إذا كان بمكة فلا، وأما إذا هاجر إلى المدينة فنعم حتى حول إلى الكعبة.</a:t>
            </a:r>
            <a:endParaRPr lang="en-US" sz="2400" dirty="0"/>
          </a:p>
        </p:txBody>
      </p:sp>
    </p:spTree>
    <p:extLst>
      <p:ext uri="{BB962C8B-B14F-4D97-AF65-F5344CB8AC3E}">
        <p14:creationId xmlns:p14="http://schemas.microsoft.com/office/powerpoint/2010/main" val="3246328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69967-2CCF-1F4B-BC83-D07E7B583D95}"/>
              </a:ext>
            </a:extLst>
          </p:cNvPr>
          <p:cNvSpPr>
            <a:spLocks noGrp="1"/>
          </p:cNvSpPr>
          <p:nvPr>
            <p:ph type="title"/>
          </p:nvPr>
        </p:nvSpPr>
        <p:spPr>
          <a:xfrm>
            <a:off x="720000" y="619200"/>
            <a:ext cx="10728322" cy="814184"/>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FFD1F9D6-473A-D24F-A082-0131D6AE4ADC}"/>
              </a:ext>
            </a:extLst>
          </p:cNvPr>
          <p:cNvSpPr>
            <a:spLocks noGrp="1"/>
          </p:cNvSpPr>
          <p:nvPr>
            <p:ph idx="1"/>
          </p:nvPr>
        </p:nvSpPr>
        <p:spPr>
          <a:xfrm>
            <a:off x="720000" y="1433384"/>
            <a:ext cx="10728325" cy="4335591"/>
          </a:xfrm>
        </p:spPr>
        <p:txBody>
          <a:bodyPr/>
          <a:lstStyle/>
          <a:p>
            <a:pPr marL="0" indent="0" algn="ctr">
              <a:buNone/>
            </a:pPr>
            <a:r>
              <a:rPr lang="ar-SA" sz="2400" dirty="0"/>
              <a:t>عن أمير المؤمنين (عليه السلام) أن رسول الله (صلى الله عليه </a:t>
            </a:r>
            <a:r>
              <a:rPr lang="ar-SA" sz="2400" dirty="0" err="1"/>
              <a:t>وآله</a:t>
            </a:r>
            <a:r>
              <a:rPr lang="ar-SA" sz="2400" dirty="0"/>
              <a:t>) كان في أول مبعثه يصلي، إلى بيت المقدس جميع أيام مقامه بمكة وبعد هجرته إلى المدينة بأشهر فعيرته اليهود وقالوا: إنك تابع لقبلتنا فأحزنه ذلك فأنزل الله عز وجل - وهو يقلب وجهه في السماء وينتظر الامر -: ﴿قد نرى تقلب وجهك في السماء فلنولينك قبلة ترضيها فول وجهك شطر المسجد الحرام وحيث ما كنتم فولوا وجوهكم شطره﴾ </a:t>
            </a:r>
          </a:p>
          <a:p>
            <a:pPr marL="0" indent="0" algn="ctr">
              <a:buNone/>
            </a:pPr>
            <a:endParaRPr lang="en-US" dirty="0"/>
          </a:p>
        </p:txBody>
      </p:sp>
    </p:spTree>
    <p:extLst>
      <p:ext uri="{BB962C8B-B14F-4D97-AF65-F5344CB8AC3E}">
        <p14:creationId xmlns:p14="http://schemas.microsoft.com/office/powerpoint/2010/main" val="834131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850BB-91AC-1E4A-BE1C-1C6A1CE3DB5D}"/>
              </a:ext>
            </a:extLst>
          </p:cNvPr>
          <p:cNvSpPr>
            <a:spLocks noGrp="1"/>
          </p:cNvSpPr>
          <p:nvPr>
            <p:ph type="title"/>
          </p:nvPr>
        </p:nvSpPr>
        <p:spPr>
          <a:xfrm>
            <a:off x="720000" y="619200"/>
            <a:ext cx="10728322" cy="875968"/>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431584A6-B4E8-244B-B2CF-5808D655B703}"/>
              </a:ext>
            </a:extLst>
          </p:cNvPr>
          <p:cNvSpPr>
            <a:spLocks noGrp="1"/>
          </p:cNvSpPr>
          <p:nvPr>
            <p:ph idx="1"/>
          </p:nvPr>
        </p:nvSpPr>
        <p:spPr>
          <a:xfrm>
            <a:off x="720000" y="1495168"/>
            <a:ext cx="10728325" cy="4273807"/>
          </a:xfrm>
        </p:spPr>
        <p:txBody>
          <a:bodyPr>
            <a:normAutofit/>
          </a:bodyPr>
          <a:lstStyle/>
          <a:p>
            <a:pPr marL="0" indent="0" algn="ctr">
              <a:buNone/>
            </a:pPr>
            <a:r>
              <a:rPr lang="ar-SA" sz="2400" dirty="0"/>
              <a:t>عن علي (عليه السلام) قال: لما صرفت القبلة أتى رجل قوما في الصلاة فقال: إن القبلة قد صرفت وتحولوا وهم ركوع.</a:t>
            </a:r>
            <a:endParaRPr lang="en-US" sz="2400" dirty="0"/>
          </a:p>
        </p:txBody>
      </p:sp>
    </p:spTree>
    <p:extLst>
      <p:ext uri="{BB962C8B-B14F-4D97-AF65-F5344CB8AC3E}">
        <p14:creationId xmlns:p14="http://schemas.microsoft.com/office/powerpoint/2010/main" val="534906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4C034-B387-BF45-9086-F13998840178}"/>
              </a:ext>
            </a:extLst>
          </p:cNvPr>
          <p:cNvSpPr>
            <a:spLocks noGrp="1"/>
          </p:cNvSpPr>
          <p:nvPr>
            <p:ph type="title"/>
          </p:nvPr>
        </p:nvSpPr>
        <p:spPr>
          <a:xfrm>
            <a:off x="720000" y="619200"/>
            <a:ext cx="10728322" cy="764757"/>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D6F4C9E6-E1F8-3549-8404-EF587969F6B7}"/>
              </a:ext>
            </a:extLst>
          </p:cNvPr>
          <p:cNvSpPr>
            <a:spLocks noGrp="1"/>
          </p:cNvSpPr>
          <p:nvPr>
            <p:ph idx="1"/>
          </p:nvPr>
        </p:nvSpPr>
        <p:spPr>
          <a:xfrm>
            <a:off x="720000" y="1260390"/>
            <a:ext cx="10728325" cy="4508586"/>
          </a:xfrm>
        </p:spPr>
        <p:txBody>
          <a:bodyPr/>
          <a:lstStyle/>
          <a:p>
            <a:r>
              <a:rPr lang="en-US" dirty="0"/>
              <a:t>A significant number of verses in Surat Al-Baqarah discuss the changing of the </a:t>
            </a:r>
            <a:r>
              <a:rPr lang="en-US" dirty="0" err="1"/>
              <a:t>Qiblah</a:t>
            </a:r>
            <a:r>
              <a:rPr lang="en-US" dirty="0"/>
              <a:t> from Jerusalem to Makkah:</a:t>
            </a:r>
          </a:p>
          <a:p>
            <a:r>
              <a:rPr lang="en-US" dirty="0"/>
              <a:t>In verses 142-146, the Quran responds to the challenges and criticisms that the Jews leveled against the Prophet for changing the </a:t>
            </a:r>
            <a:r>
              <a:rPr lang="en-US" dirty="0" err="1"/>
              <a:t>qiblah</a:t>
            </a:r>
            <a:r>
              <a:rPr lang="en-US" dirty="0"/>
              <a:t>.</a:t>
            </a:r>
          </a:p>
          <a:p>
            <a:pPr marL="0" indent="0" algn="ctr">
              <a:buNone/>
            </a:pPr>
            <a:r>
              <a:rPr lang="ar-SA" dirty="0"/>
              <a:t>سَيَقُولُ </a:t>
            </a:r>
            <a:r>
              <a:rPr lang="ar-SA" dirty="0" err="1"/>
              <a:t>ٱلسُّفَهَآءُ</a:t>
            </a:r>
            <a:r>
              <a:rPr lang="ar-SA" dirty="0"/>
              <a:t> مِنَ </a:t>
            </a:r>
            <a:r>
              <a:rPr lang="ar-SA" dirty="0" err="1"/>
              <a:t>ٱلنَّاسِ</a:t>
            </a:r>
            <a:r>
              <a:rPr lang="ar-SA" dirty="0"/>
              <a:t> مَا </a:t>
            </a:r>
            <a:r>
              <a:rPr lang="ar-SA" dirty="0" err="1"/>
              <a:t>وَلَّىٰهُمْ</a:t>
            </a:r>
            <a:r>
              <a:rPr lang="ar-SA" dirty="0"/>
              <a:t> عَن قِبْلَتِهِمُ </a:t>
            </a:r>
            <a:r>
              <a:rPr lang="ar-SA" dirty="0" err="1"/>
              <a:t>ٱلَّتِى</a:t>
            </a:r>
            <a:r>
              <a:rPr lang="ar-SA" dirty="0"/>
              <a:t> كَانُوا۟ عَلَيْهَا قُل لِّلَّهِ </a:t>
            </a:r>
            <a:r>
              <a:rPr lang="ar-SA" dirty="0" err="1"/>
              <a:t>ٱلْمَشْرِقُ</a:t>
            </a:r>
            <a:r>
              <a:rPr lang="ar-SA" dirty="0"/>
              <a:t> </a:t>
            </a:r>
            <a:r>
              <a:rPr lang="ar-SA" dirty="0" err="1"/>
              <a:t>وَٱلْمَغْرِبُ</a:t>
            </a:r>
            <a:r>
              <a:rPr lang="ar-SA" dirty="0"/>
              <a:t> يَهْدِى مَن </a:t>
            </a:r>
            <a:r>
              <a:rPr lang="ar-SA" dirty="0" err="1"/>
              <a:t>يَشَآءُ</a:t>
            </a:r>
            <a:r>
              <a:rPr lang="ar-SA" dirty="0"/>
              <a:t> </a:t>
            </a:r>
            <a:r>
              <a:rPr lang="ar-SA" dirty="0" err="1"/>
              <a:t>إِلَىٰ</a:t>
            </a:r>
            <a:r>
              <a:rPr lang="ar-SA" dirty="0"/>
              <a:t> </a:t>
            </a:r>
            <a:r>
              <a:rPr lang="ar-SA" dirty="0" err="1"/>
              <a:t>صِرَٰطٍ</a:t>
            </a:r>
            <a:r>
              <a:rPr lang="ar-SA" dirty="0"/>
              <a:t> مُّسْتَقِيمٍ</a:t>
            </a:r>
            <a:endParaRPr lang="en-US" dirty="0"/>
          </a:p>
          <a:p>
            <a:pPr marL="0" indent="0" algn="ctr">
              <a:buNone/>
            </a:pPr>
            <a:r>
              <a:rPr lang="en-CA" dirty="0"/>
              <a:t>“The foolish among the people will say, "What has turned them away from their </a:t>
            </a:r>
            <a:r>
              <a:rPr lang="en-CA" dirty="0" err="1"/>
              <a:t>qiblah</a:t>
            </a:r>
            <a:r>
              <a:rPr lang="en-CA" dirty="0"/>
              <a:t>, which they used to face?" Say, "To Allah belongs the east and the west. He guides whom He wills to a straight path.” Quran 2:142</a:t>
            </a:r>
            <a:endParaRPr lang="en-US" dirty="0"/>
          </a:p>
        </p:txBody>
      </p:sp>
    </p:spTree>
    <p:extLst>
      <p:ext uri="{BB962C8B-B14F-4D97-AF65-F5344CB8AC3E}">
        <p14:creationId xmlns:p14="http://schemas.microsoft.com/office/powerpoint/2010/main" val="1468300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2F3C9-904A-2746-B6D4-AE3F13DD710D}"/>
              </a:ext>
            </a:extLst>
          </p:cNvPr>
          <p:cNvSpPr>
            <a:spLocks noGrp="1"/>
          </p:cNvSpPr>
          <p:nvPr>
            <p:ph type="title"/>
          </p:nvPr>
        </p:nvSpPr>
        <p:spPr>
          <a:xfrm>
            <a:off x="720000" y="619200"/>
            <a:ext cx="10728322" cy="777114"/>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84F89FB9-EE6F-DA42-92DC-00F551C21BCE}"/>
              </a:ext>
            </a:extLst>
          </p:cNvPr>
          <p:cNvSpPr>
            <a:spLocks noGrp="1"/>
          </p:cNvSpPr>
          <p:nvPr>
            <p:ph idx="1"/>
          </p:nvPr>
        </p:nvSpPr>
        <p:spPr>
          <a:xfrm>
            <a:off x="720000" y="1396314"/>
            <a:ext cx="10728325" cy="4372661"/>
          </a:xfrm>
        </p:spPr>
        <p:txBody>
          <a:bodyPr>
            <a:normAutofit/>
          </a:bodyPr>
          <a:lstStyle/>
          <a:p>
            <a:pPr marL="0" indent="0" algn="ctr">
              <a:buNone/>
            </a:pPr>
            <a:r>
              <a:rPr lang="ar-SA" sz="2400" dirty="0" err="1"/>
              <a:t>وَكَذَٰلِكَ</a:t>
            </a:r>
            <a:r>
              <a:rPr lang="ar-SA" sz="2400" dirty="0"/>
              <a:t> </a:t>
            </a:r>
            <a:r>
              <a:rPr lang="ar-SA" sz="2400" dirty="0" err="1"/>
              <a:t>جَعَلْنَـٰكُمْ</a:t>
            </a:r>
            <a:r>
              <a:rPr lang="ar-SA" sz="2400" dirty="0"/>
              <a:t> أُمَّةً وَسَطًا لِّتَكُونُوا۟ </a:t>
            </a:r>
            <a:r>
              <a:rPr lang="ar-SA" sz="2400" dirty="0" err="1"/>
              <a:t>شُهَدَآءَ</a:t>
            </a:r>
            <a:r>
              <a:rPr lang="ar-SA" sz="2400" dirty="0"/>
              <a:t> عَلَى </a:t>
            </a:r>
            <a:r>
              <a:rPr lang="ar-SA" sz="2400" dirty="0" err="1"/>
              <a:t>ٱلنَّاسِ</a:t>
            </a:r>
            <a:r>
              <a:rPr lang="ar-SA" sz="2400" dirty="0"/>
              <a:t> وَيَكُونَ </a:t>
            </a:r>
            <a:r>
              <a:rPr lang="ar-SA" sz="2400" dirty="0" err="1"/>
              <a:t>ٱلرَّسُولُ</a:t>
            </a:r>
            <a:r>
              <a:rPr lang="ar-SA" sz="2400" dirty="0"/>
              <a:t> عَلَيْكُمْ شَهِيدًا وَمَا جَعَلْنَا </a:t>
            </a:r>
            <a:r>
              <a:rPr lang="ar-SA" sz="2400" dirty="0" err="1"/>
              <a:t>ٱلْقِبْلَةَ</a:t>
            </a:r>
            <a:r>
              <a:rPr lang="ar-SA" sz="2400" dirty="0"/>
              <a:t> </a:t>
            </a:r>
            <a:r>
              <a:rPr lang="ar-SA" sz="2400" dirty="0" err="1"/>
              <a:t>ٱلَّتِى</a:t>
            </a:r>
            <a:r>
              <a:rPr lang="ar-SA" sz="2400" dirty="0"/>
              <a:t> كُنتَ </a:t>
            </a:r>
            <a:r>
              <a:rPr lang="ar-SA" sz="2400" dirty="0" err="1"/>
              <a:t>عَلَيْهَآ</a:t>
            </a:r>
            <a:r>
              <a:rPr lang="ar-SA" sz="2400" dirty="0"/>
              <a:t> إِلَّا لِنَعْلَمَ مَن يَتَّبِعُ </a:t>
            </a:r>
            <a:r>
              <a:rPr lang="ar-SA" sz="2400" dirty="0" err="1"/>
              <a:t>ٱلرَّسُولَ</a:t>
            </a:r>
            <a:r>
              <a:rPr lang="ar-SA" sz="2400" dirty="0"/>
              <a:t> مِمَّن يَنقَلِبُ </a:t>
            </a:r>
            <a:r>
              <a:rPr lang="ar-SA" sz="2400" dirty="0" err="1"/>
              <a:t>عَلَىٰ</a:t>
            </a:r>
            <a:r>
              <a:rPr lang="ar-SA" sz="2400" dirty="0"/>
              <a:t> عَقِبَيْهِ وَإِن كَانَتْ لَكَبِيرَةً إِلَّا عَلَى </a:t>
            </a:r>
            <a:r>
              <a:rPr lang="ar-SA" sz="2400" dirty="0" err="1"/>
              <a:t>ٱلَّذِينَ</a:t>
            </a:r>
            <a:r>
              <a:rPr lang="ar-SA" sz="2400" dirty="0"/>
              <a:t> هَدَى </a:t>
            </a:r>
            <a:r>
              <a:rPr lang="ar-SA" sz="2400" dirty="0" err="1"/>
              <a:t>ٱللَّهُ</a:t>
            </a:r>
            <a:r>
              <a:rPr lang="ar-SA" sz="2400" dirty="0"/>
              <a:t> وَمَا كَانَ </a:t>
            </a:r>
            <a:r>
              <a:rPr lang="ar-SA" sz="2400" dirty="0" err="1"/>
              <a:t>ٱللَّهُ</a:t>
            </a:r>
            <a:r>
              <a:rPr lang="ar-SA" sz="2400" dirty="0"/>
              <a:t> لِيُضِيعَ </a:t>
            </a:r>
            <a:r>
              <a:rPr lang="ar-SA" sz="2400" dirty="0" err="1"/>
              <a:t>إِيمَـٰنَكُمْ</a:t>
            </a:r>
            <a:r>
              <a:rPr lang="ar-SA" sz="2400" dirty="0"/>
              <a:t> إِنَّ </a:t>
            </a:r>
            <a:r>
              <a:rPr lang="ar-SA" sz="2400" dirty="0" err="1"/>
              <a:t>ٱللَّهَ</a:t>
            </a:r>
            <a:r>
              <a:rPr lang="ar-SA" sz="2400" dirty="0"/>
              <a:t> </a:t>
            </a:r>
            <a:r>
              <a:rPr lang="ar-SA" sz="2400" dirty="0" err="1"/>
              <a:t>بِٱلنَّاسِ</a:t>
            </a:r>
            <a:r>
              <a:rPr lang="ar-SA" sz="2400" dirty="0"/>
              <a:t> لَرَءُوفٌ رَّحِيمٌ</a:t>
            </a:r>
            <a:endParaRPr lang="en-US" sz="2400" dirty="0"/>
          </a:p>
          <a:p>
            <a:pPr marL="0" indent="0" algn="ctr">
              <a:buNone/>
            </a:pPr>
            <a:r>
              <a:rPr lang="en-CA" dirty="0"/>
              <a:t>“And thus we have made you a just community that you will be witnesses over the people and the Messenger will be a witness over you. And We did not make the </a:t>
            </a:r>
            <a:r>
              <a:rPr lang="en-CA" dirty="0" err="1"/>
              <a:t>qiblah</a:t>
            </a:r>
            <a:r>
              <a:rPr lang="en-CA" dirty="0"/>
              <a:t> which you used to face except that We might make evident who would follow the Messenger from who would turn back on his heels. And indeed, it is difficult except for those whom God has guided. And never would God have caused you to lose your faith. Indeed God is, to the people, Kind and Merciful.” Quran 2:143</a:t>
            </a:r>
            <a:endParaRPr lang="en-US" sz="2400" dirty="0"/>
          </a:p>
        </p:txBody>
      </p:sp>
    </p:spTree>
    <p:extLst>
      <p:ext uri="{BB962C8B-B14F-4D97-AF65-F5344CB8AC3E}">
        <p14:creationId xmlns:p14="http://schemas.microsoft.com/office/powerpoint/2010/main" val="2495497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F7DF7-82F7-6B48-AAE6-B1D3BA52EF16}"/>
              </a:ext>
            </a:extLst>
          </p:cNvPr>
          <p:cNvSpPr>
            <a:spLocks noGrp="1"/>
          </p:cNvSpPr>
          <p:nvPr>
            <p:ph type="title"/>
          </p:nvPr>
        </p:nvSpPr>
        <p:spPr>
          <a:xfrm>
            <a:off x="720000" y="619200"/>
            <a:ext cx="10728322" cy="789470"/>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629419F1-B1E0-6F4E-B430-90E99454E97D}"/>
              </a:ext>
            </a:extLst>
          </p:cNvPr>
          <p:cNvSpPr>
            <a:spLocks noGrp="1"/>
          </p:cNvSpPr>
          <p:nvPr>
            <p:ph idx="1"/>
          </p:nvPr>
        </p:nvSpPr>
        <p:spPr>
          <a:xfrm>
            <a:off x="720000" y="1556952"/>
            <a:ext cx="10728325" cy="4212024"/>
          </a:xfrm>
        </p:spPr>
        <p:txBody>
          <a:bodyPr>
            <a:normAutofit/>
          </a:bodyPr>
          <a:lstStyle/>
          <a:p>
            <a:pPr marL="0" indent="0" algn="ctr">
              <a:buNone/>
            </a:pPr>
            <a:r>
              <a:rPr lang="ar-SA" sz="2400" dirty="0"/>
              <a:t>قَدْ </a:t>
            </a:r>
            <a:r>
              <a:rPr lang="ar-SA" sz="2400" dirty="0" err="1"/>
              <a:t>نَرَىٰ</a:t>
            </a:r>
            <a:r>
              <a:rPr lang="ar-SA" sz="2400" dirty="0"/>
              <a:t> تَقَلُّبَ وَجْهِكَ </a:t>
            </a:r>
            <a:r>
              <a:rPr lang="ar-SA" sz="2400" dirty="0" err="1"/>
              <a:t>فِى</a:t>
            </a:r>
            <a:r>
              <a:rPr lang="ar-SA" sz="2400" dirty="0"/>
              <a:t> </a:t>
            </a:r>
            <a:r>
              <a:rPr lang="ar-SA" sz="2400" dirty="0" err="1"/>
              <a:t>ٱلسَّمَآءِ</a:t>
            </a:r>
            <a:r>
              <a:rPr lang="ar-SA" sz="2400" dirty="0"/>
              <a:t> فَلَنُوَلِّيَنَّكَ قِبْلَةً </a:t>
            </a:r>
            <a:r>
              <a:rPr lang="ar-SA" sz="2400" dirty="0" err="1"/>
              <a:t>تَرْضَىٰهَا</a:t>
            </a:r>
            <a:r>
              <a:rPr lang="ar-SA" sz="2400" dirty="0"/>
              <a:t> فَوَلِّ وَجْهَكَ شَطْرَ </a:t>
            </a:r>
            <a:r>
              <a:rPr lang="ar-SA" sz="2400" dirty="0" err="1"/>
              <a:t>ٱلْمَسْجِدِ</a:t>
            </a:r>
            <a:r>
              <a:rPr lang="ar-SA" sz="2400" dirty="0"/>
              <a:t> </a:t>
            </a:r>
            <a:r>
              <a:rPr lang="ar-SA" sz="2400" dirty="0" err="1"/>
              <a:t>ٱلْحَرَامِ</a:t>
            </a:r>
            <a:r>
              <a:rPr lang="ar-SA" sz="2400" dirty="0"/>
              <a:t> وَحَيْثُ مَا كُنتُمْ فَوَلُّوا۟ وُجُوهَكُمْ </a:t>
            </a:r>
            <a:r>
              <a:rPr lang="ar-SA" sz="2400" dirty="0" err="1"/>
              <a:t>شَطْرَهُۥ</a:t>
            </a:r>
            <a:r>
              <a:rPr lang="ar-SA" sz="2400" dirty="0"/>
              <a:t> وَإِنَّ </a:t>
            </a:r>
            <a:r>
              <a:rPr lang="ar-SA" sz="2400" dirty="0" err="1"/>
              <a:t>ٱلَّذِينَ</a:t>
            </a:r>
            <a:r>
              <a:rPr lang="ar-SA" sz="2400" dirty="0"/>
              <a:t> أُوتُوا۟ </a:t>
            </a:r>
            <a:r>
              <a:rPr lang="ar-SA" sz="2400" dirty="0" err="1"/>
              <a:t>ٱلْكِتَـٰبَ</a:t>
            </a:r>
            <a:r>
              <a:rPr lang="ar-SA" sz="2400" dirty="0"/>
              <a:t> لَيَعْلَمُونَ أَنَّهُ </a:t>
            </a:r>
            <a:r>
              <a:rPr lang="ar-SA" sz="2400" dirty="0" err="1"/>
              <a:t>ٱلْحَقُّ</a:t>
            </a:r>
            <a:r>
              <a:rPr lang="ar-SA" sz="2400" dirty="0"/>
              <a:t> مِن رَّبِّهِمْ وَمَا </a:t>
            </a:r>
            <a:r>
              <a:rPr lang="ar-SA" sz="2400" dirty="0" err="1"/>
              <a:t>ٱللَّهُ</a:t>
            </a:r>
            <a:r>
              <a:rPr lang="ar-SA" sz="2400" dirty="0"/>
              <a:t> </a:t>
            </a:r>
            <a:r>
              <a:rPr lang="ar-SA" sz="2400" dirty="0" err="1"/>
              <a:t>بِغَـٰفِلٍ</a:t>
            </a:r>
            <a:r>
              <a:rPr lang="ar-SA" sz="2400" dirty="0"/>
              <a:t> عَمَّا يَعْمَلُونَ</a:t>
            </a:r>
            <a:endParaRPr lang="en-US" sz="2400" dirty="0"/>
          </a:p>
          <a:p>
            <a:pPr marL="0" indent="0" algn="ctr">
              <a:buNone/>
            </a:pPr>
            <a:r>
              <a:rPr lang="en-CA" dirty="0"/>
              <a:t>“We have certainly seen the turning of your face toward the sky, and We will surely turn you to a </a:t>
            </a:r>
            <a:r>
              <a:rPr lang="en-CA" dirty="0" err="1"/>
              <a:t>qiblah</a:t>
            </a:r>
            <a:r>
              <a:rPr lang="en-CA" dirty="0"/>
              <a:t> with which you will be pleased. So turn your face toward al-Masjid al-haram. And wherever you [believers] are, turn your faces toward it [in prayer]. Indeed, those who have been given the Scripture know that it is the truth from their Lord. And God is not unaware of what they do.” Quran 2:144</a:t>
            </a:r>
            <a:endParaRPr lang="en-US" sz="2400" dirty="0"/>
          </a:p>
        </p:txBody>
      </p:sp>
    </p:spTree>
    <p:extLst>
      <p:ext uri="{BB962C8B-B14F-4D97-AF65-F5344CB8AC3E}">
        <p14:creationId xmlns:p14="http://schemas.microsoft.com/office/powerpoint/2010/main" val="3490559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92B48-3A67-C045-A36C-055CFAA7E507}"/>
              </a:ext>
            </a:extLst>
          </p:cNvPr>
          <p:cNvSpPr>
            <a:spLocks noGrp="1"/>
          </p:cNvSpPr>
          <p:nvPr>
            <p:ph type="title"/>
          </p:nvPr>
        </p:nvSpPr>
        <p:spPr>
          <a:xfrm>
            <a:off x="720000" y="619200"/>
            <a:ext cx="10728322" cy="752400"/>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BA0601FE-14C9-F14C-BDFC-24562B46E419}"/>
              </a:ext>
            </a:extLst>
          </p:cNvPr>
          <p:cNvSpPr>
            <a:spLocks noGrp="1"/>
          </p:cNvSpPr>
          <p:nvPr>
            <p:ph idx="1"/>
          </p:nvPr>
        </p:nvSpPr>
        <p:spPr>
          <a:xfrm>
            <a:off x="720000" y="1371600"/>
            <a:ext cx="10728325" cy="4397375"/>
          </a:xfrm>
        </p:spPr>
        <p:txBody>
          <a:bodyPr>
            <a:normAutofit/>
          </a:bodyPr>
          <a:lstStyle/>
          <a:p>
            <a:pPr marL="0" indent="0" algn="ctr">
              <a:buNone/>
            </a:pPr>
            <a:r>
              <a:rPr lang="ar-SA" sz="2400" dirty="0"/>
              <a:t>وَلَئِنْ أَتَيْتَ </a:t>
            </a:r>
            <a:r>
              <a:rPr lang="ar-SA" sz="2400" dirty="0" err="1"/>
              <a:t>ٱلَّذِينَ</a:t>
            </a:r>
            <a:r>
              <a:rPr lang="ar-SA" sz="2400" dirty="0"/>
              <a:t> أُوتُوا۟ </a:t>
            </a:r>
            <a:r>
              <a:rPr lang="ar-SA" sz="2400" dirty="0" err="1"/>
              <a:t>ٱلْكِتَـٰبَ</a:t>
            </a:r>
            <a:r>
              <a:rPr lang="ar-SA" sz="2400" dirty="0"/>
              <a:t> بِكُلِّ ءَايَةٍ مَّا تَبِعُوا۟ قِبْلَتَكَ </a:t>
            </a:r>
            <a:r>
              <a:rPr lang="ar-SA" sz="2400" dirty="0" err="1"/>
              <a:t>وَمَآ</a:t>
            </a:r>
            <a:r>
              <a:rPr lang="ar-SA" sz="2400" dirty="0"/>
              <a:t> أَنتَ بِتَابِعٍ قِبْلَتَهُمْ وَمَا بَعْضُهُم بِتَابِعٍ قِبْلَةَ بَعْضٍ وَلَئِنِ </a:t>
            </a:r>
            <a:r>
              <a:rPr lang="ar-SA" sz="2400" dirty="0" err="1"/>
              <a:t>ٱتَّبَعْتَ</a:t>
            </a:r>
            <a:r>
              <a:rPr lang="ar-SA" sz="2400" dirty="0"/>
              <a:t> </a:t>
            </a:r>
            <a:r>
              <a:rPr lang="ar-SA" sz="2400" dirty="0" err="1"/>
              <a:t>أَهْوَآءَهُم</a:t>
            </a:r>
            <a:r>
              <a:rPr lang="ar-SA" sz="2400" dirty="0"/>
              <a:t> </a:t>
            </a:r>
            <a:r>
              <a:rPr lang="ar-SA" sz="2400" dirty="0" err="1"/>
              <a:t>مِّنۢ</a:t>
            </a:r>
            <a:r>
              <a:rPr lang="ar-SA" sz="2400" dirty="0"/>
              <a:t> بَعْدِ مَا </a:t>
            </a:r>
            <a:r>
              <a:rPr lang="ar-SA" sz="2400" dirty="0" err="1"/>
              <a:t>جَآءَكَ</a:t>
            </a:r>
            <a:r>
              <a:rPr lang="ar-SA" sz="2400" dirty="0"/>
              <a:t> مِنَ </a:t>
            </a:r>
            <a:r>
              <a:rPr lang="ar-SA" sz="2400" dirty="0" err="1"/>
              <a:t>ٱلْعِلْمِ</a:t>
            </a:r>
            <a:r>
              <a:rPr lang="ar-SA" sz="2400" dirty="0"/>
              <a:t> إِنَّكَ إِذًا لَّمِنَ </a:t>
            </a:r>
            <a:r>
              <a:rPr lang="ar-SA" sz="2400" dirty="0" err="1"/>
              <a:t>ٱلظَّـٰلِمِينَ</a:t>
            </a:r>
            <a:endParaRPr lang="en-US" sz="2400" dirty="0"/>
          </a:p>
          <a:p>
            <a:pPr marL="0" indent="0" algn="ctr">
              <a:buNone/>
            </a:pPr>
            <a:r>
              <a:rPr lang="en-CA" sz="2400" dirty="0"/>
              <a:t>“And if you brought to those who were given the Scripture every sign, they would not follow your </a:t>
            </a:r>
            <a:r>
              <a:rPr lang="en-CA" sz="2400" dirty="0" err="1"/>
              <a:t>qiblah</a:t>
            </a:r>
            <a:r>
              <a:rPr lang="en-CA" sz="2400" dirty="0"/>
              <a:t>. Nor will you be a follower of their </a:t>
            </a:r>
            <a:r>
              <a:rPr lang="en-CA" sz="2400" dirty="0" err="1"/>
              <a:t>qiblah</a:t>
            </a:r>
            <a:r>
              <a:rPr lang="en-CA" sz="2400" dirty="0"/>
              <a:t>. Nor would they be followers of one another's </a:t>
            </a:r>
            <a:r>
              <a:rPr lang="en-CA" sz="2400" dirty="0" err="1"/>
              <a:t>qiblah</a:t>
            </a:r>
            <a:r>
              <a:rPr lang="en-CA" sz="2400" dirty="0"/>
              <a:t>. So if you were to follow their desires after what has come to you of knowledge, indeed, you would then be among the wrongdoers.” Quran 2:145</a:t>
            </a:r>
            <a:endParaRPr lang="en-US" sz="2400" dirty="0"/>
          </a:p>
        </p:txBody>
      </p:sp>
    </p:spTree>
    <p:extLst>
      <p:ext uri="{BB962C8B-B14F-4D97-AF65-F5344CB8AC3E}">
        <p14:creationId xmlns:p14="http://schemas.microsoft.com/office/powerpoint/2010/main" val="3635112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19F23-7588-7443-BD23-8A0B63951646}"/>
              </a:ext>
            </a:extLst>
          </p:cNvPr>
          <p:cNvSpPr>
            <a:spLocks noGrp="1"/>
          </p:cNvSpPr>
          <p:nvPr>
            <p:ph type="title"/>
          </p:nvPr>
        </p:nvSpPr>
        <p:spPr>
          <a:xfrm>
            <a:off x="720000" y="619200"/>
            <a:ext cx="10728322" cy="950108"/>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ED89388B-6083-0640-8AF6-3E3B8C699B45}"/>
              </a:ext>
            </a:extLst>
          </p:cNvPr>
          <p:cNvSpPr>
            <a:spLocks noGrp="1"/>
          </p:cNvSpPr>
          <p:nvPr>
            <p:ph idx="1"/>
          </p:nvPr>
        </p:nvSpPr>
        <p:spPr>
          <a:xfrm>
            <a:off x="720000" y="1569308"/>
            <a:ext cx="10728325" cy="4199667"/>
          </a:xfrm>
        </p:spPr>
        <p:txBody>
          <a:bodyPr/>
          <a:lstStyle/>
          <a:p>
            <a:r>
              <a:rPr lang="en-CA" sz="2400" dirty="0"/>
              <a:t>The Prophet was commanded by God to pray facing Bayt al-</a:t>
            </a:r>
            <a:r>
              <a:rPr lang="en-CA" sz="2400" dirty="0" err="1"/>
              <a:t>Maqdis</a:t>
            </a:r>
            <a:r>
              <a:rPr lang="en-CA" sz="2400" dirty="0"/>
              <a:t> (Jerusalem) and he did so throughout his entire time in Makkah.</a:t>
            </a:r>
          </a:p>
          <a:p>
            <a:r>
              <a:rPr lang="en-US" sz="2400" dirty="0"/>
              <a:t>Narrations indicate that </a:t>
            </a:r>
            <a:r>
              <a:rPr lang="en-CA" sz="2400" dirty="0"/>
              <a:t>whenever the Prophet prayed in Makkah facing Jerusalem, he would in fact put the </a:t>
            </a:r>
            <a:r>
              <a:rPr lang="en-CA" sz="2400" dirty="0" err="1"/>
              <a:t>Ka'bah</a:t>
            </a:r>
            <a:r>
              <a:rPr lang="en-CA" sz="2400" dirty="0"/>
              <a:t> in front of him - so he has a 'double qibla' basically. He would situate himself such that the </a:t>
            </a:r>
            <a:r>
              <a:rPr lang="en-CA" sz="2400" dirty="0" err="1"/>
              <a:t>Ka'bah</a:t>
            </a:r>
            <a:r>
              <a:rPr lang="en-CA" sz="2400" dirty="0"/>
              <a:t> was in front of him and Bayt al-</a:t>
            </a:r>
            <a:r>
              <a:rPr lang="en-CA" sz="2400" dirty="0" err="1"/>
              <a:t>Maqdis</a:t>
            </a:r>
            <a:r>
              <a:rPr lang="en-CA" sz="2400" dirty="0"/>
              <a:t> was also in that direction.</a:t>
            </a:r>
            <a:endParaRPr lang="en-US" sz="2400" dirty="0"/>
          </a:p>
        </p:txBody>
      </p:sp>
    </p:spTree>
    <p:extLst>
      <p:ext uri="{BB962C8B-B14F-4D97-AF65-F5344CB8AC3E}">
        <p14:creationId xmlns:p14="http://schemas.microsoft.com/office/powerpoint/2010/main" val="41300825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8E87F-3BCB-A24C-8CBB-C158B241CD4B}"/>
              </a:ext>
            </a:extLst>
          </p:cNvPr>
          <p:cNvSpPr>
            <a:spLocks noGrp="1"/>
          </p:cNvSpPr>
          <p:nvPr>
            <p:ph type="title"/>
          </p:nvPr>
        </p:nvSpPr>
        <p:spPr>
          <a:xfrm>
            <a:off x="720000" y="619200"/>
            <a:ext cx="10728322" cy="838897"/>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1A1CBC39-743D-A84E-993E-FD47BCB22BE2}"/>
              </a:ext>
            </a:extLst>
          </p:cNvPr>
          <p:cNvSpPr>
            <a:spLocks noGrp="1"/>
          </p:cNvSpPr>
          <p:nvPr>
            <p:ph idx="1"/>
          </p:nvPr>
        </p:nvSpPr>
        <p:spPr>
          <a:xfrm>
            <a:off x="720000" y="1458098"/>
            <a:ext cx="10728325" cy="4310878"/>
          </a:xfrm>
        </p:spPr>
        <p:txBody>
          <a:bodyPr>
            <a:normAutofit/>
          </a:bodyPr>
          <a:lstStyle/>
          <a:p>
            <a:pPr marL="0" indent="0" algn="ctr">
              <a:buNone/>
            </a:pPr>
            <a:r>
              <a:rPr lang="ar-SA" sz="2400" dirty="0" err="1"/>
              <a:t>ٱلَّذِينَ</a:t>
            </a:r>
            <a:r>
              <a:rPr lang="ar-SA" sz="2400" dirty="0"/>
              <a:t> </a:t>
            </a:r>
            <a:r>
              <a:rPr lang="ar-SA" sz="2400" dirty="0" err="1"/>
              <a:t>ءَاتَيْنَـٰهُمُ</a:t>
            </a:r>
            <a:r>
              <a:rPr lang="ar-SA" sz="2400" dirty="0"/>
              <a:t> </a:t>
            </a:r>
            <a:r>
              <a:rPr lang="ar-SA" sz="2400" dirty="0" err="1"/>
              <a:t>ٱلْكِتَـٰبَ</a:t>
            </a:r>
            <a:r>
              <a:rPr lang="ar-SA" sz="2400" dirty="0"/>
              <a:t> </a:t>
            </a:r>
            <a:r>
              <a:rPr lang="ar-SA" sz="2400" dirty="0" err="1"/>
              <a:t>يَعْرِفُونَهُۥ</a:t>
            </a:r>
            <a:r>
              <a:rPr lang="ar-SA" sz="2400" dirty="0"/>
              <a:t> كَمَا يَعْرِفُونَ </a:t>
            </a:r>
            <a:r>
              <a:rPr lang="ar-SA" sz="2400" dirty="0" err="1"/>
              <a:t>أَبْنَآءَهُمْ</a:t>
            </a:r>
            <a:r>
              <a:rPr lang="ar-SA" sz="2400" dirty="0"/>
              <a:t> وَإِنَّ فَرِيقًا مِّنْهُمْ لَيَكْتُمُونَ </a:t>
            </a:r>
            <a:r>
              <a:rPr lang="ar-SA" sz="2400" dirty="0" err="1"/>
              <a:t>ٱلْحَقَّ</a:t>
            </a:r>
            <a:r>
              <a:rPr lang="ar-SA" sz="2400" dirty="0"/>
              <a:t> وَهُمْ يَعْلَمُونَ</a:t>
            </a:r>
            <a:endParaRPr lang="en-US" sz="2400" dirty="0"/>
          </a:p>
          <a:p>
            <a:pPr marL="0" indent="0" algn="ctr">
              <a:buNone/>
            </a:pPr>
            <a:r>
              <a:rPr lang="en-CA" sz="2400" dirty="0"/>
              <a:t>“Those to whom We gave the Scripture know him as they know their own sons. But indeed, a party of them conceal the truth while they know [it].” Quran 2:146</a:t>
            </a:r>
            <a:endParaRPr lang="en-US" sz="2400" dirty="0"/>
          </a:p>
          <a:p>
            <a:pPr marL="0" indent="0" algn="ctr">
              <a:buNone/>
            </a:pPr>
            <a:endParaRPr lang="en-US" sz="2400" dirty="0"/>
          </a:p>
        </p:txBody>
      </p:sp>
    </p:spTree>
    <p:extLst>
      <p:ext uri="{BB962C8B-B14F-4D97-AF65-F5344CB8AC3E}">
        <p14:creationId xmlns:p14="http://schemas.microsoft.com/office/powerpoint/2010/main" val="16914969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7BF4E-5CD5-1548-97AE-974E64F55AB9}"/>
              </a:ext>
            </a:extLst>
          </p:cNvPr>
          <p:cNvSpPr>
            <a:spLocks noGrp="1"/>
          </p:cNvSpPr>
          <p:nvPr>
            <p:ph type="title"/>
          </p:nvPr>
        </p:nvSpPr>
        <p:spPr>
          <a:xfrm>
            <a:off x="720000" y="619200"/>
            <a:ext cx="10728322" cy="888324"/>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5D7F60F6-96FC-B24C-B71F-6DB32895B72D}"/>
              </a:ext>
            </a:extLst>
          </p:cNvPr>
          <p:cNvSpPr>
            <a:spLocks noGrp="1"/>
          </p:cNvSpPr>
          <p:nvPr>
            <p:ph idx="1"/>
          </p:nvPr>
        </p:nvSpPr>
        <p:spPr>
          <a:xfrm>
            <a:off x="720000" y="1507524"/>
            <a:ext cx="10728325" cy="4261451"/>
          </a:xfrm>
        </p:spPr>
        <p:txBody>
          <a:bodyPr>
            <a:normAutofit/>
          </a:bodyPr>
          <a:lstStyle/>
          <a:p>
            <a:pPr marL="0" indent="0" algn="ctr">
              <a:buNone/>
            </a:pPr>
            <a:r>
              <a:rPr lang="ar-SA" sz="2400" dirty="0"/>
              <a:t>وَلِكُلٍّ وِجْهَةٌ هُوَ مُوَلِّيهَا </a:t>
            </a:r>
            <a:r>
              <a:rPr lang="ar-SA" sz="2400" dirty="0" err="1"/>
              <a:t>فَٱسْتَبِقُوا</a:t>
            </a:r>
            <a:r>
              <a:rPr lang="ar-SA" sz="2400" dirty="0"/>
              <a:t>۟ </a:t>
            </a:r>
            <a:r>
              <a:rPr lang="ar-SA" sz="2400" dirty="0" err="1"/>
              <a:t>ٱلْخَيْرَٰتِ</a:t>
            </a:r>
            <a:r>
              <a:rPr lang="ar-SA" sz="2400" dirty="0"/>
              <a:t> أَيْنَ مَا تَكُونُوا۟ يَأْتِ بِكُمُ </a:t>
            </a:r>
            <a:r>
              <a:rPr lang="ar-SA" sz="2400" dirty="0" err="1"/>
              <a:t>ٱللَّهُ</a:t>
            </a:r>
            <a:r>
              <a:rPr lang="ar-SA" sz="2400" dirty="0"/>
              <a:t> جَمِيعًا إِنَّ </a:t>
            </a:r>
            <a:r>
              <a:rPr lang="ar-SA" sz="2400" dirty="0" err="1"/>
              <a:t>ٱللَّهَ</a:t>
            </a:r>
            <a:r>
              <a:rPr lang="ar-SA" sz="2400" dirty="0"/>
              <a:t> </a:t>
            </a:r>
            <a:r>
              <a:rPr lang="ar-SA" sz="2400" dirty="0" err="1"/>
              <a:t>عَلَىٰ</a:t>
            </a:r>
            <a:r>
              <a:rPr lang="ar-SA" sz="2400" dirty="0"/>
              <a:t> كُلِّ </a:t>
            </a:r>
            <a:r>
              <a:rPr lang="ar-SA" sz="2400" dirty="0" err="1"/>
              <a:t>شَىْءٍ</a:t>
            </a:r>
            <a:r>
              <a:rPr lang="ar-SA" sz="2400" dirty="0"/>
              <a:t> قَدِيرٌ</a:t>
            </a:r>
            <a:endParaRPr lang="en-US" sz="2400" dirty="0"/>
          </a:p>
          <a:p>
            <a:pPr marL="0" indent="0" algn="ctr">
              <a:buNone/>
            </a:pPr>
            <a:r>
              <a:rPr lang="en-CA" dirty="0"/>
              <a:t> ”For each [religious following] is a direction toward which it faces. So race to [all that is] good. Wherever you may be, God will bring you forth [for judgement] all together. Indeed, God has power over all things.” Quran 2:148</a:t>
            </a:r>
            <a:endParaRPr lang="en-US" sz="2400" dirty="0"/>
          </a:p>
        </p:txBody>
      </p:sp>
    </p:spTree>
    <p:extLst>
      <p:ext uri="{BB962C8B-B14F-4D97-AF65-F5344CB8AC3E}">
        <p14:creationId xmlns:p14="http://schemas.microsoft.com/office/powerpoint/2010/main" val="27738948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50664-7305-C242-AC1C-D071447E276B}"/>
              </a:ext>
            </a:extLst>
          </p:cNvPr>
          <p:cNvSpPr>
            <a:spLocks noGrp="1"/>
          </p:cNvSpPr>
          <p:nvPr>
            <p:ph type="title"/>
          </p:nvPr>
        </p:nvSpPr>
        <p:spPr>
          <a:xfrm>
            <a:off x="720000" y="619200"/>
            <a:ext cx="10728322" cy="900681"/>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8AEE278F-EF86-0742-A0FA-C97C3EFFC7CF}"/>
              </a:ext>
            </a:extLst>
          </p:cNvPr>
          <p:cNvSpPr>
            <a:spLocks noGrp="1"/>
          </p:cNvSpPr>
          <p:nvPr>
            <p:ph idx="1"/>
          </p:nvPr>
        </p:nvSpPr>
        <p:spPr>
          <a:xfrm>
            <a:off x="720000" y="1519882"/>
            <a:ext cx="10728325" cy="4249094"/>
          </a:xfrm>
        </p:spPr>
        <p:txBody>
          <a:bodyPr>
            <a:normAutofit/>
          </a:bodyPr>
          <a:lstStyle/>
          <a:p>
            <a:pPr marL="0" indent="0" algn="ctr">
              <a:buNone/>
            </a:pPr>
            <a:r>
              <a:rPr lang="ar-SA" sz="2400" dirty="0"/>
              <a:t>وَمِنْ حَيْثُ خَرَجْتَ فَوَلِّ وَجْهَكَ شَطْرَ </a:t>
            </a:r>
            <a:r>
              <a:rPr lang="ar-SA" sz="2400" dirty="0" err="1"/>
              <a:t>ٱلْمَسْجِدِ</a:t>
            </a:r>
            <a:r>
              <a:rPr lang="ar-SA" sz="2400" dirty="0"/>
              <a:t> </a:t>
            </a:r>
            <a:r>
              <a:rPr lang="ar-SA" sz="2400" dirty="0" err="1"/>
              <a:t>ٱلْحَرَامِ</a:t>
            </a:r>
            <a:r>
              <a:rPr lang="ar-SA" sz="2400" dirty="0"/>
              <a:t> </a:t>
            </a:r>
            <a:r>
              <a:rPr lang="ar-SA" sz="2400" dirty="0" err="1"/>
              <a:t>وَإِنَّهُۥ</a:t>
            </a:r>
            <a:r>
              <a:rPr lang="ar-SA" sz="2400" dirty="0"/>
              <a:t> لَلْحَقُّ مِن رَّبِّكَ وَمَا </a:t>
            </a:r>
            <a:r>
              <a:rPr lang="ar-SA" sz="2400" dirty="0" err="1"/>
              <a:t>ٱللَّهُ</a:t>
            </a:r>
            <a:r>
              <a:rPr lang="ar-SA" sz="2400" dirty="0"/>
              <a:t> </a:t>
            </a:r>
            <a:r>
              <a:rPr lang="ar-SA" sz="2400" dirty="0" err="1"/>
              <a:t>بِغَـٰفِلٍ</a:t>
            </a:r>
            <a:r>
              <a:rPr lang="ar-SA" sz="2400" dirty="0"/>
              <a:t> عَمَّا تَعْمَلُونَ</a:t>
            </a:r>
            <a:endParaRPr lang="en-US" sz="2400" dirty="0"/>
          </a:p>
          <a:p>
            <a:pPr marL="0" indent="0" algn="ctr">
              <a:buNone/>
            </a:pPr>
            <a:r>
              <a:rPr lang="en-CA" sz="2400" dirty="0"/>
              <a:t>“So from wherever you go out [for prayer] turn your face toward al- Masjid al-haram, and indeed, it is the truth from your Lord. And God is not unaware of what you do.” Quran 2:149</a:t>
            </a:r>
            <a:endParaRPr lang="en-US" sz="2400" dirty="0"/>
          </a:p>
        </p:txBody>
      </p:sp>
    </p:spTree>
    <p:extLst>
      <p:ext uri="{BB962C8B-B14F-4D97-AF65-F5344CB8AC3E}">
        <p14:creationId xmlns:p14="http://schemas.microsoft.com/office/powerpoint/2010/main" val="3157592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F47AC-29A8-EA4F-8043-DA852B67F7DB}"/>
              </a:ext>
            </a:extLst>
          </p:cNvPr>
          <p:cNvSpPr>
            <a:spLocks noGrp="1"/>
          </p:cNvSpPr>
          <p:nvPr>
            <p:ph type="title"/>
          </p:nvPr>
        </p:nvSpPr>
        <p:spPr>
          <a:xfrm>
            <a:off x="720000" y="619200"/>
            <a:ext cx="10728322" cy="875968"/>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CB21C4BF-D929-1A41-AB33-F74CA97E82B1}"/>
              </a:ext>
            </a:extLst>
          </p:cNvPr>
          <p:cNvSpPr>
            <a:spLocks noGrp="1"/>
          </p:cNvSpPr>
          <p:nvPr>
            <p:ph idx="1"/>
          </p:nvPr>
        </p:nvSpPr>
        <p:spPr>
          <a:xfrm>
            <a:off x="720000" y="1396314"/>
            <a:ext cx="10728325" cy="4372661"/>
          </a:xfrm>
        </p:spPr>
        <p:txBody>
          <a:bodyPr>
            <a:normAutofit/>
          </a:bodyPr>
          <a:lstStyle/>
          <a:p>
            <a:pPr marL="0" indent="0" algn="ctr">
              <a:buNone/>
            </a:pPr>
            <a:r>
              <a:rPr lang="ar-SA" sz="2400" dirty="0"/>
              <a:t>وَمِنْ حَيْثُ خَرَجْتَ فَوَلِّ وَجْهَكَ شَطْرَ </a:t>
            </a:r>
            <a:r>
              <a:rPr lang="ar-SA" sz="2400" dirty="0" err="1"/>
              <a:t>ٱلْمَسْجِدِ</a:t>
            </a:r>
            <a:r>
              <a:rPr lang="ar-SA" sz="2400" dirty="0"/>
              <a:t> </a:t>
            </a:r>
            <a:r>
              <a:rPr lang="ar-SA" sz="2400" dirty="0" err="1"/>
              <a:t>ٱلْحَرَامِ</a:t>
            </a:r>
            <a:r>
              <a:rPr lang="ar-SA" sz="2400" dirty="0"/>
              <a:t> وَحَيْثُ مَا كُنتُمْ فَوَلُّوا۟ وُجُوهَكُمْ </a:t>
            </a:r>
            <a:r>
              <a:rPr lang="ar-SA" sz="2400" dirty="0" err="1"/>
              <a:t>شَطْرَهُۥ</a:t>
            </a:r>
            <a:r>
              <a:rPr lang="ar-SA" sz="2400" dirty="0"/>
              <a:t> لِئَلَّا يَكُونَ لِلنَّاسِ عَلَيْكُمْ حُجَّةٌ إِلَّا </a:t>
            </a:r>
            <a:r>
              <a:rPr lang="ar-SA" sz="2400" dirty="0" err="1"/>
              <a:t>ٱلَّذِينَ</a:t>
            </a:r>
            <a:r>
              <a:rPr lang="ar-SA" sz="2400" dirty="0"/>
              <a:t> ظَلَمُوا۟ مِنْهُمْ فَلَا تَخْشَوْهُمْ </a:t>
            </a:r>
            <a:r>
              <a:rPr lang="ar-SA" sz="2400" dirty="0" err="1"/>
              <a:t>وَٱخْشَوْنِى</a:t>
            </a:r>
            <a:r>
              <a:rPr lang="ar-SA" sz="2400" dirty="0"/>
              <a:t> وَلِأُتِمَّ </a:t>
            </a:r>
            <a:r>
              <a:rPr lang="ar-SA" sz="2400" dirty="0" err="1"/>
              <a:t>نِعْمَتِى</a:t>
            </a:r>
            <a:r>
              <a:rPr lang="ar-SA" sz="2400" dirty="0"/>
              <a:t> عَلَيْكُمْ وَلَعَلَّكُمْ تَهْتَدُونَ</a:t>
            </a:r>
            <a:endParaRPr lang="en-US" sz="2400" dirty="0"/>
          </a:p>
          <a:p>
            <a:pPr marL="0" indent="0" algn="ctr">
              <a:buNone/>
            </a:pPr>
            <a:r>
              <a:rPr lang="en-CA" dirty="0"/>
              <a:t>“And from wherever you go out [for prayer], turn your face toward al-Masjid al-haram. And wherever you [believers] may be, turn your faces toward it in order that the people will not have any argument against you, except for those of them who commit wrong; so fear them not but fear Me. And [it is] so I may complete My favor upon you and that you may be guided.” Quran 2:150</a:t>
            </a:r>
            <a:endParaRPr lang="en-US" sz="2400" dirty="0"/>
          </a:p>
        </p:txBody>
      </p:sp>
    </p:spTree>
    <p:extLst>
      <p:ext uri="{BB962C8B-B14F-4D97-AF65-F5344CB8AC3E}">
        <p14:creationId xmlns:p14="http://schemas.microsoft.com/office/powerpoint/2010/main" val="17066513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89934-0FDF-6649-A06C-8D9EB364A4BF}"/>
              </a:ext>
            </a:extLst>
          </p:cNvPr>
          <p:cNvSpPr>
            <a:spLocks noGrp="1"/>
          </p:cNvSpPr>
          <p:nvPr>
            <p:ph type="title"/>
          </p:nvPr>
        </p:nvSpPr>
        <p:spPr>
          <a:xfrm>
            <a:off x="720000" y="619200"/>
            <a:ext cx="10728322" cy="789470"/>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7A98E93F-53C1-F049-B592-2D6058B1F060}"/>
              </a:ext>
            </a:extLst>
          </p:cNvPr>
          <p:cNvSpPr>
            <a:spLocks noGrp="1"/>
          </p:cNvSpPr>
          <p:nvPr>
            <p:ph idx="1"/>
          </p:nvPr>
        </p:nvSpPr>
        <p:spPr>
          <a:xfrm>
            <a:off x="720000" y="1692876"/>
            <a:ext cx="10728325" cy="4076099"/>
          </a:xfrm>
        </p:spPr>
        <p:txBody>
          <a:bodyPr>
            <a:normAutofit/>
          </a:bodyPr>
          <a:lstStyle/>
          <a:p>
            <a:pPr marL="0" indent="0" algn="ctr">
              <a:buNone/>
            </a:pPr>
            <a:r>
              <a:rPr lang="ar-SA" sz="2400" dirty="0" err="1"/>
              <a:t>كَمَآ</a:t>
            </a:r>
            <a:r>
              <a:rPr lang="ar-SA" sz="2400" dirty="0"/>
              <a:t> أَرْسَلْنَا فِيكُمْ رَسُولًا مِّنكُمْ يَتْلُوا۟ عَلَيْكُمْ </a:t>
            </a:r>
            <a:r>
              <a:rPr lang="ar-SA" sz="2400" dirty="0" err="1"/>
              <a:t>ءَايَـٰتِنَا</a:t>
            </a:r>
            <a:r>
              <a:rPr lang="ar-SA" sz="2400" dirty="0"/>
              <a:t> وَيُزَكِّيكُمْ وَيُعَلِّمُكُمُ </a:t>
            </a:r>
            <a:r>
              <a:rPr lang="ar-SA" sz="2400" dirty="0" err="1"/>
              <a:t>ٱلْكِتَـٰبَ</a:t>
            </a:r>
            <a:r>
              <a:rPr lang="ar-SA" sz="2400" dirty="0"/>
              <a:t> </a:t>
            </a:r>
            <a:r>
              <a:rPr lang="ar-SA" sz="2400" dirty="0" err="1"/>
              <a:t>وَٱلْحِكْمَةَ</a:t>
            </a:r>
            <a:r>
              <a:rPr lang="ar-SA" sz="2400" dirty="0"/>
              <a:t> وَيُعَلِّمُكُم مَّا لَمْ تَكُونُوا۟ تَعْلَمُونَ</a:t>
            </a:r>
            <a:endParaRPr lang="en-US" sz="2400" dirty="0"/>
          </a:p>
          <a:p>
            <a:pPr marL="0" indent="0" algn="ctr">
              <a:buNone/>
            </a:pPr>
            <a:r>
              <a:rPr lang="en-CA" sz="2400" dirty="0"/>
              <a:t>“Just as We have sent among you a messenger from yourselves reciting to you Our verses and purifying you and teaching you the Book and wisdom and teaching you that which you did not know.” Quran 2:151</a:t>
            </a:r>
            <a:endParaRPr lang="en-US" sz="2400" dirty="0"/>
          </a:p>
        </p:txBody>
      </p:sp>
    </p:spTree>
    <p:extLst>
      <p:ext uri="{BB962C8B-B14F-4D97-AF65-F5344CB8AC3E}">
        <p14:creationId xmlns:p14="http://schemas.microsoft.com/office/powerpoint/2010/main" val="69199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80B89-65CB-044D-A209-14AEE0108003}"/>
              </a:ext>
            </a:extLst>
          </p:cNvPr>
          <p:cNvSpPr>
            <a:spLocks noGrp="1"/>
          </p:cNvSpPr>
          <p:nvPr>
            <p:ph type="title"/>
          </p:nvPr>
        </p:nvSpPr>
        <p:spPr>
          <a:xfrm>
            <a:off x="720000" y="619200"/>
            <a:ext cx="10728322" cy="801827"/>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4E9D8F7C-399C-F843-9B19-D21BEDC6EB37}"/>
              </a:ext>
            </a:extLst>
          </p:cNvPr>
          <p:cNvSpPr>
            <a:spLocks noGrp="1"/>
          </p:cNvSpPr>
          <p:nvPr>
            <p:ph idx="1"/>
          </p:nvPr>
        </p:nvSpPr>
        <p:spPr>
          <a:xfrm>
            <a:off x="720000" y="1421028"/>
            <a:ext cx="10728325" cy="4347948"/>
          </a:xfrm>
        </p:spPr>
        <p:txBody>
          <a:bodyPr>
            <a:normAutofit/>
          </a:bodyPr>
          <a:lstStyle/>
          <a:p>
            <a:pPr marL="0" indent="0" algn="ctr">
              <a:buNone/>
            </a:pPr>
            <a:r>
              <a:rPr lang="ar-SA" sz="2400" dirty="0" err="1"/>
              <a:t>فَٱذْكُرُونِىٓ</a:t>
            </a:r>
            <a:r>
              <a:rPr lang="ar-SA" sz="2400" dirty="0"/>
              <a:t> أَذْكُرْكُمْ </a:t>
            </a:r>
            <a:r>
              <a:rPr lang="ar-SA" sz="2400" dirty="0" err="1"/>
              <a:t>وَٱشْكُرُوا</a:t>
            </a:r>
            <a:r>
              <a:rPr lang="ar-SA" sz="2400" dirty="0"/>
              <a:t>۟ </a:t>
            </a:r>
            <a:r>
              <a:rPr lang="ar-SA" sz="2400" dirty="0" err="1"/>
              <a:t>لِى</a:t>
            </a:r>
            <a:r>
              <a:rPr lang="ar-SA" sz="2400" dirty="0"/>
              <a:t> وَلَا تَكْفُرُونِ</a:t>
            </a:r>
            <a:endParaRPr lang="en-US" sz="2400" dirty="0"/>
          </a:p>
          <a:p>
            <a:pPr marL="0" indent="0" algn="ctr">
              <a:buNone/>
            </a:pPr>
            <a:r>
              <a:rPr lang="en-CA" dirty="0"/>
              <a:t>“So remember Me; I will remember you. And be grateful to Me and do not deny Me.” Quran 2:152</a:t>
            </a:r>
            <a:endParaRPr lang="en-US" sz="2400" dirty="0"/>
          </a:p>
        </p:txBody>
      </p:sp>
    </p:spTree>
    <p:extLst>
      <p:ext uri="{BB962C8B-B14F-4D97-AF65-F5344CB8AC3E}">
        <p14:creationId xmlns:p14="http://schemas.microsoft.com/office/powerpoint/2010/main" val="15065369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FA5A1-D317-0D40-AA67-98D5D2C95BE0}"/>
              </a:ext>
            </a:extLst>
          </p:cNvPr>
          <p:cNvSpPr>
            <a:spLocks noGrp="1"/>
          </p:cNvSpPr>
          <p:nvPr>
            <p:ph type="title"/>
          </p:nvPr>
        </p:nvSpPr>
        <p:spPr>
          <a:xfrm>
            <a:off x="720000" y="619200"/>
            <a:ext cx="10728322" cy="814184"/>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A7B7D26F-E6BA-7840-85CF-0273EC9FB495}"/>
              </a:ext>
            </a:extLst>
          </p:cNvPr>
          <p:cNvSpPr>
            <a:spLocks noGrp="1"/>
          </p:cNvSpPr>
          <p:nvPr>
            <p:ph idx="1"/>
          </p:nvPr>
        </p:nvSpPr>
        <p:spPr>
          <a:xfrm>
            <a:off x="720000" y="1433384"/>
            <a:ext cx="10728325" cy="4335591"/>
          </a:xfrm>
        </p:spPr>
        <p:txBody>
          <a:bodyPr/>
          <a:lstStyle/>
          <a:p>
            <a:r>
              <a:rPr lang="en-US" dirty="0"/>
              <a:t>In verses 153-157, God warns the believers of great hardships that lie ahead now that they have broken away from the Jews:</a:t>
            </a:r>
          </a:p>
          <a:p>
            <a:pPr marL="0" indent="0" algn="ctr">
              <a:buNone/>
            </a:pPr>
            <a:r>
              <a:rPr lang="ar-SA" sz="2400" dirty="0" err="1"/>
              <a:t>يَـٰٓأَيُّهَا</a:t>
            </a:r>
            <a:r>
              <a:rPr lang="ar-SA" sz="2400" dirty="0"/>
              <a:t> </a:t>
            </a:r>
            <a:r>
              <a:rPr lang="ar-SA" sz="2400" dirty="0" err="1"/>
              <a:t>ٱلَّذِينَ</a:t>
            </a:r>
            <a:r>
              <a:rPr lang="ar-SA" sz="2400" dirty="0"/>
              <a:t> ءَامَنُوا۟ </a:t>
            </a:r>
            <a:r>
              <a:rPr lang="ar-SA" sz="2400" dirty="0" err="1"/>
              <a:t>ٱسْتَعِينُوا</a:t>
            </a:r>
            <a:r>
              <a:rPr lang="ar-SA" sz="2400" dirty="0"/>
              <a:t>۟ </a:t>
            </a:r>
            <a:r>
              <a:rPr lang="ar-SA" sz="2400" dirty="0" err="1"/>
              <a:t>بِٱلصَّبْرِ</a:t>
            </a:r>
            <a:r>
              <a:rPr lang="ar-SA" sz="2400" dirty="0"/>
              <a:t> </a:t>
            </a:r>
            <a:r>
              <a:rPr lang="ar-SA" sz="2400" dirty="0" err="1"/>
              <a:t>وَٱلصَّلَوٰةِ</a:t>
            </a:r>
            <a:r>
              <a:rPr lang="ar-SA" sz="2400" dirty="0"/>
              <a:t> إِنَّ </a:t>
            </a:r>
            <a:r>
              <a:rPr lang="ar-SA" sz="2400" dirty="0" err="1"/>
              <a:t>ٱللَّهَ</a:t>
            </a:r>
            <a:r>
              <a:rPr lang="ar-SA" sz="2400" dirty="0"/>
              <a:t> مَعَ </a:t>
            </a:r>
            <a:r>
              <a:rPr lang="ar-SA" sz="2400" dirty="0" err="1"/>
              <a:t>ٱلصَّـٰبِرِينَ</a:t>
            </a:r>
            <a:endParaRPr lang="en-US" sz="2400" dirty="0"/>
          </a:p>
          <a:p>
            <a:pPr marL="0" indent="0" algn="ctr">
              <a:buNone/>
            </a:pPr>
            <a:r>
              <a:rPr lang="en-CA" dirty="0"/>
              <a:t>“ O you who have believed, seek help through patience and prayer. Indeed, God is with the patient.” Quran 2:153</a:t>
            </a:r>
            <a:endParaRPr lang="en-US" sz="2400" dirty="0"/>
          </a:p>
        </p:txBody>
      </p:sp>
    </p:spTree>
    <p:extLst>
      <p:ext uri="{BB962C8B-B14F-4D97-AF65-F5344CB8AC3E}">
        <p14:creationId xmlns:p14="http://schemas.microsoft.com/office/powerpoint/2010/main" val="2899317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4C522-E487-8F42-BF04-FD563F6C76F9}"/>
              </a:ext>
            </a:extLst>
          </p:cNvPr>
          <p:cNvSpPr>
            <a:spLocks noGrp="1"/>
          </p:cNvSpPr>
          <p:nvPr>
            <p:ph type="title"/>
          </p:nvPr>
        </p:nvSpPr>
        <p:spPr>
          <a:xfrm>
            <a:off x="720000" y="619200"/>
            <a:ext cx="10728322" cy="789470"/>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AF21C692-2F4A-3B46-BFC2-CE28BF78C8A6}"/>
              </a:ext>
            </a:extLst>
          </p:cNvPr>
          <p:cNvSpPr>
            <a:spLocks noGrp="1"/>
          </p:cNvSpPr>
          <p:nvPr>
            <p:ph idx="1"/>
          </p:nvPr>
        </p:nvSpPr>
        <p:spPr>
          <a:xfrm>
            <a:off x="720000" y="1408670"/>
            <a:ext cx="10728325" cy="4360305"/>
          </a:xfrm>
        </p:spPr>
        <p:txBody>
          <a:bodyPr/>
          <a:lstStyle/>
          <a:p>
            <a:pPr marL="0" indent="0" algn="ctr" rtl="1">
              <a:buNone/>
            </a:pPr>
            <a:r>
              <a:rPr lang="ar-SA" sz="2400" dirty="0"/>
              <a:t>وَلَا تَقُولُوا۟ لِمَن يُقْتَلُ </a:t>
            </a:r>
            <a:r>
              <a:rPr lang="ar-SA" sz="2400" dirty="0" err="1"/>
              <a:t>فِى</a:t>
            </a:r>
            <a:r>
              <a:rPr lang="ar-SA" sz="2400" dirty="0"/>
              <a:t> سَبِيلِ </a:t>
            </a:r>
            <a:r>
              <a:rPr lang="ar-SA" sz="2400" dirty="0" err="1"/>
              <a:t>ٱللَّهِ</a:t>
            </a:r>
            <a:r>
              <a:rPr lang="ar-SA" sz="2400" dirty="0"/>
              <a:t> </a:t>
            </a:r>
            <a:r>
              <a:rPr lang="ar-SA" sz="2400" dirty="0" err="1"/>
              <a:t>أَمْوَٰتٌۢ</a:t>
            </a:r>
            <a:r>
              <a:rPr lang="ar-SA" sz="2400" dirty="0"/>
              <a:t> بَلْ </a:t>
            </a:r>
            <a:r>
              <a:rPr lang="ar-SA" sz="2400" dirty="0" err="1"/>
              <a:t>أَحْيَآءٌ</a:t>
            </a:r>
            <a:r>
              <a:rPr lang="ar-SA" sz="2400" dirty="0"/>
              <a:t> </a:t>
            </a:r>
            <a:r>
              <a:rPr lang="ar-SA" sz="2400" dirty="0" err="1"/>
              <a:t>وَلَـٰكِن</a:t>
            </a:r>
            <a:r>
              <a:rPr lang="ar-SA" sz="2400" dirty="0"/>
              <a:t> لَّا تَشْعُرُونَ</a:t>
            </a:r>
          </a:p>
          <a:p>
            <a:pPr marL="0" indent="0" algn="ctr">
              <a:buNone/>
            </a:pPr>
            <a:r>
              <a:rPr lang="en-CA" sz="2400" dirty="0"/>
              <a:t>“And do not say about those who are killed in the way of God , "They are dead." Rather, they are alive, but you perceive [it] not.” Quran 2:154</a:t>
            </a:r>
            <a:br>
              <a:rPr lang="ar-SA" dirty="0"/>
            </a:br>
            <a:endParaRPr lang="ar-SA" dirty="0"/>
          </a:p>
          <a:p>
            <a:pPr marL="0" indent="0" algn="ctr">
              <a:buNone/>
            </a:pPr>
            <a:endParaRPr lang="en-US" dirty="0"/>
          </a:p>
        </p:txBody>
      </p:sp>
    </p:spTree>
    <p:extLst>
      <p:ext uri="{BB962C8B-B14F-4D97-AF65-F5344CB8AC3E}">
        <p14:creationId xmlns:p14="http://schemas.microsoft.com/office/powerpoint/2010/main" val="2521132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DC62-71E0-5442-B327-40C699AD9F3D}"/>
              </a:ext>
            </a:extLst>
          </p:cNvPr>
          <p:cNvSpPr>
            <a:spLocks noGrp="1"/>
          </p:cNvSpPr>
          <p:nvPr>
            <p:ph type="title"/>
          </p:nvPr>
        </p:nvSpPr>
        <p:spPr>
          <a:xfrm>
            <a:off x="720000" y="619200"/>
            <a:ext cx="10728322" cy="764757"/>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ADD091F0-D035-9340-9AEE-8FB97BF39949}"/>
              </a:ext>
            </a:extLst>
          </p:cNvPr>
          <p:cNvSpPr>
            <a:spLocks noGrp="1"/>
          </p:cNvSpPr>
          <p:nvPr>
            <p:ph idx="1"/>
          </p:nvPr>
        </p:nvSpPr>
        <p:spPr>
          <a:xfrm>
            <a:off x="720000" y="1383958"/>
            <a:ext cx="10728325" cy="4385018"/>
          </a:xfrm>
        </p:spPr>
        <p:txBody>
          <a:bodyPr>
            <a:normAutofit/>
          </a:bodyPr>
          <a:lstStyle/>
          <a:p>
            <a:pPr marL="0" indent="0" algn="ctr">
              <a:buNone/>
            </a:pPr>
            <a:r>
              <a:rPr lang="ar-SA" sz="2400" dirty="0"/>
              <a:t>وَلَنَبْلُوَنَّكُم </a:t>
            </a:r>
            <a:r>
              <a:rPr lang="ar-SA" sz="2400" dirty="0" err="1"/>
              <a:t>بِشَىْءٍ</a:t>
            </a:r>
            <a:r>
              <a:rPr lang="ar-SA" sz="2400" dirty="0"/>
              <a:t> مِّنَ </a:t>
            </a:r>
            <a:r>
              <a:rPr lang="ar-SA" sz="2400" dirty="0" err="1"/>
              <a:t>ٱلْخَوْفِ</a:t>
            </a:r>
            <a:r>
              <a:rPr lang="ar-SA" sz="2400" dirty="0"/>
              <a:t> </a:t>
            </a:r>
            <a:r>
              <a:rPr lang="ar-SA" sz="2400" dirty="0" err="1"/>
              <a:t>وَٱلْجُوعِ</a:t>
            </a:r>
            <a:r>
              <a:rPr lang="ar-SA" sz="2400" dirty="0"/>
              <a:t> وَنَقْصٍ مِّنَ </a:t>
            </a:r>
            <a:r>
              <a:rPr lang="ar-SA" sz="2400" dirty="0" err="1"/>
              <a:t>ٱلْأَمْوَٰلِ</a:t>
            </a:r>
            <a:r>
              <a:rPr lang="ar-SA" sz="2400" dirty="0"/>
              <a:t> </a:t>
            </a:r>
            <a:r>
              <a:rPr lang="ar-SA" sz="2400" dirty="0" err="1"/>
              <a:t>وَٱلْأَنفُسِ</a:t>
            </a:r>
            <a:r>
              <a:rPr lang="ar-SA" sz="2400" dirty="0"/>
              <a:t> </a:t>
            </a:r>
            <a:r>
              <a:rPr lang="ar-SA" sz="2400" dirty="0" err="1"/>
              <a:t>وَٱلثَّمَرَٰتِ</a:t>
            </a:r>
            <a:r>
              <a:rPr lang="ar-SA" sz="2400" dirty="0"/>
              <a:t> وَبَشِّرِ </a:t>
            </a:r>
            <a:r>
              <a:rPr lang="ar-SA" sz="2400" dirty="0" err="1"/>
              <a:t>ٱلصَّـٰبِرِينَ</a:t>
            </a:r>
            <a:r>
              <a:rPr lang="ar-SA" sz="2400" dirty="0"/>
              <a:t> </a:t>
            </a:r>
            <a:r>
              <a:rPr lang="ar-SA" sz="2400" dirty="0" err="1"/>
              <a:t>ٱلَّذِينَ</a:t>
            </a:r>
            <a:r>
              <a:rPr lang="ar-SA" sz="2400" dirty="0"/>
              <a:t> </a:t>
            </a:r>
            <a:r>
              <a:rPr lang="ar-SA" sz="2400" dirty="0" err="1"/>
              <a:t>إِذَآ</a:t>
            </a:r>
            <a:r>
              <a:rPr lang="ar-SA" sz="2400" dirty="0"/>
              <a:t> </a:t>
            </a:r>
            <a:r>
              <a:rPr lang="ar-SA" sz="2400" dirty="0" err="1"/>
              <a:t>أَصَـٰبَتْهُم</a:t>
            </a:r>
            <a:r>
              <a:rPr lang="ar-SA" sz="2400" dirty="0"/>
              <a:t> مُّصِيبَةٌ </a:t>
            </a:r>
            <a:r>
              <a:rPr lang="ar-SA" sz="2400" dirty="0" err="1"/>
              <a:t>قَالُوٓا</a:t>
            </a:r>
            <a:r>
              <a:rPr lang="ar-SA" sz="2400" dirty="0"/>
              <a:t>۟ إِنَّا لِلَّهِ </a:t>
            </a:r>
            <a:r>
              <a:rPr lang="ar-SA" sz="2400" dirty="0" err="1"/>
              <a:t>وَإِنَّآ</a:t>
            </a:r>
            <a:r>
              <a:rPr lang="ar-SA" sz="2400" dirty="0"/>
              <a:t> إِلَيْهِ </a:t>
            </a:r>
            <a:r>
              <a:rPr lang="ar-SA" sz="2400" dirty="0" err="1"/>
              <a:t>رَٰجِعُونَ</a:t>
            </a:r>
            <a:r>
              <a:rPr lang="ar-SA" sz="2400" dirty="0"/>
              <a:t> </a:t>
            </a:r>
            <a:r>
              <a:rPr lang="ar-SA" sz="2400" dirty="0" err="1"/>
              <a:t>أُو۟لَـٰٓئِكَ</a:t>
            </a:r>
            <a:r>
              <a:rPr lang="ar-SA" sz="2400" dirty="0"/>
              <a:t> عَلَيْهِمْ </a:t>
            </a:r>
            <a:r>
              <a:rPr lang="ar-SA" sz="2400" dirty="0" err="1"/>
              <a:t>صَلَوَٰتٌ</a:t>
            </a:r>
            <a:r>
              <a:rPr lang="ar-SA" sz="2400" dirty="0"/>
              <a:t> مِّن رَّبِّهِمْ وَرَحْمَةٌ </a:t>
            </a:r>
            <a:r>
              <a:rPr lang="ar-SA" sz="2400" dirty="0" err="1"/>
              <a:t>وَأُو۟لَـٰٓئِكَ</a:t>
            </a:r>
            <a:r>
              <a:rPr lang="ar-SA" sz="2400" dirty="0"/>
              <a:t> هُمُ </a:t>
            </a:r>
            <a:r>
              <a:rPr lang="ar-SA" sz="2400" dirty="0" err="1"/>
              <a:t>ٱلْمُهْتَدُونَ</a:t>
            </a:r>
            <a:endParaRPr lang="en-US" sz="2400" dirty="0"/>
          </a:p>
          <a:p>
            <a:pPr marL="0" indent="0" algn="ctr">
              <a:buNone/>
            </a:pPr>
            <a:r>
              <a:rPr lang="en-US" sz="2400" dirty="0"/>
              <a:t>“And We will surely test you with something of fear and hunger and a loss of wealth and lives and fruits, but give good tidings to the patient, Who, when a misfortune befalls them, say: Surely we are God's and to Him we shall surely return. Those are the ones upon whom are blessings from their Lord and mercy. And it is those who are the [rightly] guided.” Quran 2:155-157</a:t>
            </a:r>
          </a:p>
        </p:txBody>
      </p:sp>
    </p:spTree>
    <p:extLst>
      <p:ext uri="{BB962C8B-B14F-4D97-AF65-F5344CB8AC3E}">
        <p14:creationId xmlns:p14="http://schemas.microsoft.com/office/powerpoint/2010/main" val="2543297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2B6BB-94A5-1D4D-9B6F-C689E3851231}"/>
              </a:ext>
            </a:extLst>
          </p:cNvPr>
          <p:cNvSpPr>
            <a:spLocks noGrp="1"/>
          </p:cNvSpPr>
          <p:nvPr>
            <p:ph type="title"/>
          </p:nvPr>
        </p:nvSpPr>
        <p:spPr>
          <a:xfrm>
            <a:off x="720000" y="619200"/>
            <a:ext cx="10728322" cy="838897"/>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42AC0566-EE9B-2E48-9B91-EA675E0F3AA5}"/>
              </a:ext>
            </a:extLst>
          </p:cNvPr>
          <p:cNvSpPr>
            <a:spLocks noGrp="1"/>
          </p:cNvSpPr>
          <p:nvPr>
            <p:ph idx="1"/>
          </p:nvPr>
        </p:nvSpPr>
        <p:spPr>
          <a:xfrm>
            <a:off x="720000" y="1458098"/>
            <a:ext cx="10728325" cy="4310878"/>
          </a:xfrm>
        </p:spPr>
        <p:txBody>
          <a:bodyPr/>
          <a:lstStyle/>
          <a:p>
            <a:r>
              <a:rPr lang="en-CA" sz="2400" dirty="0"/>
              <a:t>Bayt al-</a:t>
            </a:r>
            <a:r>
              <a:rPr lang="en-CA" sz="2400" dirty="0" err="1"/>
              <a:t>Maqdis</a:t>
            </a:r>
            <a:r>
              <a:rPr lang="en-CA" sz="2400" dirty="0"/>
              <a:t> is indeed a blessed land according the Quran:</a:t>
            </a:r>
          </a:p>
          <a:p>
            <a:pPr marL="0" indent="0" algn="ctr">
              <a:buNone/>
            </a:pPr>
            <a:r>
              <a:rPr lang="ar-SA" sz="2400" dirty="0" err="1"/>
              <a:t>سُبْحَـٰنَ</a:t>
            </a:r>
            <a:r>
              <a:rPr lang="ar-SA" sz="2400" dirty="0"/>
              <a:t> </a:t>
            </a:r>
            <a:r>
              <a:rPr lang="ar-SA" sz="2400" dirty="0" err="1"/>
              <a:t>ٱلَّذِىٓ</a:t>
            </a:r>
            <a:r>
              <a:rPr lang="ar-SA" sz="2400" dirty="0"/>
              <a:t> </a:t>
            </a:r>
            <a:r>
              <a:rPr lang="ar-SA" sz="2400" dirty="0" err="1"/>
              <a:t>أَسْرَىٰ</a:t>
            </a:r>
            <a:r>
              <a:rPr lang="ar-SA" sz="2400" dirty="0"/>
              <a:t> </a:t>
            </a:r>
            <a:r>
              <a:rPr lang="ar-SA" sz="2400" dirty="0" err="1"/>
              <a:t>بِعَبْدِهِۦ</a:t>
            </a:r>
            <a:r>
              <a:rPr lang="ar-SA" sz="2400" dirty="0"/>
              <a:t> لَيْلًا مِّنَ </a:t>
            </a:r>
            <a:r>
              <a:rPr lang="ar-SA" sz="2400" dirty="0" err="1"/>
              <a:t>ٱلْمَسْجِدِ</a:t>
            </a:r>
            <a:r>
              <a:rPr lang="ar-SA" sz="2400" dirty="0"/>
              <a:t> </a:t>
            </a:r>
            <a:r>
              <a:rPr lang="ar-SA" sz="2400" dirty="0" err="1"/>
              <a:t>ٱلْحَرَامِ</a:t>
            </a:r>
            <a:r>
              <a:rPr lang="ar-SA" sz="2400" dirty="0"/>
              <a:t> إِلَى </a:t>
            </a:r>
            <a:r>
              <a:rPr lang="ar-SA" sz="2400" dirty="0" err="1"/>
              <a:t>ٱلْمَسْجِدِ</a:t>
            </a:r>
            <a:r>
              <a:rPr lang="ar-SA" sz="2400" dirty="0"/>
              <a:t> </a:t>
            </a:r>
            <a:r>
              <a:rPr lang="ar-SA" sz="2400" dirty="0" err="1"/>
              <a:t>ٱلْأَقْصَا</a:t>
            </a:r>
            <a:r>
              <a:rPr lang="ar-SA" sz="2400" dirty="0"/>
              <a:t> </a:t>
            </a:r>
            <a:r>
              <a:rPr lang="ar-SA" sz="2400" dirty="0" err="1"/>
              <a:t>ٱلَّذِى</a:t>
            </a:r>
            <a:r>
              <a:rPr lang="ar-SA" sz="2400" dirty="0"/>
              <a:t> </a:t>
            </a:r>
            <a:r>
              <a:rPr lang="ar-SA" sz="2400" dirty="0" err="1"/>
              <a:t>بَـٰرَكْنَا</a:t>
            </a:r>
            <a:r>
              <a:rPr lang="ar-SA" sz="2400" dirty="0"/>
              <a:t> </a:t>
            </a:r>
            <a:r>
              <a:rPr lang="ar-SA" sz="2400" dirty="0" err="1"/>
              <a:t>حَوْلَهُۥ</a:t>
            </a:r>
            <a:r>
              <a:rPr lang="ar-SA" sz="2400" dirty="0"/>
              <a:t> </a:t>
            </a:r>
            <a:r>
              <a:rPr lang="ar-SA" sz="2400" dirty="0" err="1"/>
              <a:t>لِنُرِيَهُۥ</a:t>
            </a:r>
            <a:r>
              <a:rPr lang="ar-SA" sz="2400" dirty="0"/>
              <a:t> مِنْ </a:t>
            </a:r>
            <a:r>
              <a:rPr lang="ar-SA" sz="2400" dirty="0" err="1"/>
              <a:t>ءَايَـٰتِنَآ</a:t>
            </a:r>
            <a:r>
              <a:rPr lang="ar-SA" sz="2400" dirty="0"/>
              <a:t> </a:t>
            </a:r>
            <a:r>
              <a:rPr lang="ar-SA" sz="2400" dirty="0" err="1"/>
              <a:t>إِنَّهُۥ</a:t>
            </a:r>
            <a:r>
              <a:rPr lang="ar-SA" sz="2400" dirty="0"/>
              <a:t> هُوَ </a:t>
            </a:r>
            <a:r>
              <a:rPr lang="ar-SA" sz="2400" dirty="0" err="1"/>
              <a:t>ٱلسَّمِيعُ</a:t>
            </a:r>
            <a:r>
              <a:rPr lang="ar-SA" sz="2400" dirty="0"/>
              <a:t> </a:t>
            </a:r>
            <a:r>
              <a:rPr lang="ar-SA" sz="2400" dirty="0" err="1"/>
              <a:t>ٱلْبَصِيرُ</a:t>
            </a:r>
            <a:endParaRPr lang="en-US" sz="2400" dirty="0"/>
          </a:p>
          <a:p>
            <a:pPr marL="0" indent="0" algn="ctr">
              <a:buNone/>
            </a:pPr>
            <a:r>
              <a:rPr lang="en-CA" sz="2400" dirty="0"/>
              <a:t>“Exalted is He who took His Servant by night from al-Masjid al-haram to al-Masjid al- Aqsa, whose surroundings We have blessed, to show him of Our signs. Indeed, He is the Hearing, the Seeing.” Quran 17:1</a:t>
            </a:r>
            <a:endParaRPr lang="en-US" sz="2400" dirty="0"/>
          </a:p>
        </p:txBody>
      </p:sp>
    </p:spTree>
    <p:extLst>
      <p:ext uri="{BB962C8B-B14F-4D97-AF65-F5344CB8AC3E}">
        <p14:creationId xmlns:p14="http://schemas.microsoft.com/office/powerpoint/2010/main" val="3104807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E2416-C384-C84C-A5A6-EB49A09CAB34}"/>
              </a:ext>
            </a:extLst>
          </p:cNvPr>
          <p:cNvSpPr>
            <a:spLocks noGrp="1"/>
          </p:cNvSpPr>
          <p:nvPr>
            <p:ph type="title"/>
          </p:nvPr>
        </p:nvSpPr>
        <p:spPr>
          <a:xfrm>
            <a:off x="720000" y="619200"/>
            <a:ext cx="10728322" cy="888324"/>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E6197977-BFDB-7642-8C29-AF23BD406611}"/>
              </a:ext>
            </a:extLst>
          </p:cNvPr>
          <p:cNvSpPr>
            <a:spLocks noGrp="1"/>
          </p:cNvSpPr>
          <p:nvPr>
            <p:ph idx="1"/>
          </p:nvPr>
        </p:nvSpPr>
        <p:spPr>
          <a:xfrm>
            <a:off x="720000" y="1692876"/>
            <a:ext cx="10728325" cy="4076099"/>
          </a:xfrm>
        </p:spPr>
        <p:txBody>
          <a:bodyPr>
            <a:normAutofit/>
          </a:bodyPr>
          <a:lstStyle/>
          <a:p>
            <a:r>
              <a:rPr lang="en-CA" sz="2400" dirty="0"/>
              <a:t>Abraham and Ismail made Makkah the holiest land, but this was not for the Jews. For the Jews, they thought Bayt al-</a:t>
            </a:r>
            <a:r>
              <a:rPr lang="en-CA" sz="2400" dirty="0" err="1"/>
              <a:t>Maqdis</a:t>
            </a:r>
            <a:r>
              <a:rPr lang="en-CA" sz="2400" dirty="0"/>
              <a:t> was the holiest, and they were not familiar with Makkah. To this day they don't consider Makkah to be holy. </a:t>
            </a:r>
          </a:p>
          <a:p>
            <a:r>
              <a:rPr lang="en-CA" sz="2400" dirty="0"/>
              <a:t>Narrations mention that many of the prophets [over 70 prophets], including Musa, made Hajj to Makkah, but not their followers.</a:t>
            </a:r>
            <a:endParaRPr lang="en-US" sz="2400" dirty="0"/>
          </a:p>
        </p:txBody>
      </p:sp>
    </p:spTree>
    <p:extLst>
      <p:ext uri="{BB962C8B-B14F-4D97-AF65-F5344CB8AC3E}">
        <p14:creationId xmlns:p14="http://schemas.microsoft.com/office/powerpoint/2010/main" val="3995031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17112-B651-5045-A0FB-B22388F7303B}"/>
              </a:ext>
            </a:extLst>
          </p:cNvPr>
          <p:cNvSpPr>
            <a:spLocks noGrp="1"/>
          </p:cNvSpPr>
          <p:nvPr>
            <p:ph type="title"/>
          </p:nvPr>
        </p:nvSpPr>
        <p:spPr>
          <a:xfrm>
            <a:off x="720000" y="619200"/>
            <a:ext cx="10728322" cy="801827"/>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C854B8FD-6EFD-0847-8F5A-2EB2F4027741}"/>
              </a:ext>
            </a:extLst>
          </p:cNvPr>
          <p:cNvSpPr>
            <a:spLocks noGrp="1"/>
          </p:cNvSpPr>
          <p:nvPr>
            <p:ph idx="1"/>
          </p:nvPr>
        </p:nvSpPr>
        <p:spPr>
          <a:xfrm>
            <a:off x="720000" y="1618736"/>
            <a:ext cx="10728325" cy="4150240"/>
          </a:xfrm>
        </p:spPr>
        <p:txBody>
          <a:bodyPr>
            <a:normAutofit lnSpcReduction="10000"/>
          </a:bodyPr>
          <a:lstStyle/>
          <a:p>
            <a:r>
              <a:rPr lang="en-CA" sz="2400" dirty="0"/>
              <a:t>When the Prophet  emigrated to Medina, he was very optimistic about his relationship with the Jews because of their many shared beliefs and values.  </a:t>
            </a:r>
          </a:p>
          <a:p>
            <a:r>
              <a:rPr lang="en-CA" sz="2400" dirty="0"/>
              <a:t>Abdullah ibn Salam, one of the most prominent Rabbis, embraced Islam.</a:t>
            </a:r>
          </a:p>
          <a:p>
            <a:r>
              <a:rPr lang="en-CA" sz="2400" dirty="0"/>
              <a:t>The Jews, in fact, were awaiting the advent of God’s final messenger:</a:t>
            </a:r>
          </a:p>
          <a:p>
            <a:pPr marL="0" indent="0" algn="ctr">
              <a:buNone/>
            </a:pPr>
            <a:r>
              <a:rPr lang="ar-SA" sz="2400" dirty="0"/>
              <a:t>لَّذِينَ </a:t>
            </a:r>
            <a:r>
              <a:rPr lang="ar-SA" sz="2400" dirty="0" err="1"/>
              <a:t>ءَاتَيْنَـٰهُمُ</a:t>
            </a:r>
            <a:r>
              <a:rPr lang="ar-SA" sz="2400" dirty="0"/>
              <a:t> </a:t>
            </a:r>
            <a:r>
              <a:rPr lang="ar-SA" sz="2400" dirty="0" err="1"/>
              <a:t>ٱلْكِتَـٰبَ</a:t>
            </a:r>
            <a:r>
              <a:rPr lang="ar-SA" sz="2400" dirty="0"/>
              <a:t> </a:t>
            </a:r>
            <a:r>
              <a:rPr lang="ar-SA" sz="2400" dirty="0" err="1"/>
              <a:t>يَعْرِفُونَهُۥ</a:t>
            </a:r>
            <a:r>
              <a:rPr lang="ar-SA" sz="2400" dirty="0"/>
              <a:t> كَمَا يَعْرِفُونَ </a:t>
            </a:r>
            <a:r>
              <a:rPr lang="ar-SA" sz="2400" dirty="0" err="1"/>
              <a:t>أَبْنَآءَهُمْ</a:t>
            </a:r>
            <a:r>
              <a:rPr lang="ar-SA" sz="2400" dirty="0"/>
              <a:t> وَإِنَّ فَرِيقًا مِّنْهُمْ لَيَكْتُمُونَ </a:t>
            </a:r>
            <a:r>
              <a:rPr lang="ar-SA" sz="2400" dirty="0" err="1"/>
              <a:t>ٱلْحَقَّ</a:t>
            </a:r>
            <a:r>
              <a:rPr lang="ar-SA" sz="2400" dirty="0"/>
              <a:t> وَهُمْ يَعْلَمُونَ</a:t>
            </a:r>
            <a:endParaRPr lang="en-CA" sz="2400" dirty="0"/>
          </a:p>
          <a:p>
            <a:pPr marL="0" indent="0" algn="ctr">
              <a:buNone/>
            </a:pPr>
            <a:r>
              <a:rPr lang="en-CA" sz="2400" dirty="0"/>
              <a:t>“Those to whom We gave the Scripture know him as they know their own sons. But indeed, a party of them conceal the truth while they know [it].” Quran 2:146</a:t>
            </a:r>
            <a:endParaRPr lang="en-US" sz="2400" dirty="0"/>
          </a:p>
        </p:txBody>
      </p:sp>
    </p:spTree>
    <p:extLst>
      <p:ext uri="{BB962C8B-B14F-4D97-AF65-F5344CB8AC3E}">
        <p14:creationId xmlns:p14="http://schemas.microsoft.com/office/powerpoint/2010/main" val="1572102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4C2AE-58C0-244C-83C6-F4527F549F99}"/>
              </a:ext>
            </a:extLst>
          </p:cNvPr>
          <p:cNvSpPr>
            <a:spLocks noGrp="1"/>
          </p:cNvSpPr>
          <p:nvPr>
            <p:ph type="title"/>
          </p:nvPr>
        </p:nvSpPr>
        <p:spPr>
          <a:xfrm>
            <a:off x="720000" y="619200"/>
            <a:ext cx="10728322" cy="801827"/>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B73BFBDC-B1A5-164E-8FAC-AEFD90FFD783}"/>
              </a:ext>
            </a:extLst>
          </p:cNvPr>
          <p:cNvSpPr>
            <a:spLocks noGrp="1"/>
          </p:cNvSpPr>
          <p:nvPr>
            <p:ph idx="1"/>
          </p:nvPr>
        </p:nvSpPr>
        <p:spPr>
          <a:xfrm>
            <a:off x="720000" y="1519882"/>
            <a:ext cx="10728325" cy="4249094"/>
          </a:xfrm>
        </p:spPr>
        <p:txBody>
          <a:bodyPr/>
          <a:lstStyle/>
          <a:p>
            <a:r>
              <a:rPr lang="en-US" sz="2400" dirty="0"/>
              <a:t>Unfortunately, the Jews of Medina were incredibly hostile toward the Prophet:</a:t>
            </a:r>
          </a:p>
          <a:p>
            <a:pPr marL="0" indent="0" algn="ctr">
              <a:buNone/>
            </a:pPr>
            <a:r>
              <a:rPr lang="ar-SA" sz="2400" dirty="0"/>
              <a:t>لَتَجِدَنَّ أَشَدَّ </a:t>
            </a:r>
            <a:r>
              <a:rPr lang="ar-SA" sz="2400" dirty="0" err="1"/>
              <a:t>ٱلنَّاسِ</a:t>
            </a:r>
            <a:r>
              <a:rPr lang="ar-SA" sz="2400" dirty="0"/>
              <a:t> </a:t>
            </a:r>
            <a:r>
              <a:rPr lang="ar-SA" sz="2400" dirty="0" err="1"/>
              <a:t>عَدَٰوَةً</a:t>
            </a:r>
            <a:r>
              <a:rPr lang="ar-SA" sz="2400" dirty="0"/>
              <a:t> لِّلَّذِينَ ءَامَنُوا۟ </a:t>
            </a:r>
            <a:r>
              <a:rPr lang="ar-SA" sz="2400" dirty="0" err="1"/>
              <a:t>ٱلْيَهُودَ</a:t>
            </a:r>
            <a:r>
              <a:rPr lang="ar-SA" sz="2400" dirty="0"/>
              <a:t> </a:t>
            </a:r>
            <a:r>
              <a:rPr lang="ar-SA" sz="2400" dirty="0" err="1"/>
              <a:t>وَٱلَّذِينَ</a:t>
            </a:r>
            <a:r>
              <a:rPr lang="ar-SA" sz="2400" dirty="0"/>
              <a:t> أَشْرَكُوا۟</a:t>
            </a:r>
            <a:endParaRPr lang="en-US" sz="2400" dirty="0"/>
          </a:p>
          <a:p>
            <a:pPr marL="0" indent="0" algn="ctr">
              <a:buNone/>
            </a:pPr>
            <a:r>
              <a:rPr lang="en-CA" sz="2400" dirty="0"/>
              <a:t>“You will surely find the most intense of the people in animosity toward the believers [to be] the Jews and those who associate others with God…” Quran 5:82</a:t>
            </a:r>
            <a:endParaRPr lang="en-US" sz="2400" dirty="0"/>
          </a:p>
        </p:txBody>
      </p:sp>
    </p:spTree>
    <p:extLst>
      <p:ext uri="{BB962C8B-B14F-4D97-AF65-F5344CB8AC3E}">
        <p14:creationId xmlns:p14="http://schemas.microsoft.com/office/powerpoint/2010/main" val="3550151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E5818-EBE0-DE46-BD30-9F2906974524}"/>
              </a:ext>
            </a:extLst>
          </p:cNvPr>
          <p:cNvSpPr>
            <a:spLocks noGrp="1"/>
          </p:cNvSpPr>
          <p:nvPr>
            <p:ph type="title"/>
          </p:nvPr>
        </p:nvSpPr>
        <p:spPr>
          <a:xfrm>
            <a:off x="720000" y="619200"/>
            <a:ext cx="10728322" cy="838897"/>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A0E8B527-2DA4-C44A-A30D-1638F5B37C71}"/>
              </a:ext>
            </a:extLst>
          </p:cNvPr>
          <p:cNvSpPr>
            <a:spLocks noGrp="1"/>
          </p:cNvSpPr>
          <p:nvPr>
            <p:ph idx="1"/>
          </p:nvPr>
        </p:nvSpPr>
        <p:spPr>
          <a:xfrm>
            <a:off x="720000" y="1458098"/>
            <a:ext cx="10728325" cy="4310878"/>
          </a:xfrm>
        </p:spPr>
        <p:txBody>
          <a:bodyPr>
            <a:normAutofit/>
          </a:bodyPr>
          <a:lstStyle/>
          <a:p>
            <a:r>
              <a:rPr lang="en-CA" sz="2400" dirty="0"/>
              <a:t>When all this animosity started, the Prophet began wanting to change the direction of the qibla. </a:t>
            </a:r>
          </a:p>
          <a:p>
            <a:r>
              <a:rPr lang="en-CA" sz="2400" dirty="0"/>
              <a:t>Of course, he could not change it at his own will. It is narrated that once when Gabriel came down with revelation, the Prophet expressed his wish to Gabriel for the qibla to be changed.</a:t>
            </a:r>
          </a:p>
          <a:p>
            <a:r>
              <a:rPr lang="en-CA" sz="2400" dirty="0"/>
              <a:t>Gabriel advised him to present his request to his Lord.</a:t>
            </a:r>
            <a:endParaRPr lang="en-US" sz="2400" dirty="0"/>
          </a:p>
        </p:txBody>
      </p:sp>
    </p:spTree>
    <p:extLst>
      <p:ext uri="{BB962C8B-B14F-4D97-AF65-F5344CB8AC3E}">
        <p14:creationId xmlns:p14="http://schemas.microsoft.com/office/powerpoint/2010/main" val="2798218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F69CB-B67C-1D49-8FFC-526816D6D5FF}"/>
              </a:ext>
            </a:extLst>
          </p:cNvPr>
          <p:cNvSpPr>
            <a:spLocks noGrp="1"/>
          </p:cNvSpPr>
          <p:nvPr>
            <p:ph type="title"/>
          </p:nvPr>
        </p:nvSpPr>
        <p:spPr>
          <a:xfrm>
            <a:off x="720000" y="619200"/>
            <a:ext cx="10728322" cy="863611"/>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FA98836B-7B71-2C4D-B822-19E139A493CB}"/>
              </a:ext>
            </a:extLst>
          </p:cNvPr>
          <p:cNvSpPr>
            <a:spLocks noGrp="1"/>
          </p:cNvSpPr>
          <p:nvPr>
            <p:ph idx="1"/>
          </p:nvPr>
        </p:nvSpPr>
        <p:spPr>
          <a:xfrm>
            <a:off x="720000" y="1482812"/>
            <a:ext cx="10728325" cy="4286164"/>
          </a:xfrm>
        </p:spPr>
        <p:txBody>
          <a:bodyPr>
            <a:normAutofit/>
          </a:bodyPr>
          <a:lstStyle/>
          <a:p>
            <a:r>
              <a:rPr lang="en-CA" sz="2400" dirty="0"/>
              <a:t>The Prophet began earnestly supplicating at night, in the day, so much so that he was would gaze up into the sky. </a:t>
            </a:r>
          </a:p>
          <a:p>
            <a:pPr marL="0" indent="0" algn="ctr">
              <a:buNone/>
            </a:pPr>
            <a:r>
              <a:rPr lang="ar-SA" sz="2400" dirty="0"/>
              <a:t>قَدْ </a:t>
            </a:r>
            <a:r>
              <a:rPr lang="ar-SA" sz="2400" dirty="0" err="1"/>
              <a:t>نَرَىٰ</a:t>
            </a:r>
            <a:r>
              <a:rPr lang="ar-SA" sz="2400" dirty="0"/>
              <a:t> تَقَلُّبَ وَجْهِكَ </a:t>
            </a:r>
            <a:r>
              <a:rPr lang="ar-SA" sz="2400" dirty="0" err="1"/>
              <a:t>فِى</a:t>
            </a:r>
            <a:r>
              <a:rPr lang="ar-SA" sz="2400" dirty="0"/>
              <a:t> </a:t>
            </a:r>
            <a:r>
              <a:rPr lang="ar-SA" sz="2400" dirty="0" err="1"/>
              <a:t>ٱلسَّمَآءِ</a:t>
            </a:r>
            <a:r>
              <a:rPr lang="ar-SA" sz="2400" dirty="0"/>
              <a:t> فَلَنُوَلِّيَنَّكَ قِبْلَةً </a:t>
            </a:r>
            <a:r>
              <a:rPr lang="ar-SA" sz="2400" dirty="0" err="1"/>
              <a:t>تَرْضَىٰهَا</a:t>
            </a:r>
            <a:r>
              <a:rPr lang="ar-SA" sz="2400" dirty="0"/>
              <a:t> </a:t>
            </a:r>
            <a:endParaRPr lang="en-US" sz="2400" dirty="0"/>
          </a:p>
          <a:p>
            <a:pPr marL="0" indent="0" algn="ctr">
              <a:buNone/>
            </a:pPr>
            <a:r>
              <a:rPr lang="en-CA" sz="2400" dirty="0"/>
              <a:t>We certainly seen the turning of your face toward the sky, and We will surely turn you to a </a:t>
            </a:r>
            <a:r>
              <a:rPr lang="en-CA" sz="2400" dirty="0" err="1"/>
              <a:t>qiblah</a:t>
            </a:r>
            <a:r>
              <a:rPr lang="en-CA" sz="2400" dirty="0"/>
              <a:t> with which you will be pleased…” Quran 2:144</a:t>
            </a:r>
            <a:endParaRPr lang="en-US" sz="2400" dirty="0"/>
          </a:p>
        </p:txBody>
      </p:sp>
    </p:spTree>
    <p:extLst>
      <p:ext uri="{BB962C8B-B14F-4D97-AF65-F5344CB8AC3E}">
        <p14:creationId xmlns:p14="http://schemas.microsoft.com/office/powerpoint/2010/main" val="2474450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DC461-04B6-B543-940B-F1BB3813CB6D}"/>
              </a:ext>
            </a:extLst>
          </p:cNvPr>
          <p:cNvSpPr>
            <a:spLocks noGrp="1"/>
          </p:cNvSpPr>
          <p:nvPr>
            <p:ph type="title"/>
          </p:nvPr>
        </p:nvSpPr>
        <p:spPr>
          <a:xfrm>
            <a:off x="720000" y="619200"/>
            <a:ext cx="10728322" cy="851254"/>
          </a:xfrm>
        </p:spPr>
        <p:txBody>
          <a:bodyPr/>
          <a:lstStyle/>
          <a:p>
            <a:pPr algn="ctr"/>
            <a:r>
              <a:rPr lang="en-US" dirty="0"/>
              <a:t>Changing the </a:t>
            </a:r>
            <a:r>
              <a:rPr lang="en-US" dirty="0" err="1"/>
              <a:t>Qiblah</a:t>
            </a:r>
            <a:endParaRPr lang="en-US" dirty="0"/>
          </a:p>
        </p:txBody>
      </p:sp>
      <p:sp>
        <p:nvSpPr>
          <p:cNvPr id="3" name="Content Placeholder 2">
            <a:extLst>
              <a:ext uri="{FF2B5EF4-FFF2-40B4-BE49-F238E27FC236}">
                <a16:creationId xmlns:a16="http://schemas.microsoft.com/office/drawing/2014/main" id="{C465E78A-4CFC-B94F-AC48-7C34CEBE2422}"/>
              </a:ext>
            </a:extLst>
          </p:cNvPr>
          <p:cNvSpPr>
            <a:spLocks noGrp="1"/>
          </p:cNvSpPr>
          <p:nvPr>
            <p:ph idx="1"/>
          </p:nvPr>
        </p:nvSpPr>
        <p:spPr>
          <a:xfrm>
            <a:off x="720000" y="1618736"/>
            <a:ext cx="10728325" cy="4150240"/>
          </a:xfrm>
        </p:spPr>
        <p:txBody>
          <a:bodyPr/>
          <a:lstStyle/>
          <a:p>
            <a:r>
              <a:rPr lang="en-US" sz="2400" dirty="0"/>
              <a:t>When was the </a:t>
            </a:r>
            <a:r>
              <a:rPr lang="en-US" sz="2400" dirty="0" err="1"/>
              <a:t>qiblah</a:t>
            </a:r>
            <a:r>
              <a:rPr lang="en-US" sz="2400" dirty="0"/>
              <a:t> changed from Jerusalem to Makkah?</a:t>
            </a:r>
          </a:p>
          <a:p>
            <a:pPr marL="0" indent="0" algn="ctr">
              <a:buNone/>
            </a:pPr>
            <a:r>
              <a:rPr lang="ar-SA" sz="2400" dirty="0"/>
              <a:t>عن ابن أبي حمزة عن معاوية بن عمار عن أبي عبد الله عليه السلام قال قلت له: متى صرف رسول الله صلى الله عليه </a:t>
            </a:r>
            <a:r>
              <a:rPr lang="ar-SA" sz="2400" dirty="0" err="1"/>
              <a:t>وآله</a:t>
            </a:r>
            <a:r>
              <a:rPr lang="ar-SA" sz="2400" dirty="0"/>
              <a:t> إلى الكعبة؟</a:t>
            </a:r>
            <a:br>
              <a:rPr lang="ar-SA" sz="2400" dirty="0"/>
            </a:br>
            <a:r>
              <a:rPr lang="ar-SA" sz="2400" dirty="0"/>
              <a:t>فقال: بعد رجوعه من بدر.</a:t>
            </a:r>
          </a:p>
          <a:p>
            <a:r>
              <a:rPr lang="en-US" sz="2400" dirty="0"/>
              <a:t>Al-</a:t>
            </a:r>
            <a:r>
              <a:rPr lang="en-US" sz="2400" dirty="0" err="1"/>
              <a:t>Tusi</a:t>
            </a:r>
            <a:r>
              <a:rPr lang="en-US" sz="2400" dirty="0"/>
              <a:t> reports in </a:t>
            </a:r>
            <a:r>
              <a:rPr lang="en-US" sz="2400" dirty="0" err="1"/>
              <a:t>Tahdheeb</a:t>
            </a:r>
            <a:r>
              <a:rPr lang="en-US" sz="2400" dirty="0"/>
              <a:t> Al-</a:t>
            </a:r>
            <a:r>
              <a:rPr lang="en-US" sz="2400" dirty="0" err="1"/>
              <a:t>Ahkam</a:t>
            </a:r>
            <a:r>
              <a:rPr lang="en-US" sz="2400" dirty="0"/>
              <a:t> that one of the companions of Imam Al-Sadiq asks the Imam when the Prophet was turned away from his old </a:t>
            </a:r>
            <a:r>
              <a:rPr lang="en-US" sz="2400" dirty="0" err="1"/>
              <a:t>qiblah</a:t>
            </a:r>
            <a:r>
              <a:rPr lang="en-US" sz="2400" dirty="0"/>
              <a:t> toward the </a:t>
            </a:r>
            <a:r>
              <a:rPr lang="en-US" sz="2400" dirty="0" err="1"/>
              <a:t>Ka’bah</a:t>
            </a:r>
            <a:r>
              <a:rPr lang="en-US" sz="2400" dirty="0"/>
              <a:t>? The Imam said: After returning from </a:t>
            </a:r>
            <a:r>
              <a:rPr lang="en-US" sz="2400" dirty="0" err="1"/>
              <a:t>Badr</a:t>
            </a:r>
            <a:r>
              <a:rPr lang="en-US" sz="2400" dirty="0"/>
              <a:t>.</a:t>
            </a:r>
          </a:p>
          <a:p>
            <a:pPr marL="0" indent="0" algn="ctr">
              <a:buNone/>
            </a:pPr>
            <a:endParaRPr lang="en-US" sz="2400" dirty="0"/>
          </a:p>
          <a:p>
            <a:endParaRPr lang="en-US" dirty="0"/>
          </a:p>
        </p:txBody>
      </p:sp>
    </p:spTree>
    <p:extLst>
      <p:ext uri="{BB962C8B-B14F-4D97-AF65-F5344CB8AC3E}">
        <p14:creationId xmlns:p14="http://schemas.microsoft.com/office/powerpoint/2010/main" val="78688086"/>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6878</TotalTime>
  <Words>2245</Words>
  <Application>Microsoft Macintosh PowerPoint</Application>
  <PresentationFormat>Widescreen</PresentationFormat>
  <Paragraphs>95</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Avenir Next LT Pro</vt:lpstr>
      <vt:lpstr>Sagona Book</vt:lpstr>
      <vt:lpstr>The Hand Extrablack</vt:lpstr>
      <vt:lpstr>BlobVTI</vt:lpstr>
      <vt:lpstr>The Life of Prophet Muhammad</vt:lpstr>
      <vt:lpstr>Changing the Qiblah</vt:lpstr>
      <vt:lpstr>Changing the Qiblah</vt:lpstr>
      <vt:lpstr>Changing the Qiblah</vt:lpstr>
      <vt:lpstr>Changing the Qiblah</vt:lpstr>
      <vt:lpstr>Changing the Qiblah</vt:lpstr>
      <vt:lpstr>Changing the Qiblah</vt:lpstr>
      <vt:lpstr>Changing the Qiblah</vt:lpstr>
      <vt:lpstr>Changing the Qiblah</vt:lpstr>
      <vt:lpstr>Changing the Qiblah</vt:lpstr>
      <vt:lpstr>Changing the Qiblah</vt:lpstr>
      <vt:lpstr>Changing the Qiblah</vt:lpstr>
      <vt:lpstr>Changing the Qiblah</vt:lpstr>
      <vt:lpstr>Changing the Qiblah</vt:lpstr>
      <vt:lpstr>Changing the Qiblah</vt:lpstr>
      <vt:lpstr>Changing the Qiblah</vt:lpstr>
      <vt:lpstr>Changing the Qiblah</vt:lpstr>
      <vt:lpstr>Changing the Qiblah</vt:lpstr>
      <vt:lpstr>Changing the Qiblah</vt:lpstr>
      <vt:lpstr>Changing the Qiblah</vt:lpstr>
      <vt:lpstr>Changing the Qiblah</vt:lpstr>
      <vt:lpstr>Changing the Qiblah</vt:lpstr>
      <vt:lpstr>Changing the Qiblah</vt:lpstr>
      <vt:lpstr>Changing the Qiblah</vt:lpstr>
      <vt:lpstr>Changing the Qiblah</vt:lpstr>
      <vt:lpstr>Changing the Qiblah</vt:lpstr>
      <vt:lpstr>Changing the Qiblah</vt:lpstr>
      <vt:lpstr>Changing the Qiblah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765</cp:revision>
  <dcterms:created xsi:type="dcterms:W3CDTF">2020-11-25T07:02:27Z</dcterms:created>
  <dcterms:modified xsi:type="dcterms:W3CDTF">2022-01-06T03:05:24Z</dcterms:modified>
</cp:coreProperties>
</file>