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60"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787"/>
  </p:normalViewPr>
  <p:slideViewPr>
    <p:cSldViewPr snapToGrid="0" snapToObjects="1">
      <p:cViewPr varScale="1">
        <p:scale>
          <a:sx n="93" d="100"/>
          <a:sy n="93" d="100"/>
        </p:scale>
        <p:origin x="216"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12,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12,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12,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12,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12,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12,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12,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12,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12,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12,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12,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12,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FCC96-54AE-6742-95BA-784A027315F1}"/>
              </a:ext>
            </a:extLst>
          </p:cNvPr>
          <p:cNvSpPr>
            <a:spLocks noGrp="1"/>
          </p:cNvSpPr>
          <p:nvPr>
            <p:ph type="title"/>
          </p:nvPr>
        </p:nvSpPr>
        <p:spPr>
          <a:xfrm>
            <a:off x="720000" y="619200"/>
            <a:ext cx="10728322" cy="849382"/>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5CE3F66C-D0A4-324B-A916-CCD240C0C086}"/>
              </a:ext>
            </a:extLst>
          </p:cNvPr>
          <p:cNvSpPr>
            <a:spLocks noGrp="1"/>
          </p:cNvSpPr>
          <p:nvPr>
            <p:ph idx="1"/>
          </p:nvPr>
        </p:nvSpPr>
        <p:spPr>
          <a:xfrm>
            <a:off x="720000" y="1468582"/>
            <a:ext cx="10728325" cy="4300393"/>
          </a:xfrm>
        </p:spPr>
        <p:txBody>
          <a:bodyPr>
            <a:normAutofit/>
          </a:bodyPr>
          <a:lstStyle/>
          <a:p>
            <a:pPr marL="0" indent="0" algn="ctr">
              <a:buNone/>
            </a:pPr>
            <a:r>
              <a:rPr lang="ar-SA" sz="2400" dirty="0"/>
              <a:t>لَتَجِدَنَّ أَشَدَّ </a:t>
            </a:r>
            <a:r>
              <a:rPr lang="ar-SA" sz="2400" dirty="0" err="1"/>
              <a:t>ٱلنَّاسِ</a:t>
            </a:r>
            <a:r>
              <a:rPr lang="ar-SA" sz="2400" dirty="0"/>
              <a:t> </a:t>
            </a:r>
            <a:r>
              <a:rPr lang="ar-SA" sz="2400" dirty="0" err="1"/>
              <a:t>عَدَٰوَةً</a:t>
            </a:r>
            <a:r>
              <a:rPr lang="ar-SA" sz="2400" dirty="0"/>
              <a:t> لِّلَّذِينَ ءَامَنُوا۟ </a:t>
            </a:r>
            <a:r>
              <a:rPr lang="ar-SA" sz="2400" dirty="0" err="1"/>
              <a:t>ٱلْيَهُودَ</a:t>
            </a:r>
            <a:r>
              <a:rPr lang="ar-SA" sz="2400" dirty="0"/>
              <a:t> </a:t>
            </a:r>
            <a:r>
              <a:rPr lang="ar-SA" sz="2400" dirty="0" err="1"/>
              <a:t>وَٱلَّذِينَ</a:t>
            </a:r>
            <a:r>
              <a:rPr lang="ar-SA" sz="2400" dirty="0"/>
              <a:t> أَشْرَكُوا۟</a:t>
            </a:r>
            <a:endParaRPr lang="en-US" sz="2400" dirty="0"/>
          </a:p>
          <a:p>
            <a:pPr marL="0" indent="0" algn="ctr">
              <a:buNone/>
            </a:pPr>
            <a:r>
              <a:rPr lang="en-CA" sz="2400" dirty="0"/>
              <a:t>“You will surely find the most intense of the people in animosity toward the believers [to be] the Jews and those who associate others with God…” Quran 5:82</a:t>
            </a:r>
            <a:endParaRPr lang="en-US" sz="2400" dirty="0"/>
          </a:p>
        </p:txBody>
      </p:sp>
    </p:spTree>
    <p:extLst>
      <p:ext uri="{BB962C8B-B14F-4D97-AF65-F5344CB8AC3E}">
        <p14:creationId xmlns:p14="http://schemas.microsoft.com/office/powerpoint/2010/main" val="703843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A0B5C-EA87-7C46-AC5A-270883BAB1E6}"/>
              </a:ext>
            </a:extLst>
          </p:cNvPr>
          <p:cNvSpPr>
            <a:spLocks noGrp="1"/>
          </p:cNvSpPr>
          <p:nvPr>
            <p:ph type="title"/>
          </p:nvPr>
        </p:nvSpPr>
        <p:spPr>
          <a:xfrm>
            <a:off x="720000" y="619200"/>
            <a:ext cx="10728322" cy="780109"/>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D0718006-8254-EF4B-80FC-0B3EC4BB2BB4}"/>
              </a:ext>
            </a:extLst>
          </p:cNvPr>
          <p:cNvSpPr>
            <a:spLocks noGrp="1"/>
          </p:cNvSpPr>
          <p:nvPr>
            <p:ph idx="1"/>
          </p:nvPr>
        </p:nvSpPr>
        <p:spPr>
          <a:xfrm>
            <a:off x="720000" y="1399310"/>
            <a:ext cx="10728325" cy="4369666"/>
          </a:xfrm>
        </p:spPr>
        <p:txBody>
          <a:bodyPr>
            <a:normAutofit/>
          </a:bodyPr>
          <a:lstStyle/>
          <a:p>
            <a:r>
              <a:rPr lang="en-US" sz="2400" dirty="0"/>
              <a:t>The Jews in Medina begin colluding with Quraysh as a means of obliterating the new religion and restoring the oasis of Yathrib to what it has been in the past.</a:t>
            </a:r>
          </a:p>
          <a:p>
            <a:r>
              <a:rPr lang="en-US" sz="2400" dirty="0"/>
              <a:t>Despite their obvious betrayal, the Prophet ignores the threat. Surat Al-Imran addresses his challengers:</a:t>
            </a:r>
          </a:p>
        </p:txBody>
      </p:sp>
    </p:spTree>
    <p:extLst>
      <p:ext uri="{BB962C8B-B14F-4D97-AF65-F5344CB8AC3E}">
        <p14:creationId xmlns:p14="http://schemas.microsoft.com/office/powerpoint/2010/main" val="216410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35EA4-26CD-A145-AB82-7EECD85DEC35}"/>
              </a:ext>
            </a:extLst>
          </p:cNvPr>
          <p:cNvSpPr>
            <a:spLocks noGrp="1"/>
          </p:cNvSpPr>
          <p:nvPr>
            <p:ph type="title"/>
          </p:nvPr>
        </p:nvSpPr>
        <p:spPr>
          <a:xfrm>
            <a:off x="720000" y="619200"/>
            <a:ext cx="10728322" cy="780109"/>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FAD04E89-C5FD-2F47-B509-4CDBF77C00B8}"/>
              </a:ext>
            </a:extLst>
          </p:cNvPr>
          <p:cNvSpPr>
            <a:spLocks noGrp="1"/>
          </p:cNvSpPr>
          <p:nvPr>
            <p:ph idx="1"/>
          </p:nvPr>
        </p:nvSpPr>
        <p:spPr>
          <a:xfrm>
            <a:off x="720000" y="1399310"/>
            <a:ext cx="10728325" cy="4369666"/>
          </a:xfrm>
        </p:spPr>
        <p:txBody>
          <a:bodyPr>
            <a:normAutofit/>
          </a:bodyPr>
          <a:lstStyle/>
          <a:p>
            <a:pPr marL="0" indent="0" algn="ctr">
              <a:buNone/>
            </a:pPr>
            <a:r>
              <a:rPr lang="ar-SA" sz="2400" dirty="0"/>
              <a:t>قُل لِّلَّذِينَ كَفَرُوا۟ سَتُغْلَبُونَ وَتُحْشَرُونَ </a:t>
            </a:r>
            <a:r>
              <a:rPr lang="ar-SA" sz="2400" dirty="0" err="1"/>
              <a:t>إِلَىٰ</a:t>
            </a:r>
            <a:r>
              <a:rPr lang="ar-SA" sz="2400" dirty="0"/>
              <a:t> جَهَنَّمَ وَبِئْسَ </a:t>
            </a:r>
            <a:r>
              <a:rPr lang="ar-SA" sz="2400" dirty="0" err="1"/>
              <a:t>ٱلْمِهَادُ</a:t>
            </a:r>
            <a:endParaRPr lang="en-US" sz="2400" dirty="0"/>
          </a:p>
          <a:p>
            <a:pPr marL="0" indent="0" algn="ctr">
              <a:buNone/>
            </a:pPr>
            <a:r>
              <a:rPr lang="en-CA" sz="2400" dirty="0"/>
              <a:t>“Say to those who disbelieve, "You will be overcome and gathered together to Hell, and wretched is the resting place.” Quran 3:12</a:t>
            </a:r>
          </a:p>
          <a:p>
            <a:pPr marL="0" indent="0" algn="ctr">
              <a:buNone/>
            </a:pPr>
            <a:endParaRPr lang="en-US" sz="2400" dirty="0"/>
          </a:p>
        </p:txBody>
      </p:sp>
    </p:spTree>
    <p:extLst>
      <p:ext uri="{BB962C8B-B14F-4D97-AF65-F5344CB8AC3E}">
        <p14:creationId xmlns:p14="http://schemas.microsoft.com/office/powerpoint/2010/main" val="154010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07C7B-5950-2A4C-BDED-65394AD3414A}"/>
              </a:ext>
            </a:extLst>
          </p:cNvPr>
          <p:cNvSpPr>
            <a:spLocks noGrp="1"/>
          </p:cNvSpPr>
          <p:nvPr>
            <p:ph type="title"/>
          </p:nvPr>
        </p:nvSpPr>
        <p:spPr>
          <a:xfrm>
            <a:off x="720000" y="619200"/>
            <a:ext cx="10728322" cy="780109"/>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4BA68EAB-9329-9649-8724-83C80B5273A3}"/>
              </a:ext>
            </a:extLst>
          </p:cNvPr>
          <p:cNvSpPr>
            <a:spLocks noGrp="1"/>
          </p:cNvSpPr>
          <p:nvPr>
            <p:ph idx="1"/>
          </p:nvPr>
        </p:nvSpPr>
        <p:spPr>
          <a:xfrm>
            <a:off x="720000" y="1399310"/>
            <a:ext cx="10728325" cy="4369666"/>
          </a:xfrm>
        </p:spPr>
        <p:txBody>
          <a:bodyPr>
            <a:normAutofit/>
          </a:bodyPr>
          <a:lstStyle/>
          <a:p>
            <a:pPr marL="0" indent="0" algn="ctr">
              <a:buNone/>
            </a:pPr>
            <a:r>
              <a:rPr lang="ar-SA" sz="2400" dirty="0"/>
              <a:t>قَدْ كَانَ لَكُمْ ءَايَةٌ </a:t>
            </a:r>
            <a:r>
              <a:rPr lang="ar-SA" sz="2400" dirty="0" err="1"/>
              <a:t>فِى</a:t>
            </a:r>
            <a:r>
              <a:rPr lang="ar-SA" sz="2400" dirty="0"/>
              <a:t> فِئَتَيْنِ </a:t>
            </a:r>
            <a:r>
              <a:rPr lang="ar-SA" sz="2400" dirty="0" err="1"/>
              <a:t>ٱلْتَقَتَا</a:t>
            </a:r>
            <a:r>
              <a:rPr lang="ar-SA" sz="2400" dirty="0"/>
              <a:t> فِئَةٌ </a:t>
            </a:r>
            <a:r>
              <a:rPr lang="ar-SA" sz="2400" dirty="0" err="1"/>
              <a:t>تُقَـٰتِلُ</a:t>
            </a:r>
            <a:r>
              <a:rPr lang="ar-SA" sz="2400" dirty="0"/>
              <a:t> </a:t>
            </a:r>
            <a:r>
              <a:rPr lang="ar-SA" sz="2400" dirty="0" err="1"/>
              <a:t>فِى</a:t>
            </a:r>
            <a:r>
              <a:rPr lang="ar-SA" sz="2400" dirty="0"/>
              <a:t> سَبِيلِ </a:t>
            </a:r>
            <a:r>
              <a:rPr lang="ar-SA" sz="2400" dirty="0" err="1"/>
              <a:t>ٱللَّهِ</a:t>
            </a:r>
            <a:r>
              <a:rPr lang="ar-SA" sz="2400" dirty="0"/>
              <a:t> </a:t>
            </a:r>
            <a:r>
              <a:rPr lang="ar-SA" sz="2400" dirty="0" err="1"/>
              <a:t>وَأُخْرَىٰ</a:t>
            </a:r>
            <a:r>
              <a:rPr lang="ar-SA" sz="2400" dirty="0"/>
              <a:t> كَافِرَةٌ يَرَوْنَهُم مِّثْلَيْهِمْ رَأْىَ </a:t>
            </a:r>
            <a:r>
              <a:rPr lang="ar-SA" sz="2400" dirty="0" err="1"/>
              <a:t>ٱلْعَيْنِ</a:t>
            </a:r>
            <a:r>
              <a:rPr lang="ar-SA" sz="2400" dirty="0"/>
              <a:t> </a:t>
            </a:r>
            <a:r>
              <a:rPr lang="ar-SA" sz="2400" dirty="0" err="1"/>
              <a:t>وَٱللَّهُ</a:t>
            </a:r>
            <a:r>
              <a:rPr lang="ar-SA" sz="2400" dirty="0"/>
              <a:t> يُؤَيِّدُ </a:t>
            </a:r>
            <a:r>
              <a:rPr lang="ar-SA" sz="2400" dirty="0" err="1"/>
              <a:t>بِنَصْرِهِۦ</a:t>
            </a:r>
            <a:r>
              <a:rPr lang="ar-SA" sz="2400" dirty="0"/>
              <a:t> مَن </a:t>
            </a:r>
            <a:r>
              <a:rPr lang="ar-SA" sz="2400" dirty="0" err="1"/>
              <a:t>يَشَآءُ</a:t>
            </a:r>
            <a:r>
              <a:rPr lang="ar-SA" sz="2400" dirty="0"/>
              <a:t> إِنَّ </a:t>
            </a:r>
            <a:r>
              <a:rPr lang="ar-SA" sz="2400" dirty="0" err="1"/>
              <a:t>فِى</a:t>
            </a:r>
            <a:r>
              <a:rPr lang="ar-SA" sz="2400" dirty="0"/>
              <a:t> </a:t>
            </a:r>
            <a:r>
              <a:rPr lang="ar-SA" sz="2400" dirty="0" err="1"/>
              <a:t>ذَٰلِكَ</a:t>
            </a:r>
            <a:r>
              <a:rPr lang="ar-SA" sz="2400" dirty="0"/>
              <a:t> لَعِبْرَةً </a:t>
            </a:r>
            <a:r>
              <a:rPr lang="ar-SA" sz="2400" dirty="0" err="1"/>
              <a:t>لِّأُو۟لِى</a:t>
            </a:r>
            <a:r>
              <a:rPr lang="ar-SA" sz="2400" dirty="0"/>
              <a:t> </a:t>
            </a:r>
            <a:r>
              <a:rPr lang="ar-SA" sz="2400" dirty="0" err="1"/>
              <a:t>ٱلْأَبْصَـٰرِ</a:t>
            </a:r>
            <a:endParaRPr lang="en-US" sz="2400" dirty="0"/>
          </a:p>
          <a:p>
            <a:pPr marL="0" indent="0" algn="ctr">
              <a:buNone/>
            </a:pPr>
            <a:r>
              <a:rPr lang="en-CA" sz="2400" dirty="0"/>
              <a:t>“Already there has been for you a sign in the two armies which met - one fighting in the cause of God and another of disbelievers. They saw them [to be] twice their [own] number by [their] eyesight. But God supports with His victory whom He wills. Indeed, in that is a lesson for those of vision.” Quran 3:13</a:t>
            </a:r>
            <a:endParaRPr lang="en-US" sz="2400" dirty="0"/>
          </a:p>
        </p:txBody>
      </p:sp>
    </p:spTree>
    <p:extLst>
      <p:ext uri="{BB962C8B-B14F-4D97-AF65-F5344CB8AC3E}">
        <p14:creationId xmlns:p14="http://schemas.microsoft.com/office/powerpoint/2010/main" val="3666779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A94B2-BA4A-E94E-8F60-89864DE06B94}"/>
              </a:ext>
            </a:extLst>
          </p:cNvPr>
          <p:cNvSpPr>
            <a:spLocks noGrp="1"/>
          </p:cNvSpPr>
          <p:nvPr>
            <p:ph type="title"/>
          </p:nvPr>
        </p:nvSpPr>
        <p:spPr>
          <a:xfrm>
            <a:off x="720000" y="619200"/>
            <a:ext cx="10728322" cy="793964"/>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9B0676BF-47B4-BC45-A563-F8C10B84D39E}"/>
              </a:ext>
            </a:extLst>
          </p:cNvPr>
          <p:cNvSpPr>
            <a:spLocks noGrp="1"/>
          </p:cNvSpPr>
          <p:nvPr>
            <p:ph idx="1"/>
          </p:nvPr>
        </p:nvSpPr>
        <p:spPr>
          <a:xfrm>
            <a:off x="720000" y="1413164"/>
            <a:ext cx="10728325" cy="4355811"/>
          </a:xfrm>
        </p:spPr>
        <p:txBody>
          <a:bodyPr>
            <a:normAutofit/>
          </a:bodyPr>
          <a:lstStyle/>
          <a:p>
            <a:pPr marL="0" indent="0" algn="ctr">
              <a:buNone/>
            </a:pPr>
            <a:r>
              <a:rPr lang="ar-SA" sz="2400" dirty="0" err="1"/>
              <a:t>يَـٰٓأَيُّهَا</a:t>
            </a:r>
            <a:r>
              <a:rPr lang="ar-SA" sz="2400" dirty="0"/>
              <a:t> </a:t>
            </a:r>
            <a:r>
              <a:rPr lang="ar-SA" sz="2400" dirty="0" err="1"/>
              <a:t>ٱلَّذِينَ</a:t>
            </a:r>
            <a:r>
              <a:rPr lang="ar-SA" sz="2400" dirty="0"/>
              <a:t> ءَامَنُوا۟ لَا تَتَّخِذُوا۟ بِطَانَةً مِّن دُونِكُمْ لَا يَأْلُونَكُمْ خَبَالًا وَدُّوا۟ مَا عَنِتُّمْ قَدْ بَدَتِ </a:t>
            </a:r>
            <a:r>
              <a:rPr lang="ar-SA" sz="2400" dirty="0" err="1"/>
              <a:t>ٱلْبَغْضَآءُ</a:t>
            </a:r>
            <a:r>
              <a:rPr lang="ar-SA" sz="2400" dirty="0"/>
              <a:t> مِنْ </a:t>
            </a:r>
            <a:r>
              <a:rPr lang="ar-SA" sz="2400" dirty="0" err="1"/>
              <a:t>أَفْوَٰهِهِمْ</a:t>
            </a:r>
            <a:r>
              <a:rPr lang="ar-SA" sz="2400" dirty="0"/>
              <a:t> وَمَا تُخْفِى صُدُورُهُمْ أَكْبَرُ قَدْ بَيَّنَّا لَكُمُ </a:t>
            </a:r>
            <a:r>
              <a:rPr lang="ar-SA" sz="2400" dirty="0" err="1"/>
              <a:t>ٱلْـَٔايَـٰتِ</a:t>
            </a:r>
            <a:r>
              <a:rPr lang="ar-SA" sz="2400" dirty="0"/>
              <a:t> إِن كُنتُمْ تَعْقِلُونَ</a:t>
            </a:r>
            <a:endParaRPr lang="en-US" sz="2400" dirty="0"/>
          </a:p>
          <a:p>
            <a:pPr marL="0" indent="0" algn="ctr">
              <a:buNone/>
            </a:pPr>
            <a:r>
              <a:rPr lang="en-CA" sz="2400" dirty="0"/>
              <a:t> ”O you who have believed, do not take as intimates those other than yourselves, for they will not spare you [any] ruin. They wish you would have hardship. Hatred has already appeared from their mouths, and what their breasts conceal is greater. We have certainly made clear to you the signs, if you will use reason.” Quran 3:118</a:t>
            </a:r>
            <a:endParaRPr lang="en-US" sz="2400" dirty="0"/>
          </a:p>
        </p:txBody>
      </p:sp>
    </p:spTree>
    <p:extLst>
      <p:ext uri="{BB962C8B-B14F-4D97-AF65-F5344CB8AC3E}">
        <p14:creationId xmlns:p14="http://schemas.microsoft.com/office/powerpoint/2010/main" val="1722920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333B-5A41-4145-9813-0CF3B7B2138E}"/>
              </a:ext>
            </a:extLst>
          </p:cNvPr>
          <p:cNvSpPr>
            <a:spLocks noGrp="1"/>
          </p:cNvSpPr>
          <p:nvPr>
            <p:ph type="title"/>
          </p:nvPr>
        </p:nvSpPr>
        <p:spPr>
          <a:xfrm>
            <a:off x="720000" y="619200"/>
            <a:ext cx="10728322" cy="766255"/>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508AA9AD-C49D-9B42-9799-EB87651FF1C3}"/>
              </a:ext>
            </a:extLst>
          </p:cNvPr>
          <p:cNvSpPr>
            <a:spLocks noGrp="1"/>
          </p:cNvSpPr>
          <p:nvPr>
            <p:ph idx="1"/>
          </p:nvPr>
        </p:nvSpPr>
        <p:spPr>
          <a:xfrm>
            <a:off x="720000" y="1565564"/>
            <a:ext cx="10728325" cy="4203411"/>
          </a:xfrm>
        </p:spPr>
        <p:txBody>
          <a:bodyPr>
            <a:normAutofit/>
          </a:bodyPr>
          <a:lstStyle/>
          <a:p>
            <a:pPr marL="0" indent="0" algn="ctr">
              <a:buNone/>
            </a:pPr>
            <a:r>
              <a:rPr lang="ar-SA" sz="2800" dirty="0"/>
              <a:t>إِن تَمْسَسْكُمْ حَسَنَةٌ تَسُؤْهُمْ وَإِن تُصِبْكُمْ سَيِّئَةٌ يَفْرَحُوا۟ بِهَا وَإِن تَصْبِرُوا۟ وَتَتَّقُوا۟ لَا يَضُرُّكُمْ كَيْدُهُمْ </a:t>
            </a:r>
            <a:r>
              <a:rPr lang="ar-SA" sz="2800" dirty="0" err="1"/>
              <a:t>شَيْـًٔا</a:t>
            </a:r>
            <a:r>
              <a:rPr lang="ar-SA" sz="2800" dirty="0"/>
              <a:t> إِنَّ </a:t>
            </a:r>
            <a:r>
              <a:rPr lang="ar-SA" sz="2800" dirty="0" err="1"/>
              <a:t>ٱللَّهَ</a:t>
            </a:r>
            <a:r>
              <a:rPr lang="ar-SA" sz="2800" dirty="0"/>
              <a:t> بِمَا يَعْمَلُونَ مُحِيطٌ</a:t>
            </a:r>
            <a:endParaRPr lang="en-US" sz="2800" dirty="0"/>
          </a:p>
          <a:p>
            <a:pPr marL="0" indent="0" algn="ctr">
              <a:buNone/>
            </a:pPr>
            <a:r>
              <a:rPr lang="en-CA" sz="2400" dirty="0"/>
              <a:t>“If good touches you, it distresses them; but if harm strikes you, they rejoice at it. And if you are patient and fear God , their plot will not harm you at all. Indeed, God is encompassing of what they do.” Quran 3:120</a:t>
            </a:r>
            <a:endParaRPr lang="en-US" sz="2400" dirty="0"/>
          </a:p>
        </p:txBody>
      </p:sp>
    </p:spTree>
    <p:extLst>
      <p:ext uri="{BB962C8B-B14F-4D97-AF65-F5344CB8AC3E}">
        <p14:creationId xmlns:p14="http://schemas.microsoft.com/office/powerpoint/2010/main" val="2560334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77079-7F4D-8B4E-A65E-C1EC722827AC}"/>
              </a:ext>
            </a:extLst>
          </p:cNvPr>
          <p:cNvSpPr>
            <a:spLocks noGrp="1"/>
          </p:cNvSpPr>
          <p:nvPr>
            <p:ph type="title"/>
          </p:nvPr>
        </p:nvSpPr>
        <p:spPr>
          <a:xfrm>
            <a:off x="720000" y="619200"/>
            <a:ext cx="10728322" cy="821673"/>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BFD9571A-3C2D-0943-80ED-389FEA9A72CC}"/>
              </a:ext>
            </a:extLst>
          </p:cNvPr>
          <p:cNvSpPr>
            <a:spLocks noGrp="1"/>
          </p:cNvSpPr>
          <p:nvPr>
            <p:ph idx="1"/>
          </p:nvPr>
        </p:nvSpPr>
        <p:spPr>
          <a:xfrm>
            <a:off x="720000" y="1440874"/>
            <a:ext cx="10728325" cy="4328102"/>
          </a:xfrm>
        </p:spPr>
        <p:txBody>
          <a:bodyPr>
            <a:normAutofit/>
          </a:bodyPr>
          <a:lstStyle/>
          <a:p>
            <a:r>
              <a:rPr lang="en-US" sz="2400" dirty="0"/>
              <a:t>After the </a:t>
            </a:r>
            <a:r>
              <a:rPr lang="en-US" sz="2400" dirty="0" err="1"/>
              <a:t>Makkan</a:t>
            </a:r>
            <a:r>
              <a:rPr lang="en-US" sz="2400" dirty="0"/>
              <a:t> defeat at </a:t>
            </a:r>
            <a:r>
              <a:rPr lang="en-US" sz="2400" dirty="0" err="1"/>
              <a:t>Badr</a:t>
            </a:r>
            <a:r>
              <a:rPr lang="en-US" sz="2400" dirty="0"/>
              <a:t>, </a:t>
            </a:r>
            <a:r>
              <a:rPr lang="en-US" sz="2400" dirty="0" err="1"/>
              <a:t>Ka’b</a:t>
            </a:r>
            <a:r>
              <a:rPr lang="en-US" sz="2400" dirty="0"/>
              <a:t> ibn Ashraf, the chief of the Jewish tribe of </a:t>
            </a:r>
            <a:r>
              <a:rPr lang="en-US" sz="2400" dirty="0" err="1"/>
              <a:t>Nadhr</a:t>
            </a:r>
            <a:r>
              <a:rPr lang="en-US" sz="2400" dirty="0"/>
              <a:t>, travels to Makkah to recite incendiary poetry about the Prophet and his followers. He laments the </a:t>
            </a:r>
            <a:r>
              <a:rPr lang="en-US" sz="2400" dirty="0" err="1"/>
              <a:t>Makkans</a:t>
            </a:r>
            <a:r>
              <a:rPr lang="en-US" sz="2400" dirty="0"/>
              <a:t> who died at </a:t>
            </a:r>
            <a:r>
              <a:rPr lang="en-US" sz="2400" dirty="0" err="1"/>
              <a:t>Badr</a:t>
            </a:r>
            <a:r>
              <a:rPr lang="en-US" sz="2400" dirty="0"/>
              <a:t> and urges Quraysh to avenge their humiliating defeat.</a:t>
            </a:r>
          </a:p>
          <a:p>
            <a:r>
              <a:rPr lang="en-US" sz="2400" dirty="0"/>
              <a:t>In Medina, Abdullah ibn Salam, the rabbi-turned Muslim of Banu </a:t>
            </a:r>
            <a:r>
              <a:rPr lang="en-US" sz="2400" dirty="0" err="1"/>
              <a:t>Qaynuqa</a:t>
            </a:r>
            <a:r>
              <a:rPr lang="en-US" sz="2400" dirty="0"/>
              <a:t>’ informs the Prophet that his clan is plotting against the small Muslim community.  Around the same time, the Prophet receives timely guidance from Surat Al-Anfal:</a:t>
            </a:r>
          </a:p>
        </p:txBody>
      </p:sp>
    </p:spTree>
    <p:extLst>
      <p:ext uri="{BB962C8B-B14F-4D97-AF65-F5344CB8AC3E}">
        <p14:creationId xmlns:p14="http://schemas.microsoft.com/office/powerpoint/2010/main" val="985858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8FB34-2573-7448-8F85-EF0DAA931047}"/>
              </a:ext>
            </a:extLst>
          </p:cNvPr>
          <p:cNvSpPr>
            <a:spLocks noGrp="1"/>
          </p:cNvSpPr>
          <p:nvPr>
            <p:ph type="title"/>
          </p:nvPr>
        </p:nvSpPr>
        <p:spPr>
          <a:xfrm>
            <a:off x="720000" y="619200"/>
            <a:ext cx="10728322" cy="780109"/>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A30FE84F-2160-C347-B97F-68F1D9C5E8F7}"/>
              </a:ext>
            </a:extLst>
          </p:cNvPr>
          <p:cNvSpPr>
            <a:spLocks noGrp="1"/>
          </p:cNvSpPr>
          <p:nvPr>
            <p:ph idx="1"/>
          </p:nvPr>
        </p:nvSpPr>
        <p:spPr>
          <a:xfrm>
            <a:off x="720000" y="1399310"/>
            <a:ext cx="10728325" cy="4369666"/>
          </a:xfrm>
        </p:spPr>
        <p:txBody>
          <a:bodyPr>
            <a:normAutofit/>
          </a:bodyPr>
          <a:lstStyle/>
          <a:p>
            <a:pPr marL="0" indent="0" algn="ctr">
              <a:buNone/>
            </a:pPr>
            <a:r>
              <a:rPr lang="ar-SA" sz="2400" dirty="0"/>
              <a:t>وَإِمَّا تَخَافَنَّ مِن قَوْمٍ خِيَانَةً </a:t>
            </a:r>
            <a:r>
              <a:rPr lang="ar-SA" sz="2400" dirty="0" err="1"/>
              <a:t>فَٱنۢبِذْ</a:t>
            </a:r>
            <a:r>
              <a:rPr lang="ar-SA" sz="2400" dirty="0"/>
              <a:t> إِلَيْهِمْ </a:t>
            </a:r>
            <a:r>
              <a:rPr lang="ar-SA" sz="2400" dirty="0" err="1"/>
              <a:t>عَلَىٰ</a:t>
            </a:r>
            <a:r>
              <a:rPr lang="ar-SA" sz="2400" dirty="0"/>
              <a:t> </a:t>
            </a:r>
            <a:r>
              <a:rPr lang="ar-SA" sz="2400" dirty="0" err="1"/>
              <a:t>سَوَآءٍ</a:t>
            </a:r>
            <a:r>
              <a:rPr lang="ar-SA" sz="2400" dirty="0"/>
              <a:t> إِنَّ </a:t>
            </a:r>
            <a:r>
              <a:rPr lang="ar-SA" sz="2400" dirty="0" err="1"/>
              <a:t>ٱللَّهَ</a:t>
            </a:r>
            <a:r>
              <a:rPr lang="ar-SA" sz="2400" dirty="0"/>
              <a:t> لَا يُحِبُّ </a:t>
            </a:r>
            <a:r>
              <a:rPr lang="ar-SA" sz="2400" dirty="0" err="1"/>
              <a:t>ٱلْخَآئِنِينَ</a:t>
            </a:r>
            <a:endParaRPr lang="en-US" sz="2400" dirty="0"/>
          </a:p>
          <a:p>
            <a:pPr marL="0" indent="0" algn="ctr">
              <a:buNone/>
            </a:pPr>
            <a:r>
              <a:rPr lang="en-CA" sz="2400" dirty="0"/>
              <a:t>“If you [have reason to] fear from a people betrayal, throw [their treaty] back to them, [putting you] on equal terms. Indeed, God does not like traitors.” Quran 8:58</a:t>
            </a:r>
          </a:p>
          <a:p>
            <a:pPr marL="0" indent="0" algn="ctr">
              <a:buNone/>
            </a:pPr>
            <a:r>
              <a:rPr lang="ar-SA" sz="2400" dirty="0"/>
              <a:t>وَلَا يَحْسَبَنَّ </a:t>
            </a:r>
            <a:r>
              <a:rPr lang="ar-SA" sz="2400" dirty="0" err="1"/>
              <a:t>ٱلَّذِينَ</a:t>
            </a:r>
            <a:r>
              <a:rPr lang="ar-SA" sz="2400" dirty="0"/>
              <a:t> كَفَرُوا۟ </a:t>
            </a:r>
            <a:r>
              <a:rPr lang="ar-SA" sz="2400" dirty="0" err="1"/>
              <a:t>سَبَقُوٓا</a:t>
            </a:r>
            <a:r>
              <a:rPr lang="ar-SA" sz="2400" dirty="0"/>
              <a:t>۟ إِنَّهُمْ لَا يُعْجِزُونَ </a:t>
            </a:r>
            <a:endParaRPr lang="en-US" sz="2400" dirty="0"/>
          </a:p>
          <a:p>
            <a:pPr marL="0" indent="0" algn="ctr">
              <a:buNone/>
            </a:pPr>
            <a:r>
              <a:rPr lang="en-CA" sz="2400" dirty="0"/>
              <a:t>“And let not those who disbelieve think they will escape. Indeed, they will not cause failure [to God].” Quran 8:59</a:t>
            </a:r>
            <a:endParaRPr lang="en-US" sz="2400" dirty="0"/>
          </a:p>
        </p:txBody>
      </p:sp>
    </p:spTree>
    <p:extLst>
      <p:ext uri="{BB962C8B-B14F-4D97-AF65-F5344CB8AC3E}">
        <p14:creationId xmlns:p14="http://schemas.microsoft.com/office/powerpoint/2010/main" val="3613717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BA7E3-919F-2E4C-BE71-2C931BC64B8E}"/>
              </a:ext>
            </a:extLst>
          </p:cNvPr>
          <p:cNvSpPr>
            <a:spLocks noGrp="1"/>
          </p:cNvSpPr>
          <p:nvPr>
            <p:ph type="title"/>
          </p:nvPr>
        </p:nvSpPr>
        <p:spPr>
          <a:xfrm>
            <a:off x="720000" y="619200"/>
            <a:ext cx="10728322" cy="877091"/>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CDB2BCAC-F632-1641-980A-4385BA922E1C}"/>
              </a:ext>
            </a:extLst>
          </p:cNvPr>
          <p:cNvSpPr>
            <a:spLocks noGrp="1"/>
          </p:cNvSpPr>
          <p:nvPr>
            <p:ph idx="1"/>
          </p:nvPr>
        </p:nvSpPr>
        <p:spPr>
          <a:xfrm>
            <a:off x="720000" y="1496292"/>
            <a:ext cx="10728325" cy="4272684"/>
          </a:xfrm>
        </p:spPr>
        <p:txBody>
          <a:bodyPr>
            <a:normAutofit/>
          </a:bodyPr>
          <a:lstStyle/>
          <a:p>
            <a:pPr marL="0" indent="0" algn="ctr">
              <a:buNone/>
            </a:pPr>
            <a:r>
              <a:rPr lang="ar-SA" sz="2400" dirty="0"/>
              <a:t>وَأَعِدُّوا۟ لَهُم مَّا </a:t>
            </a:r>
            <a:r>
              <a:rPr lang="ar-SA" sz="2400" dirty="0" err="1"/>
              <a:t>ٱسْتَطَعْتُم</a:t>
            </a:r>
            <a:r>
              <a:rPr lang="ar-SA" sz="2400" dirty="0"/>
              <a:t> مِّن قُوَّةٍ وَمِن رِّبَاطِ </a:t>
            </a:r>
            <a:r>
              <a:rPr lang="ar-SA" sz="2400" dirty="0" err="1"/>
              <a:t>ٱلْخَيْلِ</a:t>
            </a:r>
            <a:r>
              <a:rPr lang="ar-SA" sz="2400" dirty="0"/>
              <a:t> تُرْهِبُونَ </a:t>
            </a:r>
            <a:r>
              <a:rPr lang="ar-SA" sz="2400" dirty="0" err="1"/>
              <a:t>بِهِۦ</a:t>
            </a:r>
            <a:r>
              <a:rPr lang="ar-SA" sz="2400" dirty="0"/>
              <a:t> عَدُوَّ </a:t>
            </a:r>
            <a:r>
              <a:rPr lang="ar-SA" sz="2400" dirty="0" err="1"/>
              <a:t>ٱللَّهِ</a:t>
            </a:r>
            <a:r>
              <a:rPr lang="ar-SA" sz="2400" dirty="0"/>
              <a:t> وَعَدُوَّكُمْ </a:t>
            </a:r>
            <a:r>
              <a:rPr lang="ar-SA" sz="2400" dirty="0" err="1"/>
              <a:t>وَءَاخَرِينَ</a:t>
            </a:r>
            <a:r>
              <a:rPr lang="ar-SA" sz="2400" dirty="0"/>
              <a:t> مِن دُونِهِمْ لَا تَعْلَمُونَهُمُ </a:t>
            </a:r>
            <a:r>
              <a:rPr lang="ar-SA" sz="2400" dirty="0" err="1"/>
              <a:t>ٱللَّهُ</a:t>
            </a:r>
            <a:r>
              <a:rPr lang="ar-SA" sz="2400" dirty="0"/>
              <a:t> يَعْلَمُهُمْ وَمَا تُنفِقُوا۟ مِن </a:t>
            </a:r>
            <a:r>
              <a:rPr lang="ar-SA" sz="2400" dirty="0" err="1"/>
              <a:t>شَىْءٍ</a:t>
            </a:r>
            <a:r>
              <a:rPr lang="ar-SA" sz="2400" dirty="0"/>
              <a:t> </a:t>
            </a:r>
            <a:r>
              <a:rPr lang="ar-SA" sz="2400" dirty="0" err="1"/>
              <a:t>فِى</a:t>
            </a:r>
            <a:r>
              <a:rPr lang="ar-SA" sz="2400" dirty="0"/>
              <a:t> سَبِيلِ </a:t>
            </a:r>
            <a:r>
              <a:rPr lang="ar-SA" sz="2400" dirty="0" err="1"/>
              <a:t>ٱللَّهِ</a:t>
            </a:r>
            <a:r>
              <a:rPr lang="ar-SA" sz="2400" dirty="0"/>
              <a:t> يُوَفَّ إِلَيْكُمْ وَأَنتُمْ لَا تُظْلَمُونَ</a:t>
            </a:r>
            <a:endParaRPr lang="en-US" sz="2400" dirty="0"/>
          </a:p>
          <a:p>
            <a:pPr marL="0" indent="0" algn="ctr">
              <a:buNone/>
            </a:pPr>
            <a:r>
              <a:rPr lang="en-CA" sz="2400" dirty="0"/>
              <a:t>“And prepare against them whatever you are able of power and of steeds of war by which you may terrify the enemy of God and your enemy and others besides them whom you do not know [but] whom God knows. And whatever you spend in the cause of God will be fully repaid to you, and you will not be wronged.” Quran 8:60</a:t>
            </a:r>
            <a:endParaRPr lang="en-US" sz="2400" dirty="0"/>
          </a:p>
        </p:txBody>
      </p:sp>
    </p:spTree>
    <p:extLst>
      <p:ext uri="{BB962C8B-B14F-4D97-AF65-F5344CB8AC3E}">
        <p14:creationId xmlns:p14="http://schemas.microsoft.com/office/powerpoint/2010/main" val="120837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FBA4E-4C6F-2742-A942-B47C95E966F1}"/>
              </a:ext>
            </a:extLst>
          </p:cNvPr>
          <p:cNvSpPr>
            <a:spLocks noGrp="1"/>
          </p:cNvSpPr>
          <p:nvPr>
            <p:ph type="title"/>
          </p:nvPr>
        </p:nvSpPr>
        <p:spPr>
          <a:xfrm>
            <a:off x="720000" y="619200"/>
            <a:ext cx="10728322" cy="793964"/>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CA4D63F7-7A65-B24A-B984-A03BFB440AC7}"/>
              </a:ext>
            </a:extLst>
          </p:cNvPr>
          <p:cNvSpPr>
            <a:spLocks noGrp="1"/>
          </p:cNvSpPr>
          <p:nvPr>
            <p:ph idx="1"/>
          </p:nvPr>
        </p:nvSpPr>
        <p:spPr>
          <a:xfrm>
            <a:off x="720000" y="1413164"/>
            <a:ext cx="10728325" cy="4355811"/>
          </a:xfrm>
        </p:spPr>
        <p:txBody>
          <a:bodyPr>
            <a:normAutofit/>
          </a:bodyPr>
          <a:lstStyle/>
          <a:p>
            <a:pPr marL="0" indent="0" algn="ctr">
              <a:buNone/>
            </a:pPr>
            <a:r>
              <a:rPr lang="ar-SA" sz="2400" dirty="0"/>
              <a:t>وَإِن جَنَحُوا۟ لِلسَّلْمِ </a:t>
            </a:r>
            <a:r>
              <a:rPr lang="ar-SA" sz="2400" dirty="0" err="1"/>
              <a:t>فَٱجْنَحْ</a:t>
            </a:r>
            <a:r>
              <a:rPr lang="ar-SA" sz="2400" dirty="0"/>
              <a:t> لَهَا وَتَوَكَّلْ عَلَى </a:t>
            </a:r>
            <a:r>
              <a:rPr lang="ar-SA" sz="2400" dirty="0" err="1"/>
              <a:t>ٱللَّهِ</a:t>
            </a:r>
            <a:r>
              <a:rPr lang="ar-SA" sz="2400" dirty="0"/>
              <a:t> </a:t>
            </a:r>
            <a:r>
              <a:rPr lang="ar-SA" sz="2400" dirty="0" err="1"/>
              <a:t>إِنَّهُۥ</a:t>
            </a:r>
            <a:r>
              <a:rPr lang="ar-SA" sz="2400" dirty="0"/>
              <a:t> هُوَ </a:t>
            </a:r>
            <a:r>
              <a:rPr lang="ar-SA" sz="2400" dirty="0" err="1"/>
              <a:t>ٱلسَّمِيعُ</a:t>
            </a:r>
            <a:r>
              <a:rPr lang="ar-SA" sz="2400" dirty="0"/>
              <a:t> </a:t>
            </a:r>
            <a:r>
              <a:rPr lang="ar-SA" sz="2400" dirty="0" err="1"/>
              <a:t>ٱلْعَلِيمُ</a:t>
            </a:r>
            <a:endParaRPr lang="en-US" sz="2400" dirty="0"/>
          </a:p>
          <a:p>
            <a:pPr marL="0" indent="0" algn="ctr">
              <a:buNone/>
            </a:pPr>
            <a:r>
              <a:rPr lang="en-CA" sz="2400" dirty="0"/>
              <a:t>“And if they incline to peace, then incline to it [also] and rely upon God. Indeed, it is He who is the Hearing, the Knowing.” Quran 8:61</a:t>
            </a:r>
            <a:endParaRPr lang="en-US" sz="2400" dirty="0"/>
          </a:p>
        </p:txBody>
      </p:sp>
    </p:spTree>
    <p:extLst>
      <p:ext uri="{BB962C8B-B14F-4D97-AF65-F5344CB8AC3E}">
        <p14:creationId xmlns:p14="http://schemas.microsoft.com/office/powerpoint/2010/main" val="3850974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2641A-8D80-ED43-AE0E-6A045C2FB04C}"/>
              </a:ext>
            </a:extLst>
          </p:cNvPr>
          <p:cNvSpPr>
            <a:spLocks noGrp="1"/>
          </p:cNvSpPr>
          <p:nvPr>
            <p:ph type="title"/>
          </p:nvPr>
        </p:nvSpPr>
        <p:spPr>
          <a:xfrm>
            <a:off x="720000" y="619200"/>
            <a:ext cx="10728322" cy="821673"/>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4653FF21-0AC8-9D47-827C-72B96E97F7DF}"/>
              </a:ext>
            </a:extLst>
          </p:cNvPr>
          <p:cNvSpPr>
            <a:spLocks noGrp="1"/>
          </p:cNvSpPr>
          <p:nvPr>
            <p:ph idx="1"/>
          </p:nvPr>
        </p:nvSpPr>
        <p:spPr>
          <a:xfrm>
            <a:off x="720000" y="1440874"/>
            <a:ext cx="10728325" cy="4328102"/>
          </a:xfrm>
        </p:spPr>
        <p:txBody>
          <a:bodyPr>
            <a:normAutofit/>
          </a:bodyPr>
          <a:lstStyle/>
          <a:p>
            <a:r>
              <a:rPr lang="en-US" sz="2400" dirty="0"/>
              <a:t>While most settlements in Medina thrived on agriculture, Banu </a:t>
            </a:r>
            <a:r>
              <a:rPr lang="en-US" sz="2400" dirty="0" err="1"/>
              <a:t>Qaynuqa</a:t>
            </a:r>
            <a:r>
              <a:rPr lang="en-US" sz="2400" dirty="0"/>
              <a:t>’ consisted of craftsmen and blacksmiths, and their abundance of arms made them the most militarized Jewish colony in Medina.</a:t>
            </a:r>
          </a:p>
          <a:p>
            <a:r>
              <a:rPr lang="en-US" sz="2400" dirty="0"/>
              <a:t>The three main Jewish tribes in Medina:</a:t>
            </a:r>
          </a:p>
          <a:p>
            <a:pPr lvl="1"/>
            <a:r>
              <a:rPr lang="en-US" sz="2400" dirty="0"/>
              <a:t>1. Banu </a:t>
            </a:r>
            <a:r>
              <a:rPr lang="en-US" sz="2400" dirty="0" err="1"/>
              <a:t>Nadhir</a:t>
            </a:r>
            <a:endParaRPr lang="en-US" sz="2400" dirty="0"/>
          </a:p>
          <a:p>
            <a:pPr lvl="1"/>
            <a:r>
              <a:rPr lang="en-US" sz="2400" dirty="0"/>
              <a:t>2. Banu </a:t>
            </a:r>
            <a:r>
              <a:rPr lang="en-US" sz="2400" dirty="0" err="1"/>
              <a:t>Quraydha</a:t>
            </a:r>
            <a:endParaRPr lang="en-US" sz="2400" dirty="0"/>
          </a:p>
          <a:p>
            <a:pPr lvl="1"/>
            <a:r>
              <a:rPr lang="en-US" sz="2400" dirty="0"/>
              <a:t>3. Banu </a:t>
            </a:r>
            <a:r>
              <a:rPr lang="en-US" sz="2400" dirty="0" err="1"/>
              <a:t>Qaynuqa</a:t>
            </a:r>
            <a:r>
              <a:rPr lang="en-US" sz="2400" dirty="0"/>
              <a:t>’</a:t>
            </a:r>
          </a:p>
          <a:p>
            <a:pPr lvl="1"/>
            <a:endParaRPr lang="en-US" sz="2400" dirty="0"/>
          </a:p>
        </p:txBody>
      </p:sp>
    </p:spTree>
    <p:extLst>
      <p:ext uri="{BB962C8B-B14F-4D97-AF65-F5344CB8AC3E}">
        <p14:creationId xmlns:p14="http://schemas.microsoft.com/office/powerpoint/2010/main" val="2184580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9C277-1EED-CE46-8817-A03B0D9283DD}"/>
              </a:ext>
            </a:extLst>
          </p:cNvPr>
          <p:cNvSpPr>
            <a:spLocks noGrp="1"/>
          </p:cNvSpPr>
          <p:nvPr>
            <p:ph type="title"/>
          </p:nvPr>
        </p:nvSpPr>
        <p:spPr>
          <a:xfrm>
            <a:off x="720000" y="619200"/>
            <a:ext cx="10728322" cy="724691"/>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93E1DB2C-601A-7A4F-97A8-681E1AFED050}"/>
              </a:ext>
            </a:extLst>
          </p:cNvPr>
          <p:cNvSpPr>
            <a:spLocks noGrp="1"/>
          </p:cNvSpPr>
          <p:nvPr>
            <p:ph idx="1"/>
          </p:nvPr>
        </p:nvSpPr>
        <p:spPr>
          <a:xfrm>
            <a:off x="720000" y="1343892"/>
            <a:ext cx="10728325" cy="4425084"/>
          </a:xfrm>
        </p:spPr>
        <p:txBody>
          <a:bodyPr/>
          <a:lstStyle/>
          <a:p>
            <a:r>
              <a:rPr lang="en-US" sz="2400" dirty="0"/>
              <a:t>There was one incident in particular that fully ignited these already existing tensions and it involves the harassment of an Ansari woman:</a:t>
            </a:r>
          </a:p>
          <a:p>
            <a:pPr lvl="1"/>
            <a:r>
              <a:rPr lang="en-US" sz="2400" dirty="0"/>
              <a:t>As </a:t>
            </a:r>
            <a:r>
              <a:rPr lang="en-CA" sz="2400" dirty="0"/>
              <a:t>she waits for a Jewish jeweler, another Jewish man nails her dress to her chair or to a wall behind her. When she rises, her clothes are stripped off her.</a:t>
            </a:r>
          </a:p>
          <a:p>
            <a:pPr lvl="1"/>
            <a:r>
              <a:rPr lang="en-CA" sz="2400" dirty="0"/>
              <a:t>a fellow Muslim who saw what happened kills her Jewish assailant</a:t>
            </a:r>
          </a:p>
          <a:p>
            <a:pPr lvl="1"/>
            <a:r>
              <a:rPr lang="en-CA" sz="2400" dirty="0"/>
              <a:t>a mob of Jews then take his life</a:t>
            </a:r>
          </a:p>
          <a:p>
            <a:pPr lvl="1"/>
            <a:endParaRPr lang="en-CA" dirty="0"/>
          </a:p>
          <a:p>
            <a:endParaRPr lang="en-US" dirty="0"/>
          </a:p>
          <a:p>
            <a:endParaRPr lang="en-US" dirty="0"/>
          </a:p>
        </p:txBody>
      </p:sp>
    </p:spTree>
    <p:extLst>
      <p:ext uri="{BB962C8B-B14F-4D97-AF65-F5344CB8AC3E}">
        <p14:creationId xmlns:p14="http://schemas.microsoft.com/office/powerpoint/2010/main" val="2612617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EE6A1-488B-D64C-A244-66ED6C9F6B2A}"/>
              </a:ext>
            </a:extLst>
          </p:cNvPr>
          <p:cNvSpPr>
            <a:spLocks noGrp="1"/>
          </p:cNvSpPr>
          <p:nvPr>
            <p:ph type="title"/>
          </p:nvPr>
        </p:nvSpPr>
        <p:spPr>
          <a:xfrm>
            <a:off x="720000" y="619200"/>
            <a:ext cx="10728322" cy="766255"/>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3F31DBED-8CE9-594A-A948-E37F50FD217D}"/>
              </a:ext>
            </a:extLst>
          </p:cNvPr>
          <p:cNvSpPr>
            <a:spLocks noGrp="1"/>
          </p:cNvSpPr>
          <p:nvPr>
            <p:ph idx="1"/>
          </p:nvPr>
        </p:nvSpPr>
        <p:spPr>
          <a:xfrm>
            <a:off x="720000" y="1385456"/>
            <a:ext cx="10728325" cy="4383520"/>
          </a:xfrm>
        </p:spPr>
        <p:txBody>
          <a:bodyPr/>
          <a:lstStyle/>
          <a:p>
            <a:r>
              <a:rPr lang="en-US" sz="2400" dirty="0"/>
              <a:t>The Prophet tries to arbitrate the matter but the </a:t>
            </a:r>
            <a:r>
              <a:rPr lang="en-US" sz="2400" dirty="0" err="1"/>
              <a:t>Qaynuqa</a:t>
            </a:r>
            <a:r>
              <a:rPr lang="en-US" sz="2400" dirty="0"/>
              <a:t>’ refuse to abide by the terms of their pact with him and fortify themselves in their garrison.</a:t>
            </a:r>
          </a:p>
          <a:p>
            <a:r>
              <a:rPr lang="en-US" sz="2400" dirty="0"/>
              <a:t>With Hamza by his side, the Prophet quickly mobilizes a brigade that surround the Jewish fortress.</a:t>
            </a:r>
          </a:p>
          <a:p>
            <a:r>
              <a:rPr lang="en-US" sz="2400" dirty="0" err="1"/>
              <a:t>Qaynuqa’s</a:t>
            </a:r>
            <a:r>
              <a:rPr lang="en-US" sz="2400" dirty="0"/>
              <a:t> leaders look for support from their pre-existing alliance with </a:t>
            </a:r>
            <a:r>
              <a:rPr lang="en-US" sz="2400" dirty="0" err="1"/>
              <a:t>Khazraj</a:t>
            </a:r>
            <a:r>
              <a:rPr lang="en-US" sz="2400" dirty="0"/>
              <a:t> via Abdullah ibn </a:t>
            </a:r>
            <a:r>
              <a:rPr lang="en-US" sz="2400" dirty="0" err="1"/>
              <a:t>Ubayy</a:t>
            </a:r>
            <a:r>
              <a:rPr lang="en-US" sz="2400" dirty="0"/>
              <a:t>.</a:t>
            </a:r>
          </a:p>
          <a:p>
            <a:r>
              <a:rPr lang="en-US" sz="2400" dirty="0"/>
              <a:t>The </a:t>
            </a:r>
            <a:r>
              <a:rPr lang="en-US" sz="2400" dirty="0" err="1"/>
              <a:t>Qaynuqa</a:t>
            </a:r>
            <a:r>
              <a:rPr lang="en-US" sz="2400" dirty="0"/>
              <a:t>’ stronghold is surrounded, and after a two-week standoff, the Jewish tribe surrenders.</a:t>
            </a:r>
          </a:p>
          <a:p>
            <a:endParaRPr lang="en-US" dirty="0"/>
          </a:p>
        </p:txBody>
      </p:sp>
    </p:spTree>
    <p:extLst>
      <p:ext uri="{BB962C8B-B14F-4D97-AF65-F5344CB8AC3E}">
        <p14:creationId xmlns:p14="http://schemas.microsoft.com/office/powerpoint/2010/main" val="1233724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7AF05-FE50-324A-8F6D-1C21E4209013}"/>
              </a:ext>
            </a:extLst>
          </p:cNvPr>
          <p:cNvSpPr>
            <a:spLocks noGrp="1"/>
          </p:cNvSpPr>
          <p:nvPr>
            <p:ph type="title"/>
          </p:nvPr>
        </p:nvSpPr>
        <p:spPr>
          <a:xfrm>
            <a:off x="720000" y="619200"/>
            <a:ext cx="10728322" cy="807818"/>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3EC356CB-9756-8D41-97DB-A05CC912F048}"/>
              </a:ext>
            </a:extLst>
          </p:cNvPr>
          <p:cNvSpPr>
            <a:spLocks noGrp="1"/>
          </p:cNvSpPr>
          <p:nvPr>
            <p:ph idx="1"/>
          </p:nvPr>
        </p:nvSpPr>
        <p:spPr>
          <a:xfrm>
            <a:off x="720000" y="1427018"/>
            <a:ext cx="10728325" cy="5056909"/>
          </a:xfrm>
        </p:spPr>
        <p:txBody>
          <a:bodyPr>
            <a:normAutofit/>
          </a:bodyPr>
          <a:lstStyle/>
          <a:p>
            <a:r>
              <a:rPr lang="en-US" sz="2400" dirty="0"/>
              <a:t>In an effort to save face, Abdullah ibn </a:t>
            </a:r>
            <a:r>
              <a:rPr lang="en-US" sz="2400" dirty="0" err="1"/>
              <a:t>Ubayy</a:t>
            </a:r>
            <a:r>
              <a:rPr lang="en-US" sz="2400" dirty="0"/>
              <a:t> grabs the Prophet by the neck and his coat and publicly demands that he let them go. But the Prophet remains steadfast- Surat Al-Anfal had already instructed him on how to deal with </a:t>
            </a:r>
            <a:r>
              <a:rPr lang="en-US" sz="2400" dirty="0" err="1"/>
              <a:t>Qaynuqa’s</a:t>
            </a:r>
            <a:r>
              <a:rPr lang="en-US" sz="2400" dirty="0"/>
              <a:t> betrayal:</a:t>
            </a:r>
          </a:p>
          <a:p>
            <a:pPr marL="0" indent="0" algn="ctr">
              <a:buNone/>
            </a:pPr>
            <a:r>
              <a:rPr lang="ar-SA" sz="2400" dirty="0"/>
              <a:t>فَإِمَّا تَثْقَفَنَّهُمْ </a:t>
            </a:r>
            <a:r>
              <a:rPr lang="ar-SA" sz="2400" dirty="0" err="1"/>
              <a:t>فِى</a:t>
            </a:r>
            <a:r>
              <a:rPr lang="ar-SA" sz="2400" dirty="0"/>
              <a:t> </a:t>
            </a:r>
            <a:r>
              <a:rPr lang="ar-SA" sz="2400" dirty="0" err="1"/>
              <a:t>ٱلْحَرْبِ</a:t>
            </a:r>
            <a:r>
              <a:rPr lang="ar-SA" sz="2400" dirty="0"/>
              <a:t> فَشَرِّدْ بِهِم مَّنْ خَلْفَهُمْ لَعَلَّهُمْ يَذَّكَّرُونَ</a:t>
            </a:r>
            <a:endParaRPr lang="en-US" sz="2400" dirty="0"/>
          </a:p>
          <a:p>
            <a:pPr marL="0" indent="0" algn="ctr">
              <a:buNone/>
            </a:pPr>
            <a:r>
              <a:rPr lang="en-US" sz="2400" dirty="0"/>
              <a:t>Therefore, if you ever gain ascendancy over them on the battlefield, scatter them completely, so that those who come after them will have a lesson to consider.” Quran 8:57</a:t>
            </a:r>
          </a:p>
          <a:p>
            <a:r>
              <a:rPr lang="en-US" sz="2400" dirty="0"/>
              <a:t>The Banu </a:t>
            </a:r>
            <a:r>
              <a:rPr lang="en-US" sz="2400" dirty="0" err="1"/>
              <a:t>Qaynuqa</a:t>
            </a:r>
            <a:r>
              <a:rPr lang="en-US" sz="2400" dirty="0"/>
              <a:t>’ are banished from Medina for breaking several terms of the pact, and ultimately resettle near the Syrian border.</a:t>
            </a:r>
          </a:p>
          <a:p>
            <a:endParaRPr lang="en-US" sz="2400" dirty="0"/>
          </a:p>
        </p:txBody>
      </p:sp>
    </p:spTree>
    <p:extLst>
      <p:ext uri="{BB962C8B-B14F-4D97-AF65-F5344CB8AC3E}">
        <p14:creationId xmlns:p14="http://schemas.microsoft.com/office/powerpoint/2010/main" val="1106120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21E06-133E-1342-920D-B596DA6CAFA2}"/>
              </a:ext>
            </a:extLst>
          </p:cNvPr>
          <p:cNvSpPr>
            <a:spLocks noGrp="1"/>
          </p:cNvSpPr>
          <p:nvPr>
            <p:ph type="title"/>
          </p:nvPr>
        </p:nvSpPr>
        <p:spPr>
          <a:xfrm>
            <a:off x="720000" y="619200"/>
            <a:ext cx="10728322" cy="752400"/>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2C08A9B9-5931-444A-B3B7-B662C224B9A7}"/>
              </a:ext>
            </a:extLst>
          </p:cNvPr>
          <p:cNvSpPr>
            <a:spLocks noGrp="1"/>
          </p:cNvSpPr>
          <p:nvPr>
            <p:ph idx="1"/>
          </p:nvPr>
        </p:nvSpPr>
        <p:spPr>
          <a:xfrm>
            <a:off x="720000" y="1371600"/>
            <a:ext cx="10728325" cy="4397375"/>
          </a:xfrm>
        </p:spPr>
        <p:txBody>
          <a:bodyPr>
            <a:normAutofit/>
          </a:bodyPr>
          <a:lstStyle/>
          <a:p>
            <a:r>
              <a:rPr lang="en-US" sz="2400" b="1" dirty="0"/>
              <a:t>Why kind of punishment did </a:t>
            </a:r>
            <a:r>
              <a:rPr lang="en-US" sz="2400" b="1" dirty="0" err="1"/>
              <a:t>Qaynuqa</a:t>
            </a:r>
            <a:r>
              <a:rPr lang="en-US" sz="2400" b="1" dirty="0"/>
              <a:t>’ expect?</a:t>
            </a:r>
          </a:p>
          <a:p>
            <a:r>
              <a:rPr lang="en-US" sz="2400" dirty="0"/>
              <a:t>The Prophet would have been expected to massacre the men and sell the women and children into slavery- the traditional punishment meted out to traitors-but he showed clemency and spared them provided that the whole tribe left Medina immediately.</a:t>
            </a:r>
          </a:p>
          <a:p>
            <a:r>
              <a:rPr lang="en-US" sz="2400" dirty="0"/>
              <a:t>The Prophet even allowed them to take most of their property with them.</a:t>
            </a:r>
          </a:p>
        </p:txBody>
      </p:sp>
    </p:spTree>
    <p:extLst>
      <p:ext uri="{BB962C8B-B14F-4D97-AF65-F5344CB8AC3E}">
        <p14:creationId xmlns:p14="http://schemas.microsoft.com/office/powerpoint/2010/main" val="4001252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0BC5D-378E-3940-A496-4A83C23F3CAE}"/>
              </a:ext>
            </a:extLst>
          </p:cNvPr>
          <p:cNvSpPr>
            <a:spLocks noGrp="1"/>
          </p:cNvSpPr>
          <p:nvPr>
            <p:ph type="title"/>
          </p:nvPr>
        </p:nvSpPr>
        <p:spPr>
          <a:xfrm>
            <a:off x="720000" y="619200"/>
            <a:ext cx="10728322" cy="710836"/>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67B81A50-829B-1A4E-9477-7E58D766F248}"/>
              </a:ext>
            </a:extLst>
          </p:cNvPr>
          <p:cNvSpPr>
            <a:spLocks noGrp="1"/>
          </p:cNvSpPr>
          <p:nvPr>
            <p:ph idx="1"/>
          </p:nvPr>
        </p:nvSpPr>
        <p:spPr>
          <a:xfrm>
            <a:off x="720000" y="1330036"/>
            <a:ext cx="10728325" cy="4438939"/>
          </a:xfrm>
        </p:spPr>
        <p:txBody>
          <a:bodyPr/>
          <a:lstStyle/>
          <a:p>
            <a:r>
              <a:rPr lang="en-US" sz="2400" b="1" dirty="0"/>
              <a:t>Why didn’t the other Jews intervene and help Banu </a:t>
            </a:r>
            <a:r>
              <a:rPr lang="en-US" sz="2400" b="1" dirty="0" err="1"/>
              <a:t>Qaynuqa</a:t>
            </a:r>
            <a:r>
              <a:rPr lang="en-US" sz="2400" b="1" dirty="0"/>
              <a:t>’?</a:t>
            </a:r>
          </a:p>
          <a:p>
            <a:r>
              <a:rPr lang="en-US" sz="2400" dirty="0"/>
              <a:t>Adil Salahi in his book ”Muhammad: Man and Prophet” writes:</a:t>
            </a:r>
          </a:p>
          <a:p>
            <a:pPr marL="0" indent="0" algn="ctr">
              <a:buNone/>
            </a:pPr>
            <a:r>
              <a:rPr lang="en-US" sz="2400" dirty="0"/>
              <a:t>“This, in itself, could be taken as evidence of the blatant treachery of the </a:t>
            </a:r>
            <a:r>
              <a:rPr lang="en-US" sz="2400" dirty="0" err="1"/>
              <a:t>Qaynuqa</a:t>
            </a:r>
            <a:r>
              <a:rPr lang="en-US" sz="2400" dirty="0"/>
              <a:t>’ Jews. The other Jews were no less hostile to Islam than the </a:t>
            </a:r>
            <a:r>
              <a:rPr lang="en-US" sz="2400" dirty="0" err="1"/>
              <a:t>Qaynuqa</a:t>
            </a:r>
            <a:r>
              <a:rPr lang="en-US" sz="2400" dirty="0"/>
              <a:t>’ tribe, although they did not show it at the time. If the case of treachery was not clear-cut, the other Jews would have at least mediated between the Prophet and their cousins. The fact that these tribes remained neutral suggests that the </a:t>
            </a:r>
            <a:r>
              <a:rPr lang="en-US" sz="2400" dirty="0" err="1"/>
              <a:t>Qaynuqa</a:t>
            </a:r>
            <a:r>
              <a:rPr lang="en-US" sz="2400" dirty="0"/>
              <a:t>’ Jews would have lost their case even if it has been put to a Jewish jury.”</a:t>
            </a:r>
          </a:p>
          <a:p>
            <a:endParaRPr lang="en-US" dirty="0"/>
          </a:p>
        </p:txBody>
      </p:sp>
    </p:spTree>
    <p:extLst>
      <p:ext uri="{BB962C8B-B14F-4D97-AF65-F5344CB8AC3E}">
        <p14:creationId xmlns:p14="http://schemas.microsoft.com/office/powerpoint/2010/main" val="128519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DF3E7-BCD6-7744-8A5D-DD5D551B7B3E}"/>
              </a:ext>
            </a:extLst>
          </p:cNvPr>
          <p:cNvSpPr>
            <a:spLocks noGrp="1"/>
          </p:cNvSpPr>
          <p:nvPr>
            <p:ph type="title"/>
          </p:nvPr>
        </p:nvSpPr>
        <p:spPr>
          <a:xfrm>
            <a:off x="720000" y="619200"/>
            <a:ext cx="10728322" cy="738545"/>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D6B762E0-ED57-084A-9CEF-6EA7466310CF}"/>
              </a:ext>
            </a:extLst>
          </p:cNvPr>
          <p:cNvSpPr>
            <a:spLocks noGrp="1"/>
          </p:cNvSpPr>
          <p:nvPr>
            <p:ph idx="1"/>
          </p:nvPr>
        </p:nvSpPr>
        <p:spPr>
          <a:xfrm>
            <a:off x="720000" y="1482436"/>
            <a:ext cx="10728325" cy="4286539"/>
          </a:xfrm>
        </p:spPr>
        <p:txBody>
          <a:bodyPr/>
          <a:lstStyle/>
          <a:p>
            <a:r>
              <a:rPr lang="en-CA" sz="2400" dirty="0"/>
              <a:t>Banu </a:t>
            </a:r>
            <a:r>
              <a:rPr lang="en-CA" sz="2400" dirty="0" err="1"/>
              <a:t>Qaynuqaʿ</a:t>
            </a:r>
            <a:r>
              <a:rPr lang="en-CA" sz="2400" dirty="0"/>
              <a:t> was a powerful Jewish tribe that was a party to the Medinan Charter. They were primarily gold and silver smiths, not farmers.</a:t>
            </a:r>
          </a:p>
          <a:p>
            <a:r>
              <a:rPr lang="en-CA" sz="2400" dirty="0"/>
              <a:t>Ibn </a:t>
            </a:r>
            <a:r>
              <a:rPr lang="en-CA" sz="2400" dirty="0" err="1"/>
              <a:t>Ishaq</a:t>
            </a:r>
            <a:r>
              <a:rPr lang="en-CA" sz="2400" dirty="0"/>
              <a:t> mentions that after the Battle of </a:t>
            </a:r>
            <a:r>
              <a:rPr lang="en-CA" sz="2400" dirty="0" err="1"/>
              <a:t>Badr</a:t>
            </a:r>
            <a:r>
              <a:rPr lang="en-CA" sz="2400" dirty="0"/>
              <a:t>, the Banu </a:t>
            </a:r>
            <a:r>
              <a:rPr lang="en-CA" sz="2400" dirty="0" err="1"/>
              <a:t>Qaynuqa</a:t>
            </a:r>
            <a:r>
              <a:rPr lang="en-CA" sz="2400" dirty="0"/>
              <a:t>’ were saddened at the loss of the Quraysh and at the victory of the Muslims.</a:t>
            </a:r>
          </a:p>
          <a:p>
            <a:r>
              <a:rPr lang="en-CA" sz="2400" dirty="0"/>
              <a:t>Ibn </a:t>
            </a:r>
            <a:r>
              <a:rPr lang="en-CA" sz="2400" dirty="0" err="1"/>
              <a:t>Ishaq</a:t>
            </a:r>
            <a:r>
              <a:rPr lang="en-CA" sz="2400" dirty="0"/>
              <a:t> has less than a page about the expulsion of the Banu </a:t>
            </a:r>
            <a:r>
              <a:rPr lang="en-CA" sz="2400" dirty="0" err="1"/>
              <a:t>Qaynuqa</a:t>
            </a:r>
            <a:r>
              <a:rPr lang="en-CA" sz="2400" dirty="0"/>
              <a:t>. He briefly states, "The Banu </a:t>
            </a:r>
            <a:r>
              <a:rPr lang="en-CA" sz="2400" dirty="0" err="1"/>
              <a:t>Qaynuqa</a:t>
            </a:r>
            <a:r>
              <a:rPr lang="en-CA" sz="2400" dirty="0"/>
              <a:t>’ increased in their hostility against Islam." </a:t>
            </a:r>
          </a:p>
          <a:p>
            <a:endParaRPr lang="en-CA" dirty="0"/>
          </a:p>
          <a:p>
            <a:endParaRPr lang="en-US" dirty="0"/>
          </a:p>
        </p:txBody>
      </p:sp>
    </p:spTree>
    <p:extLst>
      <p:ext uri="{BB962C8B-B14F-4D97-AF65-F5344CB8AC3E}">
        <p14:creationId xmlns:p14="http://schemas.microsoft.com/office/powerpoint/2010/main" val="192550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8EAA4-CEB8-624E-B2C2-1D0B694EACEB}"/>
              </a:ext>
            </a:extLst>
          </p:cNvPr>
          <p:cNvSpPr>
            <a:spLocks noGrp="1"/>
          </p:cNvSpPr>
          <p:nvPr>
            <p:ph type="title"/>
          </p:nvPr>
        </p:nvSpPr>
        <p:spPr>
          <a:xfrm>
            <a:off x="720000" y="619200"/>
            <a:ext cx="10728322" cy="724691"/>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A91941E2-31C1-744D-B344-DC0A99A0F576}"/>
              </a:ext>
            </a:extLst>
          </p:cNvPr>
          <p:cNvSpPr>
            <a:spLocks noGrp="1"/>
          </p:cNvSpPr>
          <p:nvPr>
            <p:ph idx="1"/>
          </p:nvPr>
        </p:nvSpPr>
        <p:spPr>
          <a:xfrm>
            <a:off x="720000" y="1343892"/>
            <a:ext cx="10728325" cy="4425084"/>
          </a:xfrm>
        </p:spPr>
        <p:txBody>
          <a:bodyPr>
            <a:normAutofit/>
          </a:bodyPr>
          <a:lstStyle/>
          <a:p>
            <a:r>
              <a:rPr lang="en-CA" sz="2400" dirty="0"/>
              <a:t>On one occasion the Prophet went to the marketplace of the Banu </a:t>
            </a:r>
            <a:r>
              <a:rPr lang="en-CA" sz="2400" dirty="0" err="1"/>
              <a:t>Qaynuqa</a:t>
            </a:r>
            <a:r>
              <a:rPr lang="en-CA" sz="2400" dirty="0"/>
              <a:t>’ and he gathered all of the Banu </a:t>
            </a:r>
            <a:r>
              <a:rPr lang="en-CA" sz="2400" dirty="0" err="1"/>
              <a:t>Qaynuqa</a:t>
            </a:r>
            <a:r>
              <a:rPr lang="en-CA" sz="2400" dirty="0"/>
              <a:t>’ together, admonished them about their attitude, and reminded them of the clause in the Constitution of Medina and invited them to Islam. </a:t>
            </a:r>
          </a:p>
          <a:p>
            <a:r>
              <a:rPr lang="en-CA" sz="2400" dirty="0"/>
              <a:t>They scoffed at his offer and challenged the Muslims to a real fight:</a:t>
            </a:r>
          </a:p>
        </p:txBody>
      </p:sp>
    </p:spTree>
    <p:extLst>
      <p:ext uri="{BB962C8B-B14F-4D97-AF65-F5344CB8AC3E}">
        <p14:creationId xmlns:p14="http://schemas.microsoft.com/office/powerpoint/2010/main" val="2564814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E42AB-06EB-A14D-AD16-F7A8E887454C}"/>
              </a:ext>
            </a:extLst>
          </p:cNvPr>
          <p:cNvSpPr>
            <a:spLocks noGrp="1"/>
          </p:cNvSpPr>
          <p:nvPr>
            <p:ph type="title"/>
          </p:nvPr>
        </p:nvSpPr>
        <p:spPr>
          <a:xfrm>
            <a:off x="720000" y="619200"/>
            <a:ext cx="10728322" cy="738545"/>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16F83B8C-E7E6-0A4F-A5FC-159118A03D1B}"/>
              </a:ext>
            </a:extLst>
          </p:cNvPr>
          <p:cNvSpPr>
            <a:spLocks noGrp="1"/>
          </p:cNvSpPr>
          <p:nvPr>
            <p:ph idx="1"/>
          </p:nvPr>
        </p:nvSpPr>
        <p:spPr>
          <a:xfrm>
            <a:off x="720000" y="1357746"/>
            <a:ext cx="10728325" cy="4411230"/>
          </a:xfrm>
        </p:spPr>
        <p:txBody>
          <a:bodyPr>
            <a:normAutofit/>
          </a:bodyPr>
          <a:lstStyle/>
          <a:p>
            <a:pPr marL="0" indent="0" algn="ctr">
              <a:buNone/>
            </a:pPr>
            <a:endParaRPr lang="en-US" sz="2800" dirty="0"/>
          </a:p>
          <a:p>
            <a:pPr marL="0" indent="0" algn="ctr">
              <a:buNone/>
            </a:pPr>
            <a:r>
              <a:rPr lang="en-US" sz="2800" dirty="0"/>
              <a:t>“O Muhammad! Do not deceive yourself, you merely fought a party of the Quraysh who were inexperienced at war. But if you want to fight us then know that we are an entire people! And indeed, you have not met up with anyone like us before.”</a:t>
            </a:r>
          </a:p>
        </p:txBody>
      </p:sp>
    </p:spTree>
    <p:extLst>
      <p:ext uri="{BB962C8B-B14F-4D97-AF65-F5344CB8AC3E}">
        <p14:creationId xmlns:p14="http://schemas.microsoft.com/office/powerpoint/2010/main" val="36148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B5168-3DE9-7849-AAEC-8BB6576FE5F7}"/>
              </a:ext>
            </a:extLst>
          </p:cNvPr>
          <p:cNvSpPr>
            <a:spLocks noGrp="1"/>
          </p:cNvSpPr>
          <p:nvPr>
            <p:ph type="title"/>
          </p:nvPr>
        </p:nvSpPr>
        <p:spPr>
          <a:xfrm>
            <a:off x="720000" y="619200"/>
            <a:ext cx="10728322" cy="752400"/>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6ADD28CE-4DE0-204D-BE90-B1C74C96566D}"/>
              </a:ext>
            </a:extLst>
          </p:cNvPr>
          <p:cNvSpPr>
            <a:spLocks noGrp="1"/>
          </p:cNvSpPr>
          <p:nvPr>
            <p:ph idx="1"/>
          </p:nvPr>
        </p:nvSpPr>
        <p:spPr>
          <a:xfrm>
            <a:off x="720000" y="1371600"/>
            <a:ext cx="10728325" cy="4397375"/>
          </a:xfrm>
        </p:spPr>
        <p:txBody>
          <a:bodyPr>
            <a:normAutofit/>
          </a:bodyPr>
          <a:lstStyle/>
          <a:p>
            <a:r>
              <a:rPr lang="en-US" sz="2400" b="1" dirty="0"/>
              <a:t>Why did Banu </a:t>
            </a:r>
            <a:r>
              <a:rPr lang="en-US" sz="2400" b="1" dirty="0" err="1"/>
              <a:t>Qaynuqa</a:t>
            </a:r>
            <a:r>
              <a:rPr lang="en-US" sz="2400" b="1" dirty="0"/>
              <a:t>’ threaten the Prophet?</a:t>
            </a:r>
          </a:p>
          <a:p>
            <a:r>
              <a:rPr lang="en-US" sz="2400" dirty="0"/>
              <a:t>When the Prophet arrived in Medina, he established a new economy.</a:t>
            </a:r>
          </a:p>
          <a:p>
            <a:r>
              <a:rPr lang="en-US" sz="2400" dirty="0"/>
              <a:t>He established his own market which charged no tax and no interest on loans.</a:t>
            </a:r>
          </a:p>
          <a:p>
            <a:r>
              <a:rPr lang="en-US" sz="2400" dirty="0"/>
              <a:t>While this tax-free market eventually became a point of conflict between the Prophet and Banu </a:t>
            </a:r>
            <a:r>
              <a:rPr lang="en-US" sz="2400" dirty="0" err="1"/>
              <a:t>Qaynuqa</a:t>
            </a:r>
            <a:r>
              <a:rPr lang="en-US" sz="2400" dirty="0"/>
              <a:t>’, his intention was not to antagonize them but rather to close the gap between the wealthy and the poor.</a:t>
            </a:r>
          </a:p>
        </p:txBody>
      </p:sp>
    </p:spTree>
    <p:extLst>
      <p:ext uri="{BB962C8B-B14F-4D97-AF65-F5344CB8AC3E}">
        <p14:creationId xmlns:p14="http://schemas.microsoft.com/office/powerpoint/2010/main" val="142042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1EBE3-CE96-174F-A3E1-1412B19732D4}"/>
              </a:ext>
            </a:extLst>
          </p:cNvPr>
          <p:cNvSpPr>
            <a:spLocks noGrp="1"/>
          </p:cNvSpPr>
          <p:nvPr>
            <p:ph type="title"/>
          </p:nvPr>
        </p:nvSpPr>
        <p:spPr>
          <a:xfrm>
            <a:off x="720000" y="619200"/>
            <a:ext cx="10728322" cy="904800"/>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6D70D75D-6089-9040-A06F-F930C724BC17}"/>
              </a:ext>
            </a:extLst>
          </p:cNvPr>
          <p:cNvSpPr>
            <a:spLocks noGrp="1"/>
          </p:cNvSpPr>
          <p:nvPr>
            <p:ph idx="1"/>
          </p:nvPr>
        </p:nvSpPr>
        <p:spPr>
          <a:xfrm>
            <a:off x="720000" y="1690256"/>
            <a:ext cx="10728325" cy="4078720"/>
          </a:xfrm>
        </p:spPr>
        <p:txBody>
          <a:bodyPr>
            <a:normAutofit/>
          </a:bodyPr>
          <a:lstStyle/>
          <a:p>
            <a:r>
              <a:rPr lang="en-US" sz="2400" b="1" dirty="0"/>
              <a:t>Why did the Prophet visit Banu </a:t>
            </a:r>
            <a:r>
              <a:rPr lang="en-US" sz="2400" b="1" dirty="0" err="1"/>
              <a:t>Qaynuqa</a:t>
            </a:r>
            <a:r>
              <a:rPr lang="en-US" sz="2400" b="1" dirty="0"/>
              <a:t>’ after </a:t>
            </a:r>
            <a:r>
              <a:rPr lang="en-US" sz="2400" b="1" dirty="0" err="1"/>
              <a:t>Badr</a:t>
            </a:r>
            <a:r>
              <a:rPr lang="en-US" sz="2400" b="1" dirty="0"/>
              <a:t>?</a:t>
            </a:r>
          </a:p>
          <a:p>
            <a:r>
              <a:rPr lang="en-US" sz="2400" dirty="0"/>
              <a:t>To determine the truth about what was going on , and to avoid letting Banu </a:t>
            </a:r>
            <a:r>
              <a:rPr lang="en-US" sz="2400" dirty="0" err="1"/>
              <a:t>Qaynuqa</a:t>
            </a:r>
            <a:r>
              <a:rPr lang="en-US" sz="2400" dirty="0"/>
              <a:t>’ think that they could act as they pleased, the Prophet paid them a visit and invited them to ponder the Quraysh’s defeat.</a:t>
            </a:r>
          </a:p>
          <a:p>
            <a:r>
              <a:rPr lang="en-US" sz="2400" dirty="0"/>
              <a:t>The threatening tone from them confirmed the Prophet’s suspicions.</a:t>
            </a:r>
          </a:p>
        </p:txBody>
      </p:sp>
    </p:spTree>
    <p:extLst>
      <p:ext uri="{BB962C8B-B14F-4D97-AF65-F5344CB8AC3E}">
        <p14:creationId xmlns:p14="http://schemas.microsoft.com/office/powerpoint/2010/main" val="2667776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78903-3FE2-544A-A685-B0911071F968}"/>
              </a:ext>
            </a:extLst>
          </p:cNvPr>
          <p:cNvSpPr>
            <a:spLocks noGrp="1"/>
          </p:cNvSpPr>
          <p:nvPr>
            <p:ph type="title"/>
          </p:nvPr>
        </p:nvSpPr>
        <p:spPr>
          <a:xfrm>
            <a:off x="720000" y="619200"/>
            <a:ext cx="10728322" cy="835527"/>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6C0D976C-9B72-DD43-8497-BC187B303216}"/>
              </a:ext>
            </a:extLst>
          </p:cNvPr>
          <p:cNvSpPr>
            <a:spLocks noGrp="1"/>
          </p:cNvSpPr>
          <p:nvPr>
            <p:ph idx="1"/>
          </p:nvPr>
        </p:nvSpPr>
        <p:spPr>
          <a:xfrm>
            <a:off x="720000" y="1454728"/>
            <a:ext cx="10728325" cy="4314248"/>
          </a:xfrm>
        </p:spPr>
        <p:txBody>
          <a:bodyPr>
            <a:normAutofit/>
          </a:bodyPr>
          <a:lstStyle/>
          <a:p>
            <a:r>
              <a:rPr lang="en-US" sz="2400" dirty="0"/>
              <a:t>The mockery of Banu </a:t>
            </a:r>
            <a:r>
              <a:rPr lang="en-US" sz="2400" dirty="0" err="1"/>
              <a:t>Quynuqa</a:t>
            </a:r>
            <a:r>
              <a:rPr lang="en-US" sz="2400" dirty="0"/>
              <a:t>’ leaves no room for misinterpretation.</a:t>
            </a:r>
          </a:p>
          <a:p>
            <a:r>
              <a:rPr lang="en-US" sz="2400" dirty="0"/>
              <a:t>It is clear that the Jews did not consider the Prophet’s covenant as binding upon them.</a:t>
            </a:r>
          </a:p>
          <a:p>
            <a:pPr marL="0" indent="0" algn="ctr">
              <a:buNone/>
            </a:pPr>
            <a:r>
              <a:rPr lang="ar-SA" sz="2400" dirty="0" err="1"/>
              <a:t>ذَٰلِكَ</a:t>
            </a:r>
            <a:r>
              <a:rPr lang="ar-SA" sz="2400" dirty="0"/>
              <a:t> بِأَنَّهُمْ قَالُوا۟ لَيْسَ عَلَيْنَا </a:t>
            </a:r>
            <a:r>
              <a:rPr lang="ar-SA" sz="2400" dirty="0" err="1"/>
              <a:t>فِى</a:t>
            </a:r>
            <a:r>
              <a:rPr lang="ar-SA" sz="2400" dirty="0"/>
              <a:t> </a:t>
            </a:r>
            <a:r>
              <a:rPr lang="ar-SA" sz="2400" dirty="0" err="1"/>
              <a:t>ٱلْأُمِّيِّـۧنَ</a:t>
            </a:r>
            <a:r>
              <a:rPr lang="ar-SA" sz="2400" dirty="0"/>
              <a:t> سَبِيلٌ وَيَقُولُونَ عَلَى </a:t>
            </a:r>
            <a:r>
              <a:rPr lang="ar-SA" sz="2400" dirty="0" err="1"/>
              <a:t>ٱللَّهِ</a:t>
            </a:r>
            <a:r>
              <a:rPr lang="ar-SA" sz="2400" dirty="0"/>
              <a:t> </a:t>
            </a:r>
            <a:r>
              <a:rPr lang="ar-SA" sz="2400" dirty="0" err="1"/>
              <a:t>ٱلْكَذِبَ</a:t>
            </a:r>
            <a:r>
              <a:rPr lang="ar-SA" sz="2400" dirty="0"/>
              <a:t> وَهُمْ يَعْلَمُونَ</a:t>
            </a:r>
            <a:endParaRPr lang="en-US" sz="2400" dirty="0"/>
          </a:p>
          <a:p>
            <a:pPr marL="0" indent="0" algn="ctr">
              <a:buNone/>
            </a:pPr>
            <a:r>
              <a:rPr lang="en-CA" sz="2400" dirty="0"/>
              <a:t>“That is because they say, "There is no blame upon us concerning the gentiles." And they speak untruth about God while they know [it].” Quran 3:75</a:t>
            </a:r>
            <a:endParaRPr lang="en-US" sz="2400" dirty="0"/>
          </a:p>
        </p:txBody>
      </p:sp>
    </p:spTree>
    <p:extLst>
      <p:ext uri="{BB962C8B-B14F-4D97-AF65-F5344CB8AC3E}">
        <p14:creationId xmlns:p14="http://schemas.microsoft.com/office/powerpoint/2010/main" val="544362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E72D7-6174-364F-A78E-4DC310E4BEB0}"/>
              </a:ext>
            </a:extLst>
          </p:cNvPr>
          <p:cNvSpPr>
            <a:spLocks noGrp="1"/>
          </p:cNvSpPr>
          <p:nvPr>
            <p:ph type="title"/>
          </p:nvPr>
        </p:nvSpPr>
        <p:spPr>
          <a:xfrm>
            <a:off x="720000" y="619200"/>
            <a:ext cx="10728322" cy="766255"/>
          </a:xfrm>
        </p:spPr>
        <p:txBody>
          <a:bodyPr/>
          <a:lstStyle/>
          <a:p>
            <a:pPr algn="ctr"/>
            <a:r>
              <a:rPr lang="en-US" dirty="0"/>
              <a:t>The Expulsion of Banu </a:t>
            </a:r>
            <a:r>
              <a:rPr lang="en-US" dirty="0" err="1"/>
              <a:t>Qaynuqa</a:t>
            </a:r>
            <a:r>
              <a:rPr lang="en-US" dirty="0"/>
              <a:t>’</a:t>
            </a:r>
          </a:p>
        </p:txBody>
      </p:sp>
      <p:sp>
        <p:nvSpPr>
          <p:cNvPr id="3" name="Content Placeholder 2">
            <a:extLst>
              <a:ext uri="{FF2B5EF4-FFF2-40B4-BE49-F238E27FC236}">
                <a16:creationId xmlns:a16="http://schemas.microsoft.com/office/drawing/2014/main" id="{62F97CCA-75EF-CC41-9520-D2CB3E8E2E2C}"/>
              </a:ext>
            </a:extLst>
          </p:cNvPr>
          <p:cNvSpPr>
            <a:spLocks noGrp="1"/>
          </p:cNvSpPr>
          <p:nvPr>
            <p:ph idx="1"/>
          </p:nvPr>
        </p:nvSpPr>
        <p:spPr>
          <a:xfrm>
            <a:off x="720000" y="1385456"/>
            <a:ext cx="10728325" cy="4383520"/>
          </a:xfrm>
        </p:spPr>
        <p:txBody>
          <a:bodyPr>
            <a:normAutofit/>
          </a:bodyPr>
          <a:lstStyle/>
          <a:p>
            <a:r>
              <a:rPr lang="en-US" sz="2400" dirty="0"/>
              <a:t>While affirming the piety and trustworthiness of individuals amongst the Jews, the Quranic is now full of warnings against the majority.</a:t>
            </a:r>
          </a:p>
          <a:p>
            <a:pPr marL="0" indent="0" algn="ctr">
              <a:buNone/>
            </a:pPr>
            <a:r>
              <a:rPr lang="ar-SA" sz="2400" dirty="0"/>
              <a:t>وَمِنْ أَهْلِ </a:t>
            </a:r>
            <a:r>
              <a:rPr lang="ar-SA" sz="2400" dirty="0" err="1"/>
              <a:t>ٱلْكِتَـٰبِ</a:t>
            </a:r>
            <a:r>
              <a:rPr lang="ar-SA" sz="2400" dirty="0"/>
              <a:t> مَنْ إِن تَأْمَنْهُ بِقِنطَارٍ </a:t>
            </a:r>
            <a:r>
              <a:rPr lang="ar-SA" sz="2400" dirty="0" err="1"/>
              <a:t>يُؤَدِّهِۦٓ</a:t>
            </a:r>
            <a:r>
              <a:rPr lang="ar-SA" sz="2400" dirty="0"/>
              <a:t> إِلَيْكَ</a:t>
            </a:r>
            <a:endParaRPr lang="en-US" sz="2400" dirty="0"/>
          </a:p>
          <a:p>
            <a:pPr marL="0" indent="0" algn="ctr">
              <a:buNone/>
            </a:pPr>
            <a:r>
              <a:rPr lang="en-CA" sz="2400" dirty="0"/>
              <a:t> ”And among the People of the Book is he who, if you entrust him with a great amount [of wealth], he will return it to you…” Quran 3:75</a:t>
            </a:r>
            <a:endParaRPr lang="en-US" sz="2400" dirty="0"/>
          </a:p>
        </p:txBody>
      </p:sp>
    </p:spTree>
    <p:extLst>
      <p:ext uri="{BB962C8B-B14F-4D97-AF65-F5344CB8AC3E}">
        <p14:creationId xmlns:p14="http://schemas.microsoft.com/office/powerpoint/2010/main" val="150160064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7084</TotalTime>
  <Words>1865</Words>
  <Application>Microsoft Macintosh PowerPoint</Application>
  <PresentationFormat>Widescreen</PresentationFormat>
  <Paragraphs>92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Avenir Next LT Pro</vt:lpstr>
      <vt:lpstr>Sagona Book</vt:lpstr>
      <vt:lpstr>The Hand Extrablack</vt:lpstr>
      <vt:lpstr>BlobVTI</vt:lpstr>
      <vt:lpstr>The Life of Prophet Muhammad</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lpstr>The Expulsion of Banu Qaynuqa’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777</cp:revision>
  <dcterms:created xsi:type="dcterms:W3CDTF">2020-11-25T07:02:27Z</dcterms:created>
  <dcterms:modified xsi:type="dcterms:W3CDTF">2022-01-13T02:45:54Z</dcterms:modified>
</cp:coreProperties>
</file>