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757"/>
  </p:normalViewPr>
  <p:slideViewPr>
    <p:cSldViewPr snapToGrid="0" snapToObjects="1">
      <p:cViewPr varScale="1">
        <p:scale>
          <a:sx n="93" d="100"/>
          <a:sy n="93" d="100"/>
        </p:scale>
        <p:origin x="216" y="4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February 2,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February 2,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February 2,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February 2,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February 2,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February 2,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February 2,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February 2,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February 2,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February 2,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February 2,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February 2,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43</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BCA14-8DAF-8A47-AAD4-AACA0881FA33}"/>
              </a:ext>
            </a:extLst>
          </p:cNvPr>
          <p:cNvSpPr>
            <a:spLocks noGrp="1"/>
          </p:cNvSpPr>
          <p:nvPr>
            <p:ph type="title"/>
          </p:nvPr>
        </p:nvSpPr>
        <p:spPr>
          <a:xfrm>
            <a:off x="720000" y="619200"/>
            <a:ext cx="10728322" cy="766255"/>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71563D2F-9784-4744-B66E-2BC24BC00A22}"/>
              </a:ext>
            </a:extLst>
          </p:cNvPr>
          <p:cNvSpPr>
            <a:spLocks noGrp="1"/>
          </p:cNvSpPr>
          <p:nvPr>
            <p:ph idx="1"/>
          </p:nvPr>
        </p:nvSpPr>
        <p:spPr>
          <a:xfrm>
            <a:off x="720000" y="1385456"/>
            <a:ext cx="10728325" cy="4383520"/>
          </a:xfrm>
        </p:spPr>
        <p:txBody>
          <a:bodyPr/>
          <a:lstStyle/>
          <a:p>
            <a:r>
              <a:rPr lang="en-CA" sz="2400" dirty="0"/>
              <a:t>Al-Abbas ibn Abdul </a:t>
            </a:r>
            <a:r>
              <a:rPr lang="en-CA" sz="2400" dirty="0" err="1"/>
              <a:t>Muttalib</a:t>
            </a:r>
            <a:r>
              <a:rPr lang="en-CA" sz="2400" dirty="0"/>
              <a:t> converted after </a:t>
            </a:r>
            <a:r>
              <a:rPr lang="en-CA" sz="2400" dirty="0" err="1"/>
              <a:t>Badr</a:t>
            </a:r>
            <a:r>
              <a:rPr lang="en-CA" sz="2400" dirty="0"/>
              <a:t> but it seems that he did not publicize his conversion to Islam. </a:t>
            </a:r>
          </a:p>
          <a:p>
            <a:r>
              <a:rPr lang="en-CA" sz="2400" dirty="0"/>
              <a:t>Thus, after </a:t>
            </a:r>
            <a:r>
              <a:rPr lang="en-CA" sz="2400" dirty="0" err="1"/>
              <a:t>Badr</a:t>
            </a:r>
            <a:r>
              <a:rPr lang="en-CA" sz="2400" dirty="0"/>
              <a:t>, he returned to Makkah as an under-cover convert.</a:t>
            </a:r>
          </a:p>
          <a:p>
            <a:r>
              <a:rPr lang="en-CA" sz="2400" dirty="0"/>
              <a:t>It is likely that the Prophet wanted him to return to Makkah so he could serve as the Prophet’s eyes and ears on the Quraysh from within Makkah.</a:t>
            </a:r>
          </a:p>
          <a:p>
            <a:r>
              <a:rPr lang="en-CA" sz="2400" dirty="0"/>
              <a:t>Immediately after the Quraysh army leaves, al-Abbas sent a trusted servant to the Prophet  and gave all the details about the army</a:t>
            </a:r>
          </a:p>
          <a:p>
            <a:endParaRPr lang="en-US" dirty="0"/>
          </a:p>
        </p:txBody>
      </p:sp>
    </p:spTree>
    <p:extLst>
      <p:ext uri="{BB962C8B-B14F-4D97-AF65-F5344CB8AC3E}">
        <p14:creationId xmlns:p14="http://schemas.microsoft.com/office/powerpoint/2010/main" val="3994780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FB1C9-620E-B04D-8AF1-4E27961A0E42}"/>
              </a:ext>
            </a:extLst>
          </p:cNvPr>
          <p:cNvSpPr>
            <a:spLocks noGrp="1"/>
          </p:cNvSpPr>
          <p:nvPr>
            <p:ph type="title"/>
          </p:nvPr>
        </p:nvSpPr>
        <p:spPr>
          <a:xfrm>
            <a:off x="720000" y="619200"/>
            <a:ext cx="10728322" cy="821673"/>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33C2F63B-F306-BC4E-9956-9E4A85766DC4}"/>
              </a:ext>
            </a:extLst>
          </p:cNvPr>
          <p:cNvSpPr>
            <a:spLocks noGrp="1"/>
          </p:cNvSpPr>
          <p:nvPr>
            <p:ph idx="1"/>
          </p:nvPr>
        </p:nvSpPr>
        <p:spPr>
          <a:xfrm>
            <a:off x="720000" y="1440874"/>
            <a:ext cx="10728325" cy="4328102"/>
          </a:xfrm>
        </p:spPr>
        <p:txBody>
          <a:bodyPr>
            <a:normAutofit/>
          </a:bodyPr>
          <a:lstStyle/>
          <a:p>
            <a:r>
              <a:rPr lang="en-CA" sz="2400" dirty="0"/>
              <a:t>The servant rushes to Medina to deliver the news. Narrations mention that the trip took him only 3 days!</a:t>
            </a:r>
          </a:p>
          <a:p>
            <a:r>
              <a:rPr lang="en-CA" sz="2400" dirty="0"/>
              <a:t>The servant finds the Prophet in </a:t>
            </a:r>
            <a:r>
              <a:rPr lang="en-CA" sz="2400" dirty="0" err="1"/>
              <a:t>Quba</a:t>
            </a:r>
            <a:r>
              <a:rPr lang="en-CA" sz="2400" dirty="0"/>
              <a:t>, which is located a few </a:t>
            </a:r>
            <a:r>
              <a:rPr lang="en-CA" sz="2400" dirty="0" err="1"/>
              <a:t>kilomters</a:t>
            </a:r>
            <a:r>
              <a:rPr lang="en-CA" sz="2400" dirty="0"/>
              <a:t> outside of Medina. He delivers the letter to the Prophet.</a:t>
            </a:r>
          </a:p>
          <a:p>
            <a:r>
              <a:rPr lang="en-CA" sz="2400" dirty="0"/>
              <a:t>Prophet tells </a:t>
            </a:r>
            <a:r>
              <a:rPr lang="en-CA" sz="2400" dirty="0" err="1"/>
              <a:t>Ubay</a:t>
            </a:r>
            <a:r>
              <a:rPr lang="en-CA" sz="2400" dirty="0"/>
              <a:t> ibn </a:t>
            </a:r>
            <a:r>
              <a:rPr lang="en-CA" sz="2400" dirty="0" err="1"/>
              <a:t>Ka’b</a:t>
            </a:r>
            <a:r>
              <a:rPr lang="en-CA" sz="2400" dirty="0"/>
              <a:t> to read the letter. </a:t>
            </a:r>
            <a:r>
              <a:rPr lang="en-CA" sz="2400" dirty="0" err="1"/>
              <a:t>Ubay</a:t>
            </a:r>
            <a:r>
              <a:rPr lang="en-CA" sz="2400" dirty="0"/>
              <a:t> tells the Prophet  all the details. The Prophet tells him to keep the information confidential.</a:t>
            </a:r>
            <a:endParaRPr lang="en-US" sz="2400" dirty="0"/>
          </a:p>
        </p:txBody>
      </p:sp>
    </p:spTree>
    <p:extLst>
      <p:ext uri="{BB962C8B-B14F-4D97-AF65-F5344CB8AC3E}">
        <p14:creationId xmlns:p14="http://schemas.microsoft.com/office/powerpoint/2010/main" val="1494551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A5E8F-AE08-C742-AF19-8EC978FF96F0}"/>
              </a:ext>
            </a:extLst>
          </p:cNvPr>
          <p:cNvSpPr>
            <a:spLocks noGrp="1"/>
          </p:cNvSpPr>
          <p:nvPr>
            <p:ph type="title"/>
          </p:nvPr>
        </p:nvSpPr>
        <p:spPr>
          <a:xfrm>
            <a:off x="720000" y="619200"/>
            <a:ext cx="10728322" cy="793964"/>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90F72406-E463-784D-806D-FB0449C19D45}"/>
              </a:ext>
            </a:extLst>
          </p:cNvPr>
          <p:cNvSpPr>
            <a:spLocks noGrp="1"/>
          </p:cNvSpPr>
          <p:nvPr>
            <p:ph idx="1"/>
          </p:nvPr>
        </p:nvSpPr>
        <p:spPr>
          <a:xfrm>
            <a:off x="720000" y="1524000"/>
            <a:ext cx="10728325" cy="4244975"/>
          </a:xfrm>
        </p:spPr>
        <p:txBody>
          <a:bodyPr>
            <a:normAutofit/>
          </a:bodyPr>
          <a:lstStyle/>
          <a:p>
            <a:r>
              <a:rPr lang="en-CA" sz="2400" dirty="0"/>
              <a:t>The Prophet immediately rushes back to Medina and speaks to the leaders of the Ansar.</a:t>
            </a:r>
          </a:p>
          <a:p>
            <a:r>
              <a:rPr lang="en-CA" sz="2400" dirty="0"/>
              <a:t>Narrations also note that he sends out spies to check on the Quraysh before disclosing the information to the rest of the Muslim community. </a:t>
            </a:r>
          </a:p>
          <a:p>
            <a:r>
              <a:rPr lang="en-CA" sz="2400" dirty="0"/>
              <a:t>Notice how cautious the Prophet is when dealing with sensitive information that could lead to war. </a:t>
            </a:r>
          </a:p>
          <a:p>
            <a:r>
              <a:rPr lang="en-CA" sz="2400" dirty="0"/>
              <a:t>He shows how essential it is to verify information regarding security.</a:t>
            </a:r>
            <a:endParaRPr lang="en-US" sz="2400" dirty="0"/>
          </a:p>
        </p:txBody>
      </p:sp>
    </p:spTree>
    <p:extLst>
      <p:ext uri="{BB962C8B-B14F-4D97-AF65-F5344CB8AC3E}">
        <p14:creationId xmlns:p14="http://schemas.microsoft.com/office/powerpoint/2010/main" val="138495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DD0B3-2B49-8D4F-9FAC-7AF02917037D}"/>
              </a:ext>
            </a:extLst>
          </p:cNvPr>
          <p:cNvSpPr>
            <a:spLocks noGrp="1"/>
          </p:cNvSpPr>
          <p:nvPr>
            <p:ph type="title"/>
          </p:nvPr>
        </p:nvSpPr>
        <p:spPr>
          <a:xfrm>
            <a:off x="720000" y="619200"/>
            <a:ext cx="10728322" cy="793964"/>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529021E6-0D7B-954E-B314-605ABDEAFEEF}"/>
              </a:ext>
            </a:extLst>
          </p:cNvPr>
          <p:cNvSpPr>
            <a:spLocks noGrp="1"/>
          </p:cNvSpPr>
          <p:nvPr>
            <p:ph idx="1"/>
          </p:nvPr>
        </p:nvSpPr>
        <p:spPr>
          <a:xfrm>
            <a:off x="720000" y="1413164"/>
            <a:ext cx="10728325" cy="4355811"/>
          </a:xfrm>
        </p:spPr>
        <p:txBody>
          <a:bodyPr>
            <a:normAutofit/>
          </a:bodyPr>
          <a:lstStyle/>
          <a:p>
            <a:r>
              <a:rPr lang="en-CA" sz="2400" dirty="0"/>
              <a:t>This reconnaissance team ventures out and actually sees the massive army. They report back to the Prophet that Quraysh is about a 2-day journey outside of Medina.</a:t>
            </a:r>
          </a:p>
          <a:p>
            <a:r>
              <a:rPr lang="en-CA" sz="2400" dirty="0"/>
              <a:t>So probably around 11th Shawwal, our Prophet has confirmed that the Quraysh are indeed close by. </a:t>
            </a:r>
          </a:p>
          <a:p>
            <a:r>
              <a:rPr lang="en-CA" sz="2400" dirty="0"/>
              <a:t>The Prophet has a about 48 hours hours to prepare for what seems to be an inevitable military confrontation. </a:t>
            </a:r>
          </a:p>
          <a:p>
            <a:r>
              <a:rPr lang="en-CA" sz="2400" dirty="0"/>
              <a:t>He summons the entire Muslim community to deliberate and explore their options</a:t>
            </a:r>
            <a:endParaRPr lang="en-US" sz="2400" dirty="0"/>
          </a:p>
        </p:txBody>
      </p:sp>
    </p:spTree>
    <p:extLst>
      <p:ext uri="{BB962C8B-B14F-4D97-AF65-F5344CB8AC3E}">
        <p14:creationId xmlns:p14="http://schemas.microsoft.com/office/powerpoint/2010/main" val="96598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A9814-AD69-E643-88BC-DF570B9FB689}"/>
              </a:ext>
            </a:extLst>
          </p:cNvPr>
          <p:cNvSpPr>
            <a:spLocks noGrp="1"/>
          </p:cNvSpPr>
          <p:nvPr>
            <p:ph type="title"/>
          </p:nvPr>
        </p:nvSpPr>
        <p:spPr>
          <a:xfrm>
            <a:off x="720000" y="619200"/>
            <a:ext cx="10728322" cy="738545"/>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39918D94-D619-0541-819D-1DDF28607790}"/>
              </a:ext>
            </a:extLst>
          </p:cNvPr>
          <p:cNvSpPr>
            <a:spLocks noGrp="1"/>
          </p:cNvSpPr>
          <p:nvPr>
            <p:ph idx="1"/>
          </p:nvPr>
        </p:nvSpPr>
        <p:spPr>
          <a:xfrm>
            <a:off x="720000" y="1357746"/>
            <a:ext cx="10728325" cy="4411230"/>
          </a:xfrm>
        </p:spPr>
        <p:txBody>
          <a:bodyPr>
            <a:normAutofit/>
          </a:bodyPr>
          <a:lstStyle/>
          <a:p>
            <a:r>
              <a:rPr lang="en-CA" sz="2400" dirty="0"/>
              <a:t>It’s important to note that the Prophet first consulted with the leaders of the Ansar, and then he called for a general meeting.</a:t>
            </a:r>
          </a:p>
          <a:p>
            <a:r>
              <a:rPr lang="en-CA" sz="2400" dirty="0"/>
              <a:t>The Prophet first told the core group around him, to get their counsel, and then he opens the door for a communal dialogue.</a:t>
            </a:r>
          </a:p>
          <a:p>
            <a:r>
              <a:rPr lang="en-CA" sz="2400" dirty="0"/>
              <a:t>The Prophet is transparent about the information he has received. He suggests that they remain in Medina to take advantage of the natural protection provided by the landscape. The city was naturally fortified. </a:t>
            </a:r>
            <a:endParaRPr lang="en-US" sz="2400" dirty="0"/>
          </a:p>
        </p:txBody>
      </p:sp>
    </p:spTree>
    <p:extLst>
      <p:ext uri="{BB962C8B-B14F-4D97-AF65-F5344CB8AC3E}">
        <p14:creationId xmlns:p14="http://schemas.microsoft.com/office/powerpoint/2010/main" val="517534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71B77-C6CC-0141-9FBE-CB230F1B9D95}"/>
              </a:ext>
            </a:extLst>
          </p:cNvPr>
          <p:cNvSpPr>
            <a:spLocks noGrp="1"/>
          </p:cNvSpPr>
          <p:nvPr>
            <p:ph type="title"/>
          </p:nvPr>
        </p:nvSpPr>
        <p:spPr>
          <a:xfrm>
            <a:off x="720000" y="619200"/>
            <a:ext cx="10728322" cy="738545"/>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8333437B-6634-8B49-B2CC-492B5785F808}"/>
              </a:ext>
            </a:extLst>
          </p:cNvPr>
          <p:cNvSpPr>
            <a:spLocks noGrp="1"/>
          </p:cNvSpPr>
          <p:nvPr>
            <p:ph idx="1"/>
          </p:nvPr>
        </p:nvSpPr>
        <p:spPr>
          <a:xfrm>
            <a:off x="720000" y="1357746"/>
            <a:ext cx="10728325" cy="4411230"/>
          </a:xfrm>
        </p:spPr>
        <p:txBody>
          <a:bodyPr>
            <a:noAutofit/>
          </a:bodyPr>
          <a:lstStyle/>
          <a:p>
            <a:r>
              <a:rPr lang="en-CA" sz="2400" dirty="0"/>
              <a:t>Interestingly, Abdullah ibn </a:t>
            </a:r>
            <a:r>
              <a:rPr lang="en-CA" sz="2400" dirty="0" err="1"/>
              <a:t>Ubayy</a:t>
            </a:r>
            <a:r>
              <a:rPr lang="en-CA" sz="2400" dirty="0"/>
              <a:t> ibn </a:t>
            </a:r>
            <a:r>
              <a:rPr lang="en-CA" sz="2400" dirty="0" err="1"/>
              <a:t>Salul</a:t>
            </a:r>
            <a:r>
              <a:rPr lang="en-CA" sz="2400" dirty="0"/>
              <a:t> agreed; not because he appreciated the Prophet, but because it was simply the better military strategy. </a:t>
            </a:r>
          </a:p>
          <a:p>
            <a:r>
              <a:rPr lang="en-CA" sz="2400" dirty="0"/>
              <a:t>However, there was a group of younger companions who were adamant about meeting Quraysh and fighting them outside of Medina. They felt that remaining in Medina made them look cowardly. </a:t>
            </a:r>
          </a:p>
          <a:p>
            <a:r>
              <a:rPr lang="en-CA" sz="2400" dirty="0"/>
              <a:t>Many of these youth missed out on </a:t>
            </a:r>
            <a:r>
              <a:rPr lang="en-CA" sz="2400" dirty="0" err="1"/>
              <a:t>Badr</a:t>
            </a:r>
            <a:r>
              <a:rPr lang="en-CA" sz="2400" dirty="0"/>
              <a:t> so they were enthusiastic about fighting.</a:t>
            </a:r>
            <a:endParaRPr lang="en-US" sz="2400" dirty="0"/>
          </a:p>
        </p:txBody>
      </p:sp>
    </p:spTree>
    <p:extLst>
      <p:ext uri="{BB962C8B-B14F-4D97-AF65-F5344CB8AC3E}">
        <p14:creationId xmlns:p14="http://schemas.microsoft.com/office/powerpoint/2010/main" val="2451027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2C2CB-0771-1A45-AE26-E946FD371EC3}"/>
              </a:ext>
            </a:extLst>
          </p:cNvPr>
          <p:cNvSpPr>
            <a:spLocks noGrp="1"/>
          </p:cNvSpPr>
          <p:nvPr>
            <p:ph type="title"/>
          </p:nvPr>
        </p:nvSpPr>
        <p:spPr>
          <a:xfrm>
            <a:off x="720000" y="619200"/>
            <a:ext cx="10728322" cy="849382"/>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8AB77F45-403B-8849-B1DF-D2780514F9F5}"/>
              </a:ext>
            </a:extLst>
          </p:cNvPr>
          <p:cNvSpPr>
            <a:spLocks noGrp="1"/>
          </p:cNvSpPr>
          <p:nvPr>
            <p:ph idx="1"/>
          </p:nvPr>
        </p:nvSpPr>
        <p:spPr>
          <a:xfrm>
            <a:off x="720000" y="1468582"/>
            <a:ext cx="10728325" cy="4300393"/>
          </a:xfrm>
        </p:spPr>
        <p:txBody>
          <a:bodyPr/>
          <a:lstStyle/>
          <a:p>
            <a:r>
              <a:rPr lang="en-CA" sz="2400" dirty="0"/>
              <a:t>These youth continued pressuring the Prophet to go out and meet Quraysh on the battlefield.</a:t>
            </a:r>
          </a:p>
          <a:p>
            <a:r>
              <a:rPr lang="en-CA" sz="2400" dirty="0"/>
              <a:t>Many of the senior companions remained silent. </a:t>
            </a:r>
          </a:p>
          <a:p>
            <a:r>
              <a:rPr lang="en-CA" sz="2400" dirty="0"/>
              <a:t>When the Prophet felt that the majority were more keen on going out and fighting Quraysh, and he went inside his home to wear his armor.</a:t>
            </a:r>
          </a:p>
          <a:p>
            <a:r>
              <a:rPr lang="en-CA" sz="2400" dirty="0"/>
              <a:t>And as soon as he went inside, some of the older companions rebuked the younger companions for being overzealous and rash.</a:t>
            </a:r>
            <a:endParaRPr lang="en-US" dirty="0"/>
          </a:p>
        </p:txBody>
      </p:sp>
    </p:spTree>
    <p:extLst>
      <p:ext uri="{BB962C8B-B14F-4D97-AF65-F5344CB8AC3E}">
        <p14:creationId xmlns:p14="http://schemas.microsoft.com/office/powerpoint/2010/main" val="2757158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5A249-467F-5749-95DA-6DEC439ACD44}"/>
              </a:ext>
            </a:extLst>
          </p:cNvPr>
          <p:cNvSpPr>
            <a:spLocks noGrp="1"/>
          </p:cNvSpPr>
          <p:nvPr>
            <p:ph type="title"/>
          </p:nvPr>
        </p:nvSpPr>
        <p:spPr>
          <a:xfrm>
            <a:off x="720000" y="619200"/>
            <a:ext cx="10728322" cy="863236"/>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CAEF2F41-BAAC-9340-8DE0-C785F82E2023}"/>
              </a:ext>
            </a:extLst>
          </p:cNvPr>
          <p:cNvSpPr>
            <a:spLocks noGrp="1"/>
          </p:cNvSpPr>
          <p:nvPr>
            <p:ph idx="1"/>
          </p:nvPr>
        </p:nvSpPr>
        <p:spPr>
          <a:xfrm>
            <a:off x="720000" y="1717964"/>
            <a:ext cx="10728325" cy="4051011"/>
          </a:xfrm>
        </p:spPr>
        <p:txBody>
          <a:bodyPr>
            <a:normAutofit/>
          </a:bodyPr>
          <a:lstStyle/>
          <a:p>
            <a:r>
              <a:rPr lang="en-CA" sz="2400" dirty="0"/>
              <a:t>Some of the younger companions felt very embarrassed for disagreeing with the Prophet’s suggestion so they sent in Hamzah ibn Abdul </a:t>
            </a:r>
            <a:r>
              <a:rPr lang="en-CA" sz="2400" dirty="0" err="1"/>
              <a:t>Muttalib</a:t>
            </a:r>
            <a:r>
              <a:rPr lang="en-CA" sz="2400" dirty="0"/>
              <a:t> to the Prophet's house to tell him that they have changed their minds.</a:t>
            </a:r>
          </a:p>
          <a:p>
            <a:r>
              <a:rPr lang="en-CA" sz="2400" dirty="0"/>
              <a:t>Hamzah entered and the Prophet had already put on his armor. He relayed the message of the younger companions, to which the Prophet said, "It is not befitting once a prophet has worn his armor that he takes it off until he fights the enemy"</a:t>
            </a:r>
            <a:endParaRPr lang="en-US" sz="2400" dirty="0"/>
          </a:p>
        </p:txBody>
      </p:sp>
    </p:spTree>
    <p:extLst>
      <p:ext uri="{BB962C8B-B14F-4D97-AF65-F5344CB8AC3E}">
        <p14:creationId xmlns:p14="http://schemas.microsoft.com/office/powerpoint/2010/main" val="245310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A90B1-9D59-BA48-A5B9-4300F3534C38}"/>
              </a:ext>
            </a:extLst>
          </p:cNvPr>
          <p:cNvSpPr>
            <a:spLocks noGrp="1"/>
          </p:cNvSpPr>
          <p:nvPr>
            <p:ph type="title"/>
          </p:nvPr>
        </p:nvSpPr>
        <p:spPr>
          <a:xfrm>
            <a:off x="720000" y="619200"/>
            <a:ext cx="10728322" cy="807818"/>
          </a:xfrm>
        </p:spPr>
        <p:txBody>
          <a:bodyPr/>
          <a:lstStyle/>
          <a:p>
            <a:pPr algn="ctr"/>
            <a:r>
              <a:rPr lang="en-US" dirty="0"/>
              <a:t>Practical Lessons</a:t>
            </a:r>
          </a:p>
        </p:txBody>
      </p:sp>
      <p:sp>
        <p:nvSpPr>
          <p:cNvPr id="3" name="Content Placeholder 2">
            <a:extLst>
              <a:ext uri="{FF2B5EF4-FFF2-40B4-BE49-F238E27FC236}">
                <a16:creationId xmlns:a16="http://schemas.microsoft.com/office/drawing/2014/main" id="{D46EAFD9-8D4D-204F-8492-0DCEBDC576EA}"/>
              </a:ext>
            </a:extLst>
          </p:cNvPr>
          <p:cNvSpPr>
            <a:spLocks noGrp="1"/>
          </p:cNvSpPr>
          <p:nvPr>
            <p:ph idx="1"/>
          </p:nvPr>
        </p:nvSpPr>
        <p:spPr>
          <a:xfrm>
            <a:off x="720000" y="1607128"/>
            <a:ext cx="10728325" cy="4161848"/>
          </a:xfrm>
        </p:spPr>
        <p:txBody>
          <a:bodyPr>
            <a:normAutofit/>
          </a:bodyPr>
          <a:lstStyle/>
          <a:p>
            <a:r>
              <a:rPr lang="en-US" sz="2400" dirty="0"/>
              <a:t>1. The importance of consultative leadership. </a:t>
            </a:r>
            <a:r>
              <a:rPr lang="en-CA" sz="2400" dirty="0"/>
              <a:t>Any good leader knows— that you need the people behind you; and you cannot just impose your will on them. Imam Ali said:</a:t>
            </a:r>
          </a:p>
          <a:p>
            <a:pPr marL="0" indent="0" algn="ctr">
              <a:buNone/>
            </a:pPr>
            <a:r>
              <a:rPr lang="ar-SA" sz="2400" b="1" dirty="0"/>
              <a:t>الاستِشارةُ عَينُ الهِدايَةِ، وقد خاطَرَ مَنِ استَغنى‏ بِرَأيِهِ </a:t>
            </a:r>
            <a:endParaRPr lang="en-US" sz="2400" b="1" dirty="0"/>
          </a:p>
          <a:p>
            <a:pPr marL="0" indent="0" algn="ctr">
              <a:buNone/>
            </a:pPr>
            <a:r>
              <a:rPr lang="en-CA" sz="2400" dirty="0"/>
              <a:t>“Seeking to consult someone [in one’s affairs] is guidance in itself, and the one who suffices himself with his own opinion endangers himself.”</a:t>
            </a:r>
            <a:endParaRPr lang="en-US" sz="2400" dirty="0"/>
          </a:p>
        </p:txBody>
      </p:sp>
    </p:spTree>
    <p:extLst>
      <p:ext uri="{BB962C8B-B14F-4D97-AF65-F5344CB8AC3E}">
        <p14:creationId xmlns:p14="http://schemas.microsoft.com/office/powerpoint/2010/main" val="5407935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54E7F-BA1B-5F4F-8A71-C903561A6BAB}"/>
              </a:ext>
            </a:extLst>
          </p:cNvPr>
          <p:cNvSpPr>
            <a:spLocks noGrp="1"/>
          </p:cNvSpPr>
          <p:nvPr>
            <p:ph type="title"/>
          </p:nvPr>
        </p:nvSpPr>
        <p:spPr>
          <a:xfrm>
            <a:off x="720000" y="619200"/>
            <a:ext cx="10728322" cy="807818"/>
          </a:xfrm>
        </p:spPr>
        <p:txBody>
          <a:bodyPr/>
          <a:lstStyle/>
          <a:p>
            <a:pPr algn="ctr"/>
            <a:r>
              <a:rPr lang="en-US" dirty="0"/>
              <a:t>Practical Lessons</a:t>
            </a:r>
          </a:p>
        </p:txBody>
      </p:sp>
      <p:sp>
        <p:nvSpPr>
          <p:cNvPr id="3" name="Content Placeholder 2">
            <a:extLst>
              <a:ext uri="{FF2B5EF4-FFF2-40B4-BE49-F238E27FC236}">
                <a16:creationId xmlns:a16="http://schemas.microsoft.com/office/drawing/2014/main" id="{0F3EA4BA-1F74-0F49-8128-732074F065D5}"/>
              </a:ext>
            </a:extLst>
          </p:cNvPr>
          <p:cNvSpPr>
            <a:spLocks noGrp="1"/>
          </p:cNvSpPr>
          <p:nvPr>
            <p:ph idx="1"/>
          </p:nvPr>
        </p:nvSpPr>
        <p:spPr>
          <a:xfrm>
            <a:off x="720000" y="1427018"/>
            <a:ext cx="10728325" cy="4341957"/>
          </a:xfrm>
        </p:spPr>
        <p:txBody>
          <a:bodyPr>
            <a:normAutofit/>
          </a:bodyPr>
          <a:lstStyle/>
          <a:p>
            <a:r>
              <a:rPr lang="en-US" sz="2400" dirty="0"/>
              <a:t>2. Appreciate the wisdom of elders. </a:t>
            </a:r>
          </a:p>
          <a:p>
            <a:r>
              <a:rPr lang="en-US" sz="2400" dirty="0"/>
              <a:t>3. Youth have a tendency to be overzealous. This passion and energy is positive if it is guided. Historically, it was the youth who supported the mission of prophets.</a:t>
            </a:r>
          </a:p>
          <a:p>
            <a:r>
              <a:rPr lang="en-US" sz="2400" dirty="0"/>
              <a:t>4. There are certain Islamic rulings that only apply to the Prophet. In this case, the Prophet stating that he cannot remove his armor is one of those rulings. Other examples include, the night prayer and the permissibility of marrying more than four wives.</a:t>
            </a:r>
          </a:p>
        </p:txBody>
      </p:sp>
    </p:spTree>
    <p:extLst>
      <p:ext uri="{BB962C8B-B14F-4D97-AF65-F5344CB8AC3E}">
        <p14:creationId xmlns:p14="http://schemas.microsoft.com/office/powerpoint/2010/main" val="1862372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BCB9A-9BB1-0940-8621-969A3E2CEBB7}"/>
              </a:ext>
            </a:extLst>
          </p:cNvPr>
          <p:cNvSpPr>
            <a:spLocks noGrp="1"/>
          </p:cNvSpPr>
          <p:nvPr>
            <p:ph type="title"/>
          </p:nvPr>
        </p:nvSpPr>
        <p:spPr>
          <a:xfrm>
            <a:off x="720000" y="619200"/>
            <a:ext cx="10728322" cy="877091"/>
          </a:xfrm>
        </p:spPr>
        <p:txBody>
          <a:bodyPr/>
          <a:lstStyle/>
          <a:p>
            <a:pPr algn="ctr"/>
            <a:r>
              <a:rPr lang="en-US" dirty="0"/>
              <a:t>The Birth of Imam Al-Hasan</a:t>
            </a:r>
          </a:p>
        </p:txBody>
      </p:sp>
      <p:sp>
        <p:nvSpPr>
          <p:cNvPr id="3" name="Content Placeholder 2">
            <a:extLst>
              <a:ext uri="{FF2B5EF4-FFF2-40B4-BE49-F238E27FC236}">
                <a16:creationId xmlns:a16="http://schemas.microsoft.com/office/drawing/2014/main" id="{61052DF5-F2AE-824B-A85B-FE2E6D7219AA}"/>
              </a:ext>
            </a:extLst>
          </p:cNvPr>
          <p:cNvSpPr>
            <a:spLocks noGrp="1"/>
          </p:cNvSpPr>
          <p:nvPr>
            <p:ph idx="1"/>
          </p:nvPr>
        </p:nvSpPr>
        <p:spPr>
          <a:xfrm>
            <a:off x="720000" y="1676400"/>
            <a:ext cx="10728325" cy="4092575"/>
          </a:xfrm>
        </p:spPr>
        <p:txBody>
          <a:bodyPr>
            <a:normAutofit/>
          </a:bodyPr>
          <a:lstStyle/>
          <a:p>
            <a:r>
              <a:rPr lang="en-US" sz="2400" dirty="0"/>
              <a:t>Al-Tabari reports:</a:t>
            </a:r>
          </a:p>
          <a:p>
            <a:pPr marL="0" indent="0" algn="ctr">
              <a:buNone/>
            </a:pPr>
            <a:r>
              <a:rPr lang="ar-SA" sz="2400" dirty="0"/>
              <a:t>قال الطبري: في سنة ثلاث من الهجرة في النصف من شهر رمضان ولد الحسن بن علي بن أبي طالب</a:t>
            </a:r>
            <a:endParaRPr lang="en-US" sz="2400" dirty="0"/>
          </a:p>
          <a:p>
            <a:pPr marL="0" indent="0" algn="ctr">
              <a:buNone/>
            </a:pPr>
            <a:r>
              <a:rPr lang="en-US" sz="2400" dirty="0"/>
              <a:t>In the 3AH, in the middle of the month of Ramadan, Al-Hasan, the son of Ali ibn Abi Talib was born.</a:t>
            </a:r>
          </a:p>
          <a:p>
            <a:r>
              <a:rPr lang="en-US" sz="2400" dirty="0" err="1"/>
              <a:t>Mufid</a:t>
            </a:r>
            <a:r>
              <a:rPr lang="en-US" sz="2400" dirty="0"/>
              <a:t> reports the same:</a:t>
            </a:r>
          </a:p>
          <a:p>
            <a:pPr marL="0" indent="0" algn="ctr">
              <a:buNone/>
            </a:pPr>
            <a:r>
              <a:rPr lang="ar-SA" sz="2400" dirty="0"/>
              <a:t>وفي " الإرشاد " روى المفيد بسنده عن الصادق (عليه السلام): أنه ولد ليلة النصف من شهر رمضان سنة ثلاث من الهجرة </a:t>
            </a:r>
            <a:endParaRPr lang="en-US" sz="2400" dirty="0"/>
          </a:p>
        </p:txBody>
      </p:sp>
    </p:spTree>
    <p:extLst>
      <p:ext uri="{BB962C8B-B14F-4D97-AF65-F5344CB8AC3E}">
        <p14:creationId xmlns:p14="http://schemas.microsoft.com/office/powerpoint/2010/main" val="4801762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4BE8C-C25E-9B42-973A-79E58ACF9871}"/>
              </a:ext>
            </a:extLst>
          </p:cNvPr>
          <p:cNvSpPr>
            <a:spLocks noGrp="1"/>
          </p:cNvSpPr>
          <p:nvPr>
            <p:ph type="title"/>
          </p:nvPr>
        </p:nvSpPr>
        <p:spPr>
          <a:xfrm>
            <a:off x="720000" y="619200"/>
            <a:ext cx="10728322" cy="683127"/>
          </a:xfrm>
        </p:spPr>
        <p:txBody>
          <a:bodyPr/>
          <a:lstStyle/>
          <a:p>
            <a:pPr algn="ctr"/>
            <a:r>
              <a:rPr lang="en-US" dirty="0"/>
              <a:t>Practical Lessons</a:t>
            </a:r>
          </a:p>
        </p:txBody>
      </p:sp>
      <p:sp>
        <p:nvSpPr>
          <p:cNvPr id="3" name="Content Placeholder 2">
            <a:extLst>
              <a:ext uri="{FF2B5EF4-FFF2-40B4-BE49-F238E27FC236}">
                <a16:creationId xmlns:a16="http://schemas.microsoft.com/office/drawing/2014/main" id="{13EB06CE-E55F-F343-B95E-305C873682C1}"/>
              </a:ext>
            </a:extLst>
          </p:cNvPr>
          <p:cNvSpPr>
            <a:spLocks noGrp="1"/>
          </p:cNvSpPr>
          <p:nvPr>
            <p:ph idx="1"/>
          </p:nvPr>
        </p:nvSpPr>
        <p:spPr>
          <a:xfrm>
            <a:off x="720000" y="1302328"/>
            <a:ext cx="10728325" cy="4466648"/>
          </a:xfrm>
        </p:spPr>
        <p:txBody>
          <a:bodyPr>
            <a:normAutofit/>
          </a:bodyPr>
          <a:lstStyle/>
          <a:p>
            <a:r>
              <a:rPr lang="en-US" dirty="0"/>
              <a:t>5. The younger companions were not blamed even though the choice to go out and meet Quraysh was not the best option. As a leader, when you make up your mind and make a decisive decision, you should not cast blame on others.</a:t>
            </a:r>
          </a:p>
          <a:p>
            <a:pPr algn="ctr" rtl="1"/>
            <a:r>
              <a:rPr lang="ar-SA" dirty="0"/>
              <a:t>فَبِمَا رَحْمَةٍ مِّنَ </a:t>
            </a:r>
            <a:r>
              <a:rPr lang="ar-SA" dirty="0" err="1"/>
              <a:t>ٱللَّهِ</a:t>
            </a:r>
            <a:r>
              <a:rPr lang="ar-SA" dirty="0"/>
              <a:t> لِنتَ لَهُمْ وَلَوْ كُنتَ فَظًّا غَلِيظَ </a:t>
            </a:r>
            <a:r>
              <a:rPr lang="ar-SA" dirty="0" err="1"/>
              <a:t>ٱلْقَلْبِ</a:t>
            </a:r>
            <a:r>
              <a:rPr lang="ar-SA" dirty="0"/>
              <a:t> </a:t>
            </a:r>
            <a:r>
              <a:rPr lang="ar-SA" dirty="0" err="1"/>
              <a:t>لَٱنفَضُّوا</a:t>
            </a:r>
            <a:r>
              <a:rPr lang="ar-SA" dirty="0"/>
              <a:t>۟ مِنْ حَوْلِكَ </a:t>
            </a:r>
            <a:r>
              <a:rPr lang="ar-SA" dirty="0" err="1"/>
              <a:t>فَٱعْفُ</a:t>
            </a:r>
            <a:r>
              <a:rPr lang="ar-SA" dirty="0"/>
              <a:t> عَنْهُمْ </a:t>
            </a:r>
            <a:r>
              <a:rPr lang="ar-SA" dirty="0" err="1"/>
              <a:t>وَٱسْتَغْفِرْ</a:t>
            </a:r>
            <a:r>
              <a:rPr lang="ar-SA" dirty="0"/>
              <a:t> لَهُمْ وَشَاوِرْهُمْ </a:t>
            </a:r>
            <a:r>
              <a:rPr lang="ar-SA" dirty="0" err="1"/>
              <a:t>فِى</a:t>
            </a:r>
            <a:r>
              <a:rPr lang="ar-SA" dirty="0"/>
              <a:t> </a:t>
            </a:r>
            <a:r>
              <a:rPr lang="ar-SA" dirty="0" err="1"/>
              <a:t>ٱلْأَمْرِ</a:t>
            </a:r>
            <a:r>
              <a:rPr lang="ar-SA" dirty="0"/>
              <a:t> فَإِذَا عَزَمْتَ فَتَوَكَّلْ عَلَى </a:t>
            </a:r>
            <a:r>
              <a:rPr lang="ar-SA" dirty="0" err="1"/>
              <a:t>ٱللَّهِ</a:t>
            </a:r>
            <a:r>
              <a:rPr lang="ar-SA" dirty="0"/>
              <a:t> إِنَّ </a:t>
            </a:r>
            <a:r>
              <a:rPr lang="ar-SA" dirty="0" err="1"/>
              <a:t>ٱللَّهَ</a:t>
            </a:r>
            <a:r>
              <a:rPr lang="ar-SA" dirty="0"/>
              <a:t> يُحِبُّ </a:t>
            </a:r>
            <a:r>
              <a:rPr lang="ar-SA" dirty="0" err="1"/>
              <a:t>ٱلْمُتَوَكِّلِينَ</a:t>
            </a:r>
            <a:endParaRPr lang="ar-SA" dirty="0"/>
          </a:p>
          <a:p>
            <a:pPr marL="0" indent="0" algn="ctr">
              <a:buNone/>
            </a:pPr>
            <a:br>
              <a:rPr lang="ar-SA" dirty="0"/>
            </a:br>
            <a:r>
              <a:rPr lang="en-CA" dirty="0"/>
              <a:t> ”So by mercy from God, you were lenient with them. And if you had been rude [in speech] and harsh in heart, they would have disbanded from about you. So pardon them and ask forgiveness for them and consult them in the matter. And when you have decided, then rely upon God. Indeed, God loves those who rely [upon Him].” Quran 3:159</a:t>
            </a:r>
            <a:endParaRPr lang="ar-SA" dirty="0"/>
          </a:p>
          <a:p>
            <a:pPr marL="0" indent="0" algn="ctr">
              <a:buNone/>
            </a:pPr>
            <a:endParaRPr lang="en-US" sz="2400" dirty="0"/>
          </a:p>
        </p:txBody>
      </p:sp>
    </p:spTree>
    <p:extLst>
      <p:ext uri="{BB962C8B-B14F-4D97-AF65-F5344CB8AC3E}">
        <p14:creationId xmlns:p14="http://schemas.microsoft.com/office/powerpoint/2010/main" val="4818568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7679E-D2C4-C741-91FE-6D9385A975E1}"/>
              </a:ext>
            </a:extLst>
          </p:cNvPr>
          <p:cNvSpPr>
            <a:spLocks noGrp="1"/>
          </p:cNvSpPr>
          <p:nvPr>
            <p:ph type="title"/>
          </p:nvPr>
        </p:nvSpPr>
        <p:spPr>
          <a:xfrm>
            <a:off x="720000" y="619200"/>
            <a:ext cx="10728322" cy="780109"/>
          </a:xfrm>
        </p:spPr>
        <p:txBody>
          <a:bodyPr/>
          <a:lstStyle/>
          <a:p>
            <a:pPr algn="ctr"/>
            <a:r>
              <a:rPr lang="en-US" dirty="0"/>
              <a:t>Practical Lessons</a:t>
            </a:r>
          </a:p>
        </p:txBody>
      </p:sp>
      <p:sp>
        <p:nvSpPr>
          <p:cNvPr id="3" name="Content Placeholder 2">
            <a:extLst>
              <a:ext uri="{FF2B5EF4-FFF2-40B4-BE49-F238E27FC236}">
                <a16:creationId xmlns:a16="http://schemas.microsoft.com/office/drawing/2014/main" id="{0EDF5230-9915-FE45-81CB-5A586C18287C}"/>
              </a:ext>
            </a:extLst>
          </p:cNvPr>
          <p:cNvSpPr>
            <a:spLocks noGrp="1"/>
          </p:cNvSpPr>
          <p:nvPr>
            <p:ph idx="1"/>
          </p:nvPr>
        </p:nvSpPr>
        <p:spPr>
          <a:xfrm>
            <a:off x="720000" y="1399310"/>
            <a:ext cx="10728325" cy="4369666"/>
          </a:xfrm>
        </p:spPr>
        <p:txBody>
          <a:bodyPr>
            <a:normAutofit/>
          </a:bodyPr>
          <a:lstStyle/>
          <a:p>
            <a:r>
              <a:rPr lang="en-US" sz="2400" dirty="0"/>
              <a:t>6. </a:t>
            </a:r>
            <a:r>
              <a:rPr lang="en-CA" sz="2400" dirty="0"/>
              <a:t>Ibn </a:t>
            </a:r>
            <a:r>
              <a:rPr lang="en-CA" sz="2400" dirty="0" err="1"/>
              <a:t>Ishaq</a:t>
            </a:r>
            <a:r>
              <a:rPr lang="en-CA" sz="2400" dirty="0"/>
              <a:t> tells us that the Prophet wore two suits of armor. This highlights that trusting God does not mean that one acts foolishly. You must prepare with everything at your disposal and then place your trust in God.</a:t>
            </a:r>
          </a:p>
          <a:p>
            <a:pPr marL="0" indent="0" algn="ctr">
              <a:buNone/>
            </a:pPr>
            <a:r>
              <a:rPr lang="ar-SA" sz="2400" dirty="0"/>
              <a:t>وَأَعِدُّوا۟ لَهُم مَّا </a:t>
            </a:r>
            <a:r>
              <a:rPr lang="ar-SA" sz="2400" dirty="0" err="1"/>
              <a:t>ٱسْتَطَعْتُم</a:t>
            </a:r>
            <a:r>
              <a:rPr lang="ar-SA" sz="2400" dirty="0"/>
              <a:t> مِّن قُوَّةٍ</a:t>
            </a:r>
            <a:endParaRPr lang="en-US" sz="2400" dirty="0"/>
          </a:p>
          <a:p>
            <a:pPr marL="0" indent="0" algn="ctr">
              <a:buNone/>
            </a:pPr>
            <a:r>
              <a:rPr lang="en-US" sz="2400" dirty="0"/>
              <a:t>“and be ready for them with whatever you possess of might.” Quran 8:60</a:t>
            </a:r>
            <a:r>
              <a:rPr lang="ar-SA" sz="2400" dirty="0"/>
              <a:t> </a:t>
            </a:r>
            <a:endParaRPr lang="en-US" sz="2400" dirty="0"/>
          </a:p>
        </p:txBody>
      </p:sp>
    </p:spTree>
    <p:extLst>
      <p:ext uri="{BB962C8B-B14F-4D97-AF65-F5344CB8AC3E}">
        <p14:creationId xmlns:p14="http://schemas.microsoft.com/office/powerpoint/2010/main" val="3981469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76BC0-F1DD-0148-8732-85307523D64E}"/>
              </a:ext>
            </a:extLst>
          </p:cNvPr>
          <p:cNvSpPr>
            <a:spLocks noGrp="1"/>
          </p:cNvSpPr>
          <p:nvPr>
            <p:ph type="title"/>
          </p:nvPr>
        </p:nvSpPr>
        <p:spPr>
          <a:xfrm>
            <a:off x="720000" y="619200"/>
            <a:ext cx="10728322" cy="877091"/>
          </a:xfrm>
        </p:spPr>
        <p:txBody>
          <a:bodyPr/>
          <a:lstStyle/>
          <a:p>
            <a:pPr algn="ctr"/>
            <a:r>
              <a:rPr lang="en-US" dirty="0"/>
              <a:t>The Birth of Imam Al-Hasan</a:t>
            </a:r>
          </a:p>
        </p:txBody>
      </p:sp>
      <p:sp>
        <p:nvSpPr>
          <p:cNvPr id="3" name="Content Placeholder 2">
            <a:extLst>
              <a:ext uri="{FF2B5EF4-FFF2-40B4-BE49-F238E27FC236}">
                <a16:creationId xmlns:a16="http://schemas.microsoft.com/office/drawing/2014/main" id="{9DE9B141-9A3E-3D41-B6E2-A1E20432080B}"/>
              </a:ext>
            </a:extLst>
          </p:cNvPr>
          <p:cNvSpPr>
            <a:spLocks noGrp="1"/>
          </p:cNvSpPr>
          <p:nvPr>
            <p:ph idx="1"/>
          </p:nvPr>
        </p:nvSpPr>
        <p:spPr>
          <a:xfrm>
            <a:off x="720000" y="1371600"/>
            <a:ext cx="10728325" cy="4397375"/>
          </a:xfrm>
        </p:spPr>
        <p:txBody>
          <a:bodyPr/>
          <a:lstStyle/>
          <a:p>
            <a:r>
              <a:rPr lang="en-US" sz="2400" dirty="0"/>
              <a:t>Al-</a:t>
            </a:r>
            <a:r>
              <a:rPr lang="en-US" sz="2400" dirty="0" err="1"/>
              <a:t>Tusi</a:t>
            </a:r>
            <a:r>
              <a:rPr lang="en-US" sz="2400" dirty="0"/>
              <a:t> in his </a:t>
            </a:r>
            <a:r>
              <a:rPr lang="en-US" sz="2400" dirty="0" err="1"/>
              <a:t>Amali</a:t>
            </a:r>
            <a:r>
              <a:rPr lang="en-US" sz="2400" dirty="0"/>
              <a:t>, reports a detailed story about the birth of Imam Al-Hasan.</a:t>
            </a:r>
          </a:p>
          <a:p>
            <a:pPr marL="0" indent="0" algn="ctr">
              <a:buNone/>
            </a:pPr>
            <a:r>
              <a:rPr lang="ar-SA" sz="2400" dirty="0"/>
              <a:t>روى الطوسي في " </a:t>
            </a:r>
            <a:r>
              <a:rPr lang="ar-SA" sz="2400" dirty="0" err="1"/>
              <a:t>الأمالي</a:t>
            </a:r>
            <a:r>
              <a:rPr lang="ar-SA" sz="2400" dirty="0"/>
              <a:t> " بسنده عن الرضا (عليه السلام) عن آبائه عن علي بن الحسين (عليهم السلام) عن أسماء (بنت عميس)  قالت: إن فاطمة لما حملت بالحسن (عليه السلام) وولدته جاء النبي (صلى الله عليه </a:t>
            </a:r>
            <a:r>
              <a:rPr lang="ar-SA" sz="2400" dirty="0" err="1"/>
              <a:t>وآله</a:t>
            </a:r>
            <a:r>
              <a:rPr lang="ar-SA" sz="2400" dirty="0"/>
              <a:t>) فقال: يا أسماء، هلمي ابني.</a:t>
            </a:r>
            <a:endParaRPr lang="en-US" sz="2400" dirty="0"/>
          </a:p>
        </p:txBody>
      </p:sp>
    </p:spTree>
    <p:extLst>
      <p:ext uri="{BB962C8B-B14F-4D97-AF65-F5344CB8AC3E}">
        <p14:creationId xmlns:p14="http://schemas.microsoft.com/office/powerpoint/2010/main" val="1753280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F417A-637C-584D-857F-A76C406CCF6A}"/>
              </a:ext>
            </a:extLst>
          </p:cNvPr>
          <p:cNvSpPr>
            <a:spLocks noGrp="1"/>
          </p:cNvSpPr>
          <p:nvPr>
            <p:ph type="title"/>
          </p:nvPr>
        </p:nvSpPr>
        <p:spPr>
          <a:xfrm>
            <a:off x="720000" y="619200"/>
            <a:ext cx="10728322" cy="766255"/>
          </a:xfrm>
        </p:spPr>
        <p:txBody>
          <a:bodyPr/>
          <a:lstStyle/>
          <a:p>
            <a:pPr algn="ctr"/>
            <a:r>
              <a:rPr lang="en-US" dirty="0"/>
              <a:t>The Birth of Imam Al-Hasan</a:t>
            </a:r>
          </a:p>
        </p:txBody>
      </p:sp>
      <p:sp>
        <p:nvSpPr>
          <p:cNvPr id="3" name="Content Placeholder 2">
            <a:extLst>
              <a:ext uri="{FF2B5EF4-FFF2-40B4-BE49-F238E27FC236}">
                <a16:creationId xmlns:a16="http://schemas.microsoft.com/office/drawing/2014/main" id="{E6E35501-DCBF-C84B-B57A-7D528DFB0F78}"/>
              </a:ext>
            </a:extLst>
          </p:cNvPr>
          <p:cNvSpPr>
            <a:spLocks noGrp="1"/>
          </p:cNvSpPr>
          <p:nvPr>
            <p:ph idx="1"/>
          </p:nvPr>
        </p:nvSpPr>
        <p:spPr>
          <a:xfrm>
            <a:off x="720000" y="1510146"/>
            <a:ext cx="10728325" cy="4258830"/>
          </a:xfrm>
        </p:spPr>
        <p:txBody>
          <a:bodyPr>
            <a:normAutofit/>
          </a:bodyPr>
          <a:lstStyle/>
          <a:p>
            <a:pPr marL="0" indent="0" algn="ctr">
              <a:buNone/>
            </a:pPr>
            <a:r>
              <a:rPr lang="ar-SA" sz="2400" dirty="0"/>
              <a:t>فدفعته إليه في خرقة صفراء فرمى بها النبي وأذن في اذنه اليمنى وأقام في اذنه اليسرى، ثم قال لعلي : بأي </a:t>
            </a:r>
            <a:r>
              <a:rPr lang="ar-SA" sz="2400" dirty="0" err="1"/>
              <a:t>شئ</a:t>
            </a:r>
            <a:r>
              <a:rPr lang="ar-SA" sz="2400" dirty="0"/>
              <a:t> سميت ابني؟</a:t>
            </a:r>
          </a:p>
          <a:p>
            <a:pPr marL="0" indent="0" algn="ctr">
              <a:buNone/>
            </a:pPr>
            <a:r>
              <a:rPr lang="ar-SA" sz="2400" dirty="0"/>
              <a:t>قال: ما كنت لأسبقك باسمه يا رسول الله</a:t>
            </a:r>
          </a:p>
          <a:p>
            <a:pPr marL="0" indent="0" algn="ctr">
              <a:buNone/>
            </a:pPr>
            <a:r>
              <a:rPr lang="ar-SA" sz="2400" dirty="0"/>
              <a:t>فقال النبي: ولا أنا أسبق باسمه ربي.</a:t>
            </a:r>
          </a:p>
          <a:p>
            <a:pPr marL="0" indent="0" algn="ctr">
              <a:buNone/>
            </a:pPr>
            <a:r>
              <a:rPr lang="ar-SA" sz="2400" dirty="0"/>
              <a:t>فهبط جبرئيل  فقال: يا محمد، العلي الأعلى </a:t>
            </a:r>
            <a:r>
              <a:rPr lang="ar-SA" sz="2400" dirty="0" err="1"/>
              <a:t>يقرؤك</a:t>
            </a:r>
            <a:r>
              <a:rPr lang="ar-SA" sz="2400" dirty="0"/>
              <a:t> السلام ويقول:</a:t>
            </a:r>
          </a:p>
          <a:p>
            <a:pPr marL="0" indent="0" algn="ctr">
              <a:buNone/>
            </a:pPr>
            <a:r>
              <a:rPr lang="ar-SA" sz="2400" dirty="0"/>
              <a:t>علي منك بمنزلة هارون من موسى، ولا نبي بعدك، سم ابنك هذا باسم ابن هارون.</a:t>
            </a:r>
          </a:p>
          <a:p>
            <a:pPr marL="0" indent="0" algn="ctr">
              <a:buNone/>
            </a:pPr>
            <a:r>
              <a:rPr lang="ar-SA" sz="2400" dirty="0"/>
              <a:t>فقال النبي: وما اسم ابن هارون؟ قال: شبر. قال النبي: لساني عربي.</a:t>
            </a:r>
          </a:p>
          <a:p>
            <a:pPr marL="0" indent="0" algn="ctr">
              <a:buNone/>
            </a:pPr>
            <a:r>
              <a:rPr lang="ar-SA" sz="2400" dirty="0"/>
              <a:t>قال جبرئيل: سمه الحسن. فسماه الحسن.</a:t>
            </a:r>
            <a:endParaRPr lang="en-US" sz="2400" dirty="0"/>
          </a:p>
        </p:txBody>
      </p:sp>
    </p:spTree>
    <p:extLst>
      <p:ext uri="{BB962C8B-B14F-4D97-AF65-F5344CB8AC3E}">
        <p14:creationId xmlns:p14="http://schemas.microsoft.com/office/powerpoint/2010/main" val="2703819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CBBBC-F46C-AD47-A3BD-4CB05630359F}"/>
              </a:ext>
            </a:extLst>
          </p:cNvPr>
          <p:cNvSpPr>
            <a:spLocks noGrp="1"/>
          </p:cNvSpPr>
          <p:nvPr>
            <p:ph type="title"/>
          </p:nvPr>
        </p:nvSpPr>
        <p:spPr>
          <a:xfrm>
            <a:off x="720000" y="619200"/>
            <a:ext cx="10728322" cy="835527"/>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494A497B-8A6A-7D4B-8298-4AE363E04D8D}"/>
              </a:ext>
            </a:extLst>
          </p:cNvPr>
          <p:cNvSpPr>
            <a:spLocks noGrp="1"/>
          </p:cNvSpPr>
          <p:nvPr>
            <p:ph idx="1"/>
          </p:nvPr>
        </p:nvSpPr>
        <p:spPr>
          <a:xfrm>
            <a:off x="720000" y="1454728"/>
            <a:ext cx="10728325" cy="4314248"/>
          </a:xfrm>
        </p:spPr>
        <p:txBody>
          <a:bodyPr>
            <a:normAutofit/>
          </a:bodyPr>
          <a:lstStyle/>
          <a:p>
            <a:r>
              <a:rPr lang="en-US" sz="2400" dirty="0"/>
              <a:t>Factors which led to the Battle of Uhud:</a:t>
            </a:r>
          </a:p>
          <a:p>
            <a:r>
              <a:rPr lang="en-US" sz="2400" dirty="0"/>
              <a:t>1. Revenge for </a:t>
            </a:r>
            <a:r>
              <a:rPr lang="en-US" sz="2400" dirty="0" err="1"/>
              <a:t>Badr</a:t>
            </a:r>
            <a:endParaRPr lang="en-US" sz="2400" dirty="0"/>
          </a:p>
          <a:p>
            <a:r>
              <a:rPr lang="en-US" sz="2400" dirty="0"/>
              <a:t>2. The Prophet’s message undermined the ancestors of the Quraysh</a:t>
            </a:r>
          </a:p>
          <a:p>
            <a:r>
              <a:rPr lang="en-US" sz="2400" dirty="0"/>
              <a:t>3. The Muslims had blocked all trading routes to Syria.</a:t>
            </a:r>
          </a:p>
          <a:p>
            <a:r>
              <a:rPr lang="en-US" sz="2400" dirty="0"/>
              <a:t>4. Islam was spreading and there was a need to halt its expansion.</a:t>
            </a:r>
          </a:p>
        </p:txBody>
      </p:sp>
    </p:spTree>
    <p:extLst>
      <p:ext uri="{BB962C8B-B14F-4D97-AF65-F5344CB8AC3E}">
        <p14:creationId xmlns:p14="http://schemas.microsoft.com/office/powerpoint/2010/main" val="3284931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6C1E1-49BA-944C-AF16-8D4CEEB7C57E}"/>
              </a:ext>
            </a:extLst>
          </p:cNvPr>
          <p:cNvSpPr>
            <a:spLocks noGrp="1"/>
          </p:cNvSpPr>
          <p:nvPr>
            <p:ph type="title"/>
          </p:nvPr>
        </p:nvSpPr>
        <p:spPr>
          <a:xfrm>
            <a:off x="720000" y="619200"/>
            <a:ext cx="10728322" cy="877091"/>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C77EFE6B-1DB9-1841-88EC-A7951670ECDC}"/>
              </a:ext>
            </a:extLst>
          </p:cNvPr>
          <p:cNvSpPr>
            <a:spLocks noGrp="1"/>
          </p:cNvSpPr>
          <p:nvPr>
            <p:ph idx="1"/>
          </p:nvPr>
        </p:nvSpPr>
        <p:spPr>
          <a:xfrm>
            <a:off x="720000" y="1496292"/>
            <a:ext cx="10728325" cy="4272684"/>
          </a:xfrm>
        </p:spPr>
        <p:txBody>
          <a:bodyPr>
            <a:normAutofit/>
          </a:bodyPr>
          <a:lstStyle/>
          <a:p>
            <a:r>
              <a:rPr lang="en-US" sz="2400" dirty="0"/>
              <a:t>Ibn </a:t>
            </a:r>
            <a:r>
              <a:rPr lang="en-US" sz="2400" dirty="0" err="1"/>
              <a:t>Ishaq</a:t>
            </a:r>
            <a:r>
              <a:rPr lang="en-US" sz="2400" dirty="0"/>
              <a:t> reports that Abu Sufyan had been preparing for retaliation against the Muslims immediately after </a:t>
            </a:r>
            <a:r>
              <a:rPr lang="en-US" sz="2400" dirty="0" err="1"/>
              <a:t>Badr</a:t>
            </a:r>
            <a:r>
              <a:rPr lang="en-US" sz="2400" dirty="0"/>
              <a:t>.</a:t>
            </a:r>
          </a:p>
          <a:p>
            <a:r>
              <a:rPr lang="en-CA" sz="2400" dirty="0"/>
              <a:t>Abu Sufyan took with him Safwan ibn </a:t>
            </a:r>
            <a:r>
              <a:rPr lang="en-CA" sz="2400" dirty="0" err="1"/>
              <a:t>Umayyah</a:t>
            </a:r>
            <a:r>
              <a:rPr lang="en-CA" sz="2400" dirty="0"/>
              <a:t> and </a:t>
            </a:r>
            <a:r>
              <a:rPr lang="en-CA" sz="2400" dirty="0" err="1"/>
              <a:t>Ikrimah</a:t>
            </a:r>
            <a:r>
              <a:rPr lang="en-CA" sz="2400" dirty="0"/>
              <a:t> ibn Abi </a:t>
            </a:r>
            <a:r>
              <a:rPr lang="en-CA" sz="2400" dirty="0" err="1"/>
              <a:t>Jahal</a:t>
            </a:r>
            <a:r>
              <a:rPr lang="en-CA" sz="2400" dirty="0"/>
              <a:t> (both had lost their fathers) and knocks on every single door of the Quraysh household that contributed to the caravan of </a:t>
            </a:r>
            <a:r>
              <a:rPr lang="en-CA" sz="2400" dirty="0" err="1"/>
              <a:t>Badr</a:t>
            </a:r>
            <a:r>
              <a:rPr lang="en-CA" sz="2400" dirty="0"/>
              <a:t>, and tells them to return the profits they got from the caravan.</a:t>
            </a:r>
            <a:endParaRPr lang="en-US" sz="2400" dirty="0"/>
          </a:p>
        </p:txBody>
      </p:sp>
    </p:spTree>
    <p:extLst>
      <p:ext uri="{BB962C8B-B14F-4D97-AF65-F5344CB8AC3E}">
        <p14:creationId xmlns:p14="http://schemas.microsoft.com/office/powerpoint/2010/main" val="3008721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425A-0085-6A49-AC7D-E86017214E20}"/>
              </a:ext>
            </a:extLst>
          </p:cNvPr>
          <p:cNvSpPr>
            <a:spLocks noGrp="1"/>
          </p:cNvSpPr>
          <p:nvPr>
            <p:ph type="title"/>
          </p:nvPr>
        </p:nvSpPr>
        <p:spPr>
          <a:xfrm>
            <a:off x="720000" y="619200"/>
            <a:ext cx="10728322" cy="890945"/>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E153C028-B27A-2543-8D5F-D8512D6A735A}"/>
              </a:ext>
            </a:extLst>
          </p:cNvPr>
          <p:cNvSpPr>
            <a:spLocks noGrp="1"/>
          </p:cNvSpPr>
          <p:nvPr>
            <p:ph idx="1"/>
          </p:nvPr>
        </p:nvSpPr>
        <p:spPr>
          <a:xfrm>
            <a:off x="720000" y="1510146"/>
            <a:ext cx="10728325" cy="4258830"/>
          </a:xfrm>
        </p:spPr>
        <p:txBody>
          <a:bodyPr>
            <a:normAutofit/>
          </a:bodyPr>
          <a:lstStyle/>
          <a:p>
            <a:r>
              <a:rPr lang="en-US" sz="2400" dirty="0"/>
              <a:t>This is alluded to in the Quran</a:t>
            </a:r>
          </a:p>
          <a:p>
            <a:pPr marL="0" indent="0" algn="ctr">
              <a:buNone/>
            </a:pPr>
            <a:r>
              <a:rPr lang="ar-SA" sz="2400" dirty="0"/>
              <a:t>إِنَّ الَّذِينَ كَفَرُوا يُنفِقُونَ أَمْوَالَهُمْ لِيَصُدُّوا عَن سَبِيلِ اللَّهِ </a:t>
            </a:r>
            <a:r>
              <a:rPr lang="ar-SA" sz="2400" dirty="0" err="1"/>
              <a:t>ۚ</a:t>
            </a:r>
            <a:r>
              <a:rPr lang="ar-SA" sz="2400" dirty="0"/>
              <a:t> فَسَيُنفِقُونَهَا ثُمَّ تَكُونُ عَلَيْهِمْ حَسْرَةً ثُمَّ يُغْلَبُونَ </a:t>
            </a:r>
            <a:r>
              <a:rPr lang="ar-SA" sz="2400" dirty="0" err="1"/>
              <a:t>ۗ</a:t>
            </a:r>
            <a:r>
              <a:rPr lang="ar-SA" sz="2400" dirty="0"/>
              <a:t> وَالَّذِينَ كَفَرُوا </a:t>
            </a:r>
            <a:r>
              <a:rPr lang="ar-SA" sz="2400" dirty="0" err="1"/>
              <a:t>إِلَىٰ</a:t>
            </a:r>
            <a:r>
              <a:rPr lang="ar-SA" sz="2400" dirty="0"/>
              <a:t> جَهَنَّمَ يُحْشَرُونَ</a:t>
            </a:r>
          </a:p>
          <a:p>
            <a:pPr marL="0" indent="0" algn="ctr">
              <a:buNone/>
            </a:pPr>
            <a:r>
              <a:rPr lang="ar-SA" sz="2400" dirty="0"/>
              <a:t>"</a:t>
            </a:r>
            <a:r>
              <a:rPr lang="en-CA" sz="2400" dirty="0"/>
              <a:t>Surely the disbelievers spend their wealth to hinder others from the Path of Allah. They will continue to spend to the point of regret. Then they will be defeated and the disbelievers will be driven into Hell." Quran 8:36</a:t>
            </a:r>
            <a:endParaRPr lang="en-US" sz="2400" dirty="0"/>
          </a:p>
        </p:txBody>
      </p:sp>
    </p:spTree>
    <p:extLst>
      <p:ext uri="{BB962C8B-B14F-4D97-AF65-F5344CB8AC3E}">
        <p14:creationId xmlns:p14="http://schemas.microsoft.com/office/powerpoint/2010/main" val="1269137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4EEFF-EE57-5A44-A797-B2C70C6EEEDA}"/>
              </a:ext>
            </a:extLst>
          </p:cNvPr>
          <p:cNvSpPr>
            <a:spLocks noGrp="1"/>
          </p:cNvSpPr>
          <p:nvPr>
            <p:ph type="title"/>
          </p:nvPr>
        </p:nvSpPr>
        <p:spPr>
          <a:xfrm>
            <a:off x="720000" y="619200"/>
            <a:ext cx="10728322" cy="724691"/>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FF9533F7-F499-DD46-8AEF-037446C52059}"/>
              </a:ext>
            </a:extLst>
          </p:cNvPr>
          <p:cNvSpPr>
            <a:spLocks noGrp="1"/>
          </p:cNvSpPr>
          <p:nvPr>
            <p:ph idx="1"/>
          </p:nvPr>
        </p:nvSpPr>
        <p:spPr>
          <a:xfrm>
            <a:off x="720000" y="1343892"/>
            <a:ext cx="10728325" cy="4425084"/>
          </a:xfrm>
        </p:spPr>
        <p:txBody>
          <a:bodyPr>
            <a:normAutofit/>
          </a:bodyPr>
          <a:lstStyle/>
          <a:p>
            <a:r>
              <a:rPr lang="en-US" sz="2400" dirty="0"/>
              <a:t>Quraysh realizes that they need reinforcements, so they approach some of the neighboring tribes who had a vested interest in restoring the trading routes that had been blocked by the Muslims.</a:t>
            </a:r>
          </a:p>
          <a:p>
            <a:r>
              <a:rPr lang="en-CA" sz="2400" dirty="0"/>
              <a:t>They reached out to the major tribes like </a:t>
            </a:r>
            <a:r>
              <a:rPr lang="en-CA" sz="2400" dirty="0" err="1"/>
              <a:t>Kinana</a:t>
            </a:r>
            <a:r>
              <a:rPr lang="en-CA" sz="2400" dirty="0"/>
              <a:t> </a:t>
            </a:r>
            <a:r>
              <a:rPr lang="ar-SA" sz="2400" dirty="0"/>
              <a:t>كنانة) </a:t>
            </a:r>
            <a:r>
              <a:rPr lang="en-US" sz="2400" dirty="0"/>
              <a:t> </a:t>
            </a:r>
            <a:r>
              <a:rPr lang="en-CA" sz="2400" dirty="0"/>
              <a:t>and </a:t>
            </a:r>
            <a:r>
              <a:rPr lang="en-CA" sz="2400" dirty="0" err="1"/>
              <a:t>Tihama</a:t>
            </a:r>
            <a:r>
              <a:rPr lang="en-CA" sz="2400" dirty="0"/>
              <a:t> (</a:t>
            </a:r>
            <a:r>
              <a:rPr lang="ar-SA" sz="2400" dirty="0"/>
              <a:t>تهامة), </a:t>
            </a:r>
            <a:endParaRPr lang="en-CA" sz="2400" dirty="0"/>
          </a:p>
          <a:p>
            <a:r>
              <a:rPr lang="en-CA" sz="2400" dirty="0"/>
              <a:t>Abu Sufyan assembled an army of 3,000 men and 200 horses and is heading north to Medina.</a:t>
            </a:r>
          </a:p>
          <a:p>
            <a:r>
              <a:rPr lang="en-CA" sz="2400" dirty="0"/>
              <a:t>Hind also accompanies the army and has promised </a:t>
            </a:r>
            <a:r>
              <a:rPr lang="en-CA" sz="2400" dirty="0" err="1"/>
              <a:t>Wahshi</a:t>
            </a:r>
            <a:r>
              <a:rPr lang="en-CA" sz="2400" dirty="0"/>
              <a:t>, an Ethiopian slave, his freedom if he kills Hamza in battle.</a:t>
            </a:r>
            <a:endParaRPr lang="en-US" sz="2400" dirty="0"/>
          </a:p>
        </p:txBody>
      </p:sp>
    </p:spTree>
    <p:extLst>
      <p:ext uri="{BB962C8B-B14F-4D97-AF65-F5344CB8AC3E}">
        <p14:creationId xmlns:p14="http://schemas.microsoft.com/office/powerpoint/2010/main" val="472835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1C1B4-FD35-8641-A9AA-817DFE294AE1}"/>
              </a:ext>
            </a:extLst>
          </p:cNvPr>
          <p:cNvSpPr>
            <a:spLocks noGrp="1"/>
          </p:cNvSpPr>
          <p:nvPr>
            <p:ph type="title"/>
          </p:nvPr>
        </p:nvSpPr>
        <p:spPr>
          <a:xfrm>
            <a:off x="720000" y="619200"/>
            <a:ext cx="10728322" cy="738545"/>
          </a:xfrm>
        </p:spPr>
        <p:txBody>
          <a:bodyPr/>
          <a:lstStyle/>
          <a:p>
            <a:pPr algn="ctr"/>
            <a:r>
              <a:rPr lang="en-US" dirty="0"/>
              <a:t>The Battle of Uhud</a:t>
            </a:r>
          </a:p>
        </p:txBody>
      </p:sp>
      <p:sp>
        <p:nvSpPr>
          <p:cNvPr id="3" name="Content Placeholder 2">
            <a:extLst>
              <a:ext uri="{FF2B5EF4-FFF2-40B4-BE49-F238E27FC236}">
                <a16:creationId xmlns:a16="http://schemas.microsoft.com/office/drawing/2014/main" id="{25840C52-A2A9-C447-BF1F-7973A083FB77}"/>
              </a:ext>
            </a:extLst>
          </p:cNvPr>
          <p:cNvSpPr>
            <a:spLocks noGrp="1"/>
          </p:cNvSpPr>
          <p:nvPr>
            <p:ph idx="1"/>
          </p:nvPr>
        </p:nvSpPr>
        <p:spPr>
          <a:xfrm>
            <a:off x="720000" y="1357746"/>
            <a:ext cx="10728325" cy="4411230"/>
          </a:xfrm>
        </p:spPr>
        <p:txBody>
          <a:bodyPr>
            <a:normAutofit/>
          </a:bodyPr>
          <a:lstStyle/>
          <a:p>
            <a:r>
              <a:rPr lang="en-US" sz="2400" dirty="0"/>
              <a:t>Hind was not the only woman to accompany the army, </a:t>
            </a:r>
            <a:r>
              <a:rPr lang="en-CA" sz="2400" dirty="0"/>
              <a:t>narrations mention that around 20-30 women of the Quraysh participated.</a:t>
            </a:r>
          </a:p>
          <a:p>
            <a:r>
              <a:rPr lang="en-CA" sz="2400" dirty="0"/>
              <a:t>The women would typically offer moral support in the form of poetry and their presence often deterred men from displaying weakness in battle.</a:t>
            </a:r>
          </a:p>
          <a:p>
            <a:r>
              <a:rPr lang="en-CA" sz="2400" dirty="0"/>
              <a:t>Abu Sufyan was the main leader of the army; on the right flank he put Khalid ibn al-Walid in charge; and on the left flank </a:t>
            </a:r>
            <a:r>
              <a:rPr lang="en-CA" sz="2400" dirty="0" err="1"/>
              <a:t>Ikrimah</a:t>
            </a:r>
            <a:r>
              <a:rPr lang="en-CA" sz="2400" dirty="0"/>
              <a:t> ibn Abi </a:t>
            </a:r>
            <a:r>
              <a:rPr lang="en-CA" sz="2400" dirty="0" err="1"/>
              <a:t>Jahal</a:t>
            </a:r>
            <a:r>
              <a:rPr lang="en-CA" sz="2400" dirty="0"/>
              <a:t>.</a:t>
            </a:r>
            <a:endParaRPr lang="en-US" sz="2400" dirty="0"/>
          </a:p>
        </p:txBody>
      </p:sp>
    </p:spTree>
    <p:extLst>
      <p:ext uri="{BB962C8B-B14F-4D97-AF65-F5344CB8AC3E}">
        <p14:creationId xmlns:p14="http://schemas.microsoft.com/office/powerpoint/2010/main" val="3856533247"/>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7583</TotalTime>
  <Words>1713</Words>
  <Application>Microsoft Macintosh PowerPoint</Application>
  <PresentationFormat>Widescreen</PresentationFormat>
  <Paragraphs>92</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Avenir Next LT Pro</vt:lpstr>
      <vt:lpstr>Sagona Book</vt:lpstr>
      <vt:lpstr>The Hand Extrablack</vt:lpstr>
      <vt:lpstr>BlobVTI</vt:lpstr>
      <vt:lpstr>The Life of Prophet Muhammad</vt:lpstr>
      <vt:lpstr>The Birth of Imam Al-Hasan</vt:lpstr>
      <vt:lpstr>The Birth of Imam Al-Hasan</vt:lpstr>
      <vt:lpstr>The Birth of Imam Al-Hasan</vt:lpstr>
      <vt:lpstr>The Battle of Uhud</vt:lpstr>
      <vt:lpstr>The Battle of Uhud</vt:lpstr>
      <vt:lpstr>The Battle of Uhud</vt:lpstr>
      <vt:lpstr>The Battle of Uhud</vt:lpstr>
      <vt:lpstr>The Battle of Uhud</vt:lpstr>
      <vt:lpstr>The Battle of Uhud</vt:lpstr>
      <vt:lpstr>The Battle of Uhud</vt:lpstr>
      <vt:lpstr>The Battle of Uhud</vt:lpstr>
      <vt:lpstr>The Battle of Uhud</vt:lpstr>
      <vt:lpstr>The Battle of Uhud</vt:lpstr>
      <vt:lpstr>The Battle of Uhud</vt:lpstr>
      <vt:lpstr>The Battle of Uhud</vt:lpstr>
      <vt:lpstr>The Battle of Uhud</vt:lpstr>
      <vt:lpstr>Practical Lessons</vt:lpstr>
      <vt:lpstr>Practical Lessons</vt:lpstr>
      <vt:lpstr>Practical Lessons</vt:lpstr>
      <vt:lpstr>Practical Lessons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792</cp:revision>
  <dcterms:created xsi:type="dcterms:W3CDTF">2020-11-25T07:02:27Z</dcterms:created>
  <dcterms:modified xsi:type="dcterms:W3CDTF">2022-02-02T19:53:35Z</dcterms:modified>
</cp:coreProperties>
</file>