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73" r:id="rId3"/>
    <p:sldId id="272" r:id="rId4"/>
    <p:sldId id="257" r:id="rId5"/>
    <p:sldId id="258" r:id="rId6"/>
    <p:sldId id="259" r:id="rId7"/>
    <p:sldId id="260" r:id="rId8"/>
    <p:sldId id="261" r:id="rId9"/>
    <p:sldId id="262" r:id="rId10"/>
    <p:sldId id="263" r:id="rId11"/>
    <p:sldId id="264" r:id="rId12"/>
    <p:sldId id="270" r:id="rId13"/>
    <p:sldId id="265" r:id="rId14"/>
    <p:sldId id="266" r:id="rId15"/>
    <p:sldId id="267" r:id="rId16"/>
    <p:sldId id="268" r:id="rId17"/>
    <p:sldId id="269" r:id="rId18"/>
    <p:sldId id="271"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843"/>
    <p:restoredTop sz="94733"/>
  </p:normalViewPr>
  <p:slideViewPr>
    <p:cSldViewPr snapToGrid="0" snapToObjects="1">
      <p:cViewPr varScale="1">
        <p:scale>
          <a:sx n="93" d="100"/>
          <a:sy n="93" d="100"/>
        </p:scale>
        <p:origin x="216" y="4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February 23,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February 23,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February 23,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February 23,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February 23,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February 23,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February 23, 2022</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February 23, 2022</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February 23, 2022</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February 23,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February 23,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February 23, 2022</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45</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77148-8444-8C47-BB72-2A6303F3FD6F}"/>
              </a:ext>
            </a:extLst>
          </p:cNvPr>
          <p:cNvSpPr>
            <a:spLocks noGrp="1"/>
          </p:cNvSpPr>
          <p:nvPr>
            <p:ph type="title"/>
          </p:nvPr>
        </p:nvSpPr>
        <p:spPr>
          <a:xfrm>
            <a:off x="720000" y="619200"/>
            <a:ext cx="10728322" cy="683127"/>
          </a:xfrm>
        </p:spPr>
        <p:txBody>
          <a:bodyPr/>
          <a:lstStyle/>
          <a:p>
            <a:pPr algn="ctr"/>
            <a:r>
              <a:rPr lang="en-US" dirty="0"/>
              <a:t>The Battle Begins</a:t>
            </a:r>
          </a:p>
        </p:txBody>
      </p:sp>
      <p:sp>
        <p:nvSpPr>
          <p:cNvPr id="3" name="Content Placeholder 2">
            <a:extLst>
              <a:ext uri="{FF2B5EF4-FFF2-40B4-BE49-F238E27FC236}">
                <a16:creationId xmlns:a16="http://schemas.microsoft.com/office/drawing/2014/main" id="{86F5A3D1-5627-604A-A2FC-D7669641D15B}"/>
              </a:ext>
            </a:extLst>
          </p:cNvPr>
          <p:cNvSpPr>
            <a:spLocks noGrp="1"/>
          </p:cNvSpPr>
          <p:nvPr>
            <p:ph idx="1"/>
          </p:nvPr>
        </p:nvSpPr>
        <p:spPr>
          <a:xfrm>
            <a:off x="720000" y="1302328"/>
            <a:ext cx="10728325" cy="4466648"/>
          </a:xfrm>
        </p:spPr>
        <p:txBody>
          <a:bodyPr>
            <a:normAutofit/>
          </a:bodyPr>
          <a:lstStyle/>
          <a:p>
            <a:pPr marL="0" indent="0" algn="ctr">
              <a:buNone/>
            </a:pPr>
            <a:r>
              <a:rPr lang="ar-SA" sz="2400" dirty="0"/>
              <a:t> فبرز إليه أمير المؤمنين عليه السلام يقول:</a:t>
            </a:r>
            <a:br>
              <a:rPr lang="ar-SA" sz="2400" dirty="0"/>
            </a:br>
            <a:r>
              <a:rPr lang="ar-SA" sz="2400" dirty="0"/>
              <a:t>يا طلح ان كنت كما </a:t>
            </a:r>
            <a:r>
              <a:rPr lang="ar-SA" sz="2400" dirty="0" err="1"/>
              <a:t>تفول</a:t>
            </a:r>
            <a:r>
              <a:rPr lang="ar-SA" sz="2400" dirty="0"/>
              <a:t> * لنا خيول ولكم نصول فاثبت لننظر أينا المقتول * وأينا أولى بما تقول فقد اتاك الأسد الصؤل * بصارم ليس به فلول بنصرة القاهر والرسول</a:t>
            </a:r>
            <a:endParaRPr lang="en-US" sz="2400" dirty="0"/>
          </a:p>
          <a:p>
            <a:pPr marL="0" indent="0" algn="ctr">
              <a:buNone/>
            </a:pPr>
            <a:r>
              <a:rPr lang="en-US" sz="2400" dirty="0"/>
              <a:t>Imam Ali accepted his challenge and said:</a:t>
            </a:r>
          </a:p>
          <a:p>
            <a:pPr marL="0" indent="0" algn="ctr">
              <a:buNone/>
            </a:pPr>
            <a:r>
              <a:rPr lang="en-US" sz="2400" dirty="0"/>
              <a:t>O </a:t>
            </a:r>
            <a:r>
              <a:rPr lang="en-US" sz="2400" dirty="0" err="1"/>
              <a:t>Talhah</a:t>
            </a:r>
            <a:r>
              <a:rPr lang="en-US" sz="2400" dirty="0"/>
              <a:t>, if it is in fact as you say it is, that you have more horses and we nothing but the arrows and spears we carry, then stand fast and let us see who among us will be killed. And let us see who is more deserving of what you say. For an attacking lion has come to meet you with a sword that never dulls and is aided by a dominating Lord and the Messenger of God.”</a:t>
            </a:r>
          </a:p>
        </p:txBody>
      </p:sp>
    </p:spTree>
    <p:extLst>
      <p:ext uri="{BB962C8B-B14F-4D97-AF65-F5344CB8AC3E}">
        <p14:creationId xmlns:p14="http://schemas.microsoft.com/office/powerpoint/2010/main" val="641435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5F908-63A8-7F46-B93A-AD3D391F1362}"/>
              </a:ext>
            </a:extLst>
          </p:cNvPr>
          <p:cNvSpPr>
            <a:spLocks noGrp="1"/>
          </p:cNvSpPr>
          <p:nvPr>
            <p:ph type="title"/>
          </p:nvPr>
        </p:nvSpPr>
        <p:spPr>
          <a:xfrm>
            <a:off x="720000" y="619200"/>
            <a:ext cx="10728322" cy="710836"/>
          </a:xfrm>
        </p:spPr>
        <p:txBody>
          <a:bodyPr/>
          <a:lstStyle/>
          <a:p>
            <a:pPr algn="ctr"/>
            <a:r>
              <a:rPr lang="en-US" dirty="0"/>
              <a:t>The Battle Begins</a:t>
            </a:r>
          </a:p>
        </p:txBody>
      </p:sp>
      <p:sp>
        <p:nvSpPr>
          <p:cNvPr id="3" name="Content Placeholder 2">
            <a:extLst>
              <a:ext uri="{FF2B5EF4-FFF2-40B4-BE49-F238E27FC236}">
                <a16:creationId xmlns:a16="http://schemas.microsoft.com/office/drawing/2014/main" id="{7D3FFCB0-668F-E544-878D-1B7A072EC236}"/>
              </a:ext>
            </a:extLst>
          </p:cNvPr>
          <p:cNvSpPr>
            <a:spLocks noGrp="1"/>
          </p:cNvSpPr>
          <p:nvPr>
            <p:ph idx="1"/>
          </p:nvPr>
        </p:nvSpPr>
        <p:spPr>
          <a:xfrm>
            <a:off x="720000" y="1330036"/>
            <a:ext cx="10728325" cy="4438939"/>
          </a:xfrm>
        </p:spPr>
        <p:txBody>
          <a:bodyPr>
            <a:normAutofit/>
          </a:bodyPr>
          <a:lstStyle/>
          <a:p>
            <a:pPr marL="0" indent="0" algn="ctr">
              <a:buNone/>
            </a:pPr>
            <a:r>
              <a:rPr lang="ar-SA" sz="2400" dirty="0"/>
              <a:t>فقال طلحة من أنت يا غلام؟ قال انا علي بن أبي طالب قال قد علمت يا قضيم  انه لا يجسر علي أحد غيرك</a:t>
            </a:r>
            <a:endParaRPr lang="en-US" sz="2400" dirty="0"/>
          </a:p>
          <a:p>
            <a:pPr marL="0" indent="0" algn="ctr">
              <a:buNone/>
            </a:pPr>
            <a:r>
              <a:rPr lang="en-US" sz="2400" dirty="0"/>
              <a:t>“Talha asked: Who are you boy? ‘I am Ali ibn Abi Talib’</a:t>
            </a:r>
          </a:p>
          <a:p>
            <a:pPr marL="0" indent="0" algn="ctr">
              <a:buNone/>
            </a:pPr>
            <a:r>
              <a:rPr lang="en-US" sz="2400" dirty="0"/>
              <a:t>Talha said: I knew no one other than you would have the audacity to face me, Striker.”</a:t>
            </a:r>
          </a:p>
          <a:p>
            <a:pPr marL="0" indent="0" algn="ctr">
              <a:buNone/>
            </a:pPr>
            <a:endParaRPr lang="en-US" sz="2400" dirty="0"/>
          </a:p>
          <a:p>
            <a:endParaRPr lang="en-US" sz="2400" dirty="0"/>
          </a:p>
        </p:txBody>
      </p:sp>
    </p:spTree>
    <p:extLst>
      <p:ext uri="{BB962C8B-B14F-4D97-AF65-F5344CB8AC3E}">
        <p14:creationId xmlns:p14="http://schemas.microsoft.com/office/powerpoint/2010/main" val="22637028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63B8C-773D-1341-AB19-98CC217ED0CF}"/>
              </a:ext>
            </a:extLst>
          </p:cNvPr>
          <p:cNvSpPr>
            <a:spLocks noGrp="1"/>
          </p:cNvSpPr>
          <p:nvPr>
            <p:ph type="title"/>
          </p:nvPr>
        </p:nvSpPr>
        <p:spPr>
          <a:xfrm>
            <a:off x="720000" y="619200"/>
            <a:ext cx="10728322" cy="766255"/>
          </a:xfrm>
        </p:spPr>
        <p:txBody>
          <a:bodyPr/>
          <a:lstStyle/>
          <a:p>
            <a:pPr algn="ctr"/>
            <a:r>
              <a:rPr lang="en-US" dirty="0"/>
              <a:t>The Battle Begins</a:t>
            </a:r>
          </a:p>
        </p:txBody>
      </p:sp>
      <p:sp>
        <p:nvSpPr>
          <p:cNvPr id="3" name="Content Placeholder 2">
            <a:extLst>
              <a:ext uri="{FF2B5EF4-FFF2-40B4-BE49-F238E27FC236}">
                <a16:creationId xmlns:a16="http://schemas.microsoft.com/office/drawing/2014/main" id="{4687C8A6-8A04-CD47-9056-D8AF338209B2}"/>
              </a:ext>
            </a:extLst>
          </p:cNvPr>
          <p:cNvSpPr>
            <a:spLocks noGrp="1"/>
          </p:cNvSpPr>
          <p:nvPr>
            <p:ph idx="1"/>
          </p:nvPr>
        </p:nvSpPr>
        <p:spPr>
          <a:xfrm>
            <a:off x="720000" y="1551710"/>
            <a:ext cx="10728325" cy="4687090"/>
          </a:xfrm>
        </p:spPr>
        <p:txBody>
          <a:bodyPr/>
          <a:lstStyle/>
          <a:p>
            <a:r>
              <a:rPr lang="en-US" dirty="0"/>
              <a:t>The following narration from Imam Al-Sadiq explains why Imam Ali was called “Striker”:</a:t>
            </a:r>
          </a:p>
          <a:p>
            <a:pPr marL="0" indent="0" algn="ctr">
              <a:buNone/>
            </a:pPr>
            <a:r>
              <a:rPr lang="ar-SA" dirty="0"/>
              <a:t>قال إن رسول الله كان بمكة لم يجسر عليه أحد لموضع أبي طالب واغروا به الصبيان وكانوا إذا خرج رسول يرمونه بالحجارة والتراب فشكى ذلك إلى علي  فقال بأبي أنت وأمي يا رسول الله إذا خرجت فأخرجني معك فخرج رسول الله ومعه أمير المؤمنين فتعرض الصبيان لرسول الله كعادتهم فحمل عليهم أمير المؤمنين وكان يقضمهم في وجوههم وآنا فيم وآذانهم فكانوا يرجعون باكين إلى آبائهم ويقولون قضمنا علي قضمنا علي فسمي لذلك " القضيم ".</a:t>
            </a:r>
            <a:endParaRPr lang="en-US" dirty="0"/>
          </a:p>
          <a:p>
            <a:pPr marL="0" indent="0" algn="ctr">
              <a:buNone/>
            </a:pPr>
            <a:r>
              <a:rPr lang="en-CA" dirty="0"/>
              <a:t>“Striker.” Al-</a:t>
            </a:r>
            <a:r>
              <a:rPr lang="en-CA" dirty="0" err="1"/>
              <a:t>Qummī</a:t>
            </a:r>
            <a:r>
              <a:rPr lang="en-CA" dirty="0"/>
              <a:t> quotes another tradition from the 6th Imam where </a:t>
            </a:r>
            <a:r>
              <a:rPr lang="en-CA" dirty="0" err="1"/>
              <a:t>Hishām</a:t>
            </a:r>
            <a:r>
              <a:rPr lang="en-CA" dirty="0"/>
              <a:t> asks him why Ali was called the Striker. He explains that the Quraysh couldn’t directly hurt the Prophet because of Abu Talib, so they used to tell their children to torment him and throw stones at him. So Ali began escorting him everywhere, and he would strike them on their faces, and noses, and ears and send them home crying</a:t>
            </a:r>
          </a:p>
          <a:p>
            <a:pPr marL="0" indent="0" algn="ctr">
              <a:buNone/>
            </a:pPr>
            <a:endParaRPr lang="en-US" dirty="0"/>
          </a:p>
        </p:txBody>
      </p:sp>
    </p:spTree>
    <p:extLst>
      <p:ext uri="{BB962C8B-B14F-4D97-AF65-F5344CB8AC3E}">
        <p14:creationId xmlns:p14="http://schemas.microsoft.com/office/powerpoint/2010/main" val="23986681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14F0B-0475-224E-A8E5-FE7D0E9CA940}"/>
              </a:ext>
            </a:extLst>
          </p:cNvPr>
          <p:cNvSpPr>
            <a:spLocks noGrp="1"/>
          </p:cNvSpPr>
          <p:nvPr>
            <p:ph type="title"/>
          </p:nvPr>
        </p:nvSpPr>
        <p:spPr>
          <a:xfrm>
            <a:off x="720000" y="619200"/>
            <a:ext cx="10728322" cy="766255"/>
          </a:xfrm>
        </p:spPr>
        <p:txBody>
          <a:bodyPr/>
          <a:lstStyle/>
          <a:p>
            <a:pPr algn="ctr"/>
            <a:r>
              <a:rPr lang="en-US" dirty="0"/>
              <a:t>The Battle Begins</a:t>
            </a:r>
          </a:p>
        </p:txBody>
      </p:sp>
      <p:sp>
        <p:nvSpPr>
          <p:cNvPr id="3" name="Content Placeholder 2">
            <a:extLst>
              <a:ext uri="{FF2B5EF4-FFF2-40B4-BE49-F238E27FC236}">
                <a16:creationId xmlns:a16="http://schemas.microsoft.com/office/drawing/2014/main" id="{AA9A1B08-36D2-3E46-A669-AEB820EC25F3}"/>
              </a:ext>
            </a:extLst>
          </p:cNvPr>
          <p:cNvSpPr>
            <a:spLocks noGrp="1"/>
          </p:cNvSpPr>
          <p:nvPr>
            <p:ph idx="1"/>
          </p:nvPr>
        </p:nvSpPr>
        <p:spPr>
          <a:xfrm>
            <a:off x="720000" y="1191492"/>
            <a:ext cx="10728325" cy="4577484"/>
          </a:xfrm>
        </p:spPr>
        <p:txBody>
          <a:bodyPr>
            <a:normAutofit/>
          </a:bodyPr>
          <a:lstStyle/>
          <a:p>
            <a:pPr marL="0" indent="0" algn="ctr">
              <a:buNone/>
            </a:pPr>
            <a:r>
              <a:rPr lang="ar-SA" sz="2400" dirty="0"/>
              <a:t>فشد عليه طلحة فضربه فاتقاه أمير المؤمنين بالجحفة ثم ضربه أمير المؤمنين على فخذيه فقطعهما جميعا فسقط على ظهره، وسقطت الراية، فذهب علي ليجهز عليه فحلفه بالرحم فانصرف عنه فقال المسلمون ألا أجهزت عليه؟ قال قد ضربته ضربة لا يعيش منها أبدا،</a:t>
            </a:r>
            <a:endParaRPr lang="en-US" sz="2400" dirty="0"/>
          </a:p>
          <a:p>
            <a:pPr marL="0" indent="0" algn="ctr">
              <a:buNone/>
            </a:pPr>
            <a:r>
              <a:rPr lang="en-US" sz="2400" dirty="0"/>
              <a:t>Talha attacked him but Ali blocked his strike with his shield. Then Ali struck him on his thighs, severed them his legs and </a:t>
            </a:r>
            <a:r>
              <a:rPr lang="en-US" sz="2400" dirty="0" err="1"/>
              <a:t>Talhah</a:t>
            </a:r>
            <a:r>
              <a:rPr lang="en-US" sz="2400" dirty="0"/>
              <a:t> fell on his back. Ali went over to him to finish him off but </a:t>
            </a:r>
            <a:r>
              <a:rPr lang="en-US" sz="2400" dirty="0" err="1"/>
              <a:t>Talhah</a:t>
            </a:r>
            <a:r>
              <a:rPr lang="en-US" sz="2400" dirty="0"/>
              <a:t> begged to be spared for the sake of his kinship…</a:t>
            </a:r>
          </a:p>
        </p:txBody>
      </p:sp>
    </p:spTree>
    <p:extLst>
      <p:ext uri="{BB962C8B-B14F-4D97-AF65-F5344CB8AC3E}">
        <p14:creationId xmlns:p14="http://schemas.microsoft.com/office/powerpoint/2010/main" val="32606392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A44C7-CD49-8141-ACE5-5EFE0676F2CD}"/>
              </a:ext>
            </a:extLst>
          </p:cNvPr>
          <p:cNvSpPr>
            <a:spLocks noGrp="1"/>
          </p:cNvSpPr>
          <p:nvPr>
            <p:ph type="title"/>
          </p:nvPr>
        </p:nvSpPr>
        <p:spPr>
          <a:xfrm>
            <a:off x="720000" y="619200"/>
            <a:ext cx="10728322" cy="821673"/>
          </a:xfrm>
        </p:spPr>
        <p:txBody>
          <a:bodyPr/>
          <a:lstStyle/>
          <a:p>
            <a:pPr algn="ctr"/>
            <a:r>
              <a:rPr lang="en-US" dirty="0"/>
              <a:t>The Battle Begins</a:t>
            </a:r>
          </a:p>
        </p:txBody>
      </p:sp>
      <p:sp>
        <p:nvSpPr>
          <p:cNvPr id="3" name="Content Placeholder 2">
            <a:extLst>
              <a:ext uri="{FF2B5EF4-FFF2-40B4-BE49-F238E27FC236}">
                <a16:creationId xmlns:a16="http://schemas.microsoft.com/office/drawing/2014/main" id="{2F9FCA2C-0F71-C840-8ECC-A9F92246156F}"/>
              </a:ext>
            </a:extLst>
          </p:cNvPr>
          <p:cNvSpPr>
            <a:spLocks noGrp="1"/>
          </p:cNvSpPr>
          <p:nvPr>
            <p:ph idx="1"/>
          </p:nvPr>
        </p:nvSpPr>
        <p:spPr>
          <a:xfrm>
            <a:off x="720000" y="1620982"/>
            <a:ext cx="10728325" cy="4147993"/>
          </a:xfrm>
        </p:spPr>
        <p:txBody>
          <a:bodyPr/>
          <a:lstStyle/>
          <a:p>
            <a:pPr marL="0" indent="0" algn="ctr">
              <a:buNone/>
            </a:pPr>
            <a:r>
              <a:rPr lang="ar-SA" sz="2400" dirty="0"/>
              <a:t>واخذ الراية أبو سعيد بن أبي طلحه فقتله علي عليه السلام وسقطت الراية علي الأرض، </a:t>
            </a:r>
            <a:r>
              <a:rPr lang="ar-SA" sz="2400" dirty="0" err="1"/>
              <a:t>فاخذها</a:t>
            </a:r>
            <a:r>
              <a:rPr lang="ar-SA" sz="2400" dirty="0"/>
              <a:t> شافع بن أبي طلحة فقتله علي (</a:t>
            </a:r>
            <a:r>
              <a:rPr lang="ar-SA" sz="2400" dirty="0" err="1"/>
              <a:t>ع</a:t>
            </a:r>
            <a:r>
              <a:rPr lang="ar-SA" sz="2400" dirty="0"/>
              <a:t>) فسقطت الراية إلى الأرض</a:t>
            </a:r>
            <a:endParaRPr lang="en-US" sz="2400" dirty="0"/>
          </a:p>
          <a:p>
            <a:pPr marL="0" indent="0" algn="ctr">
              <a:buNone/>
            </a:pPr>
            <a:r>
              <a:rPr lang="en-US" sz="2400" dirty="0"/>
              <a:t>Abu </a:t>
            </a:r>
            <a:r>
              <a:rPr lang="en-US" sz="2400" dirty="0" err="1"/>
              <a:t>Sa’id</a:t>
            </a:r>
            <a:r>
              <a:rPr lang="en-US" sz="2400" dirty="0"/>
              <a:t> ibn Abi </a:t>
            </a:r>
            <a:r>
              <a:rPr lang="en-US" sz="2400" dirty="0" err="1"/>
              <a:t>Talhah</a:t>
            </a:r>
            <a:r>
              <a:rPr lang="en-US" sz="2400" dirty="0"/>
              <a:t> (his brother) took hold of the standard and was also killed by Ali. The standard fell on the ground. </a:t>
            </a:r>
            <a:r>
              <a:rPr lang="ar-SA" sz="2400" dirty="0"/>
              <a:t> </a:t>
            </a:r>
            <a:r>
              <a:rPr lang="en-US" sz="2400" dirty="0"/>
              <a:t>Then another brother picked up the standard and was also killed by Ali so the standard fell on the ground once again.</a:t>
            </a:r>
          </a:p>
        </p:txBody>
      </p:sp>
    </p:spTree>
    <p:extLst>
      <p:ext uri="{BB962C8B-B14F-4D97-AF65-F5344CB8AC3E}">
        <p14:creationId xmlns:p14="http://schemas.microsoft.com/office/powerpoint/2010/main" val="148469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1CA62-AE51-D648-BEF4-E0E403B38E01}"/>
              </a:ext>
            </a:extLst>
          </p:cNvPr>
          <p:cNvSpPr>
            <a:spLocks noGrp="1"/>
          </p:cNvSpPr>
          <p:nvPr>
            <p:ph type="title"/>
          </p:nvPr>
        </p:nvSpPr>
        <p:spPr>
          <a:xfrm>
            <a:off x="720000" y="619200"/>
            <a:ext cx="10728322" cy="752400"/>
          </a:xfrm>
        </p:spPr>
        <p:txBody>
          <a:bodyPr/>
          <a:lstStyle/>
          <a:p>
            <a:pPr algn="ctr"/>
            <a:r>
              <a:rPr lang="en-US" dirty="0"/>
              <a:t>The Battle Begins</a:t>
            </a:r>
          </a:p>
        </p:txBody>
      </p:sp>
      <p:sp>
        <p:nvSpPr>
          <p:cNvPr id="3" name="Content Placeholder 2">
            <a:extLst>
              <a:ext uri="{FF2B5EF4-FFF2-40B4-BE49-F238E27FC236}">
                <a16:creationId xmlns:a16="http://schemas.microsoft.com/office/drawing/2014/main" id="{DFF14959-6C41-8B49-8011-5677E54A39FB}"/>
              </a:ext>
            </a:extLst>
          </p:cNvPr>
          <p:cNvSpPr>
            <a:spLocks noGrp="1"/>
          </p:cNvSpPr>
          <p:nvPr>
            <p:ph idx="1"/>
          </p:nvPr>
        </p:nvSpPr>
        <p:spPr>
          <a:xfrm>
            <a:off x="720000" y="1482436"/>
            <a:ext cx="10728325" cy="4286539"/>
          </a:xfrm>
        </p:spPr>
        <p:txBody>
          <a:bodyPr/>
          <a:lstStyle/>
          <a:p>
            <a:pPr marL="0" indent="0" algn="ctr">
              <a:buNone/>
            </a:pPr>
            <a:r>
              <a:rPr lang="ar-SA" sz="2400" dirty="0" err="1"/>
              <a:t>فاخذها</a:t>
            </a:r>
            <a:r>
              <a:rPr lang="ar-SA" sz="2400" dirty="0"/>
              <a:t> عثمان بن أبي طلحة فقتله علي (</a:t>
            </a:r>
            <a:r>
              <a:rPr lang="ar-SA" sz="2400" dirty="0" err="1"/>
              <a:t>ع</a:t>
            </a:r>
            <a:r>
              <a:rPr lang="ar-SA" sz="2400" dirty="0"/>
              <a:t>) فسقطت الراية إلى الأرض </a:t>
            </a:r>
            <a:r>
              <a:rPr lang="ar-SA" sz="2400" dirty="0" err="1"/>
              <a:t>فاخذها</a:t>
            </a:r>
            <a:r>
              <a:rPr lang="ar-SA" sz="2400" dirty="0"/>
              <a:t> الحارث بن أبي طلحة فقتله علي (</a:t>
            </a:r>
            <a:r>
              <a:rPr lang="ar-SA" sz="2400" dirty="0" err="1"/>
              <a:t>ع</a:t>
            </a:r>
            <a:r>
              <a:rPr lang="ar-SA" sz="2400" dirty="0"/>
              <a:t>)، فسقطت الراية إلى الأرض، واخذها أبو عذير بن عثمان ففتله علي (</a:t>
            </a:r>
            <a:r>
              <a:rPr lang="ar-SA" sz="2400" dirty="0" err="1"/>
              <a:t>ع</a:t>
            </a:r>
            <a:r>
              <a:rPr lang="ar-SA" sz="2400" dirty="0"/>
              <a:t>) وسقطت الراية إلي الأرض </a:t>
            </a:r>
            <a:r>
              <a:rPr lang="ar-SA" sz="2400" dirty="0" err="1"/>
              <a:t>فاخذها</a:t>
            </a:r>
            <a:r>
              <a:rPr lang="ar-SA" sz="2400" dirty="0"/>
              <a:t> عبد الله بن أبي جميلة بن زهير فقتله علي (</a:t>
            </a:r>
            <a:r>
              <a:rPr lang="ar-SA" sz="2400" dirty="0" err="1"/>
              <a:t>ع</a:t>
            </a:r>
            <a:r>
              <a:rPr lang="ar-SA" sz="2400" dirty="0"/>
              <a:t>) وسقطت الراية إلى الأرض، فقتل أمير المؤمنين عليه السلام التاسع من بني عبد الدار وهو </a:t>
            </a:r>
            <a:r>
              <a:rPr lang="ar-SA" sz="2400" dirty="0" err="1"/>
              <a:t>أرطأة</a:t>
            </a:r>
            <a:r>
              <a:rPr lang="ar-SA" sz="2400" dirty="0"/>
              <a:t> بن شرحبيل مبارزة وسقطت الراية إلى الأرض</a:t>
            </a:r>
            <a:endParaRPr lang="en-US" sz="2400" dirty="0"/>
          </a:p>
          <a:p>
            <a:pPr marL="0" indent="0" algn="ctr">
              <a:buNone/>
            </a:pPr>
            <a:r>
              <a:rPr lang="en-US" dirty="0"/>
              <a:t>One brother after another picks up the standard and they are all killed by Imam Ali. Others try to raise the standard and Ali kills no less than nine people from the tribe of Bani Abdul Al-Dar</a:t>
            </a:r>
          </a:p>
        </p:txBody>
      </p:sp>
    </p:spTree>
    <p:extLst>
      <p:ext uri="{BB962C8B-B14F-4D97-AF65-F5344CB8AC3E}">
        <p14:creationId xmlns:p14="http://schemas.microsoft.com/office/powerpoint/2010/main" val="38811111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FFDDE-267D-EE42-9F07-98C061654FFF}"/>
              </a:ext>
            </a:extLst>
          </p:cNvPr>
          <p:cNvSpPr>
            <a:spLocks noGrp="1"/>
          </p:cNvSpPr>
          <p:nvPr>
            <p:ph type="title"/>
          </p:nvPr>
        </p:nvSpPr>
        <p:spPr>
          <a:xfrm>
            <a:off x="720000" y="619200"/>
            <a:ext cx="10728322" cy="780109"/>
          </a:xfrm>
        </p:spPr>
        <p:txBody>
          <a:bodyPr/>
          <a:lstStyle/>
          <a:p>
            <a:pPr algn="ctr"/>
            <a:r>
              <a:rPr lang="en-US" dirty="0"/>
              <a:t>The Battle Begins</a:t>
            </a:r>
          </a:p>
        </p:txBody>
      </p:sp>
      <p:sp>
        <p:nvSpPr>
          <p:cNvPr id="3" name="Content Placeholder 2">
            <a:extLst>
              <a:ext uri="{FF2B5EF4-FFF2-40B4-BE49-F238E27FC236}">
                <a16:creationId xmlns:a16="http://schemas.microsoft.com/office/drawing/2014/main" id="{4BB0C564-25E9-BA41-BF86-C7038D401A78}"/>
              </a:ext>
            </a:extLst>
          </p:cNvPr>
          <p:cNvSpPr>
            <a:spLocks noGrp="1"/>
          </p:cNvSpPr>
          <p:nvPr>
            <p:ph idx="1"/>
          </p:nvPr>
        </p:nvSpPr>
        <p:spPr>
          <a:xfrm>
            <a:off x="720000" y="1399310"/>
            <a:ext cx="10728325" cy="4369666"/>
          </a:xfrm>
        </p:spPr>
        <p:txBody>
          <a:bodyPr/>
          <a:lstStyle/>
          <a:p>
            <a:pPr marL="0" indent="0" algn="ctr">
              <a:buNone/>
            </a:pPr>
            <a:r>
              <a:rPr lang="ar-SA" sz="2400" dirty="0"/>
              <a:t> </a:t>
            </a:r>
            <a:r>
              <a:rPr lang="ar-SA" sz="2400" dirty="0" err="1"/>
              <a:t>فاخذها</a:t>
            </a:r>
            <a:r>
              <a:rPr lang="ar-SA" sz="2400" dirty="0"/>
              <a:t> مولاهم صواب فضربه أمير المؤمنين عليه السلام على يمينه فقطعها وسقطت الراية إلى الأرض </a:t>
            </a:r>
            <a:r>
              <a:rPr lang="ar-SA" sz="2400" dirty="0" err="1"/>
              <a:t>فاخذها</a:t>
            </a:r>
            <a:r>
              <a:rPr lang="ar-SA" sz="2400" dirty="0"/>
              <a:t> بشماله فضربه أمير المؤمنين عليه السلام على شماله فقطعها وسقطت الراية إلى الأرض، فاحتضنها بيديه المقطوعتين ثم قال يا بني عبد الدار هل أعذرت فيما بيني وبينكم؟ فضربه أمير المؤمنين عليه السلام على رأسه فقتله،</a:t>
            </a:r>
            <a:endParaRPr lang="en-US" sz="2400" dirty="0"/>
          </a:p>
          <a:p>
            <a:pPr marL="0" indent="0" algn="ctr">
              <a:buNone/>
            </a:pPr>
            <a:r>
              <a:rPr lang="en-US" sz="2400" dirty="0"/>
              <a:t>A slave from their tribe picked up the standard and Imam Ali severed his right arm. He picked it up with his left and Ali severed his left arm too. He then clutched the standard with what remained of his arm and said: ‘O Bani Abdul Al-Dar, have I fulfilled my duty to you’. Imam Ali struck his head and killed him.</a:t>
            </a:r>
          </a:p>
        </p:txBody>
      </p:sp>
    </p:spTree>
    <p:extLst>
      <p:ext uri="{BB962C8B-B14F-4D97-AF65-F5344CB8AC3E}">
        <p14:creationId xmlns:p14="http://schemas.microsoft.com/office/powerpoint/2010/main" val="29501515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F22C4-D5B7-424A-A426-03440B408EC8}"/>
              </a:ext>
            </a:extLst>
          </p:cNvPr>
          <p:cNvSpPr>
            <a:spLocks noGrp="1"/>
          </p:cNvSpPr>
          <p:nvPr>
            <p:ph type="title"/>
          </p:nvPr>
        </p:nvSpPr>
        <p:spPr>
          <a:xfrm>
            <a:off x="720000" y="619200"/>
            <a:ext cx="10728322" cy="696982"/>
          </a:xfrm>
        </p:spPr>
        <p:txBody>
          <a:bodyPr/>
          <a:lstStyle/>
          <a:p>
            <a:pPr algn="ctr"/>
            <a:r>
              <a:rPr lang="en-US" dirty="0"/>
              <a:t>The Battle Begins</a:t>
            </a:r>
          </a:p>
        </p:txBody>
      </p:sp>
      <p:sp>
        <p:nvSpPr>
          <p:cNvPr id="3" name="Content Placeholder 2">
            <a:extLst>
              <a:ext uri="{FF2B5EF4-FFF2-40B4-BE49-F238E27FC236}">
                <a16:creationId xmlns:a16="http://schemas.microsoft.com/office/drawing/2014/main" id="{F5ED0CB5-E8F2-C746-B9AA-7756DE8B36BF}"/>
              </a:ext>
            </a:extLst>
          </p:cNvPr>
          <p:cNvSpPr>
            <a:spLocks noGrp="1"/>
          </p:cNvSpPr>
          <p:nvPr>
            <p:ph idx="1"/>
          </p:nvPr>
        </p:nvSpPr>
        <p:spPr>
          <a:xfrm>
            <a:off x="720000" y="1413164"/>
            <a:ext cx="10728325" cy="4355811"/>
          </a:xfrm>
        </p:spPr>
        <p:txBody>
          <a:bodyPr>
            <a:normAutofit/>
          </a:bodyPr>
          <a:lstStyle/>
          <a:p>
            <a:r>
              <a:rPr lang="en-CA" sz="2400" dirty="0"/>
              <a:t>Due to loss of morale, the Quraysh are quickly defeated and chased off the battlefield.</a:t>
            </a:r>
          </a:p>
          <a:p>
            <a:r>
              <a:rPr lang="en-CA" sz="2400" dirty="0"/>
              <a:t>Al-Bara’ ibn ‘</a:t>
            </a:r>
            <a:r>
              <a:rPr lang="en-CA" sz="2400" dirty="0" err="1"/>
              <a:t>Azib</a:t>
            </a:r>
            <a:r>
              <a:rPr lang="en-CA" sz="2400" dirty="0"/>
              <a:t> says, "When we fought them at Uhud, they turned and fled, until I saw with my own eyes the legs of the women as they lifted their skirts running up the mountains and I could see their ankle bracelets." </a:t>
            </a:r>
          </a:p>
          <a:p>
            <a:r>
              <a:rPr lang="en-CA" sz="2400" dirty="0"/>
              <a:t>Ibn Hisham he adds, "I remember clearly seeing Hind and her female companions all running away up the mountain." From this we can see how devastating the initial assault of the Muslim army was.</a:t>
            </a:r>
          </a:p>
          <a:p>
            <a:endParaRPr lang="en-CA" dirty="0"/>
          </a:p>
          <a:p>
            <a:endParaRPr lang="en-US" dirty="0"/>
          </a:p>
        </p:txBody>
      </p:sp>
    </p:spTree>
    <p:extLst>
      <p:ext uri="{BB962C8B-B14F-4D97-AF65-F5344CB8AC3E}">
        <p14:creationId xmlns:p14="http://schemas.microsoft.com/office/powerpoint/2010/main" val="17449859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BE345-5145-CD4B-99F2-2421DD378FEA}"/>
              </a:ext>
            </a:extLst>
          </p:cNvPr>
          <p:cNvSpPr>
            <a:spLocks noGrp="1"/>
          </p:cNvSpPr>
          <p:nvPr>
            <p:ph type="title"/>
          </p:nvPr>
        </p:nvSpPr>
        <p:spPr>
          <a:xfrm>
            <a:off x="720000" y="619200"/>
            <a:ext cx="10728322" cy="849382"/>
          </a:xfrm>
        </p:spPr>
        <p:txBody>
          <a:bodyPr/>
          <a:lstStyle/>
          <a:p>
            <a:pPr algn="ctr"/>
            <a:r>
              <a:rPr lang="en-US" dirty="0"/>
              <a:t>The Battle Begins</a:t>
            </a:r>
          </a:p>
        </p:txBody>
      </p:sp>
      <p:sp>
        <p:nvSpPr>
          <p:cNvPr id="3" name="Content Placeholder 2">
            <a:extLst>
              <a:ext uri="{FF2B5EF4-FFF2-40B4-BE49-F238E27FC236}">
                <a16:creationId xmlns:a16="http://schemas.microsoft.com/office/drawing/2014/main" id="{6FBC94F1-119B-6647-97C5-6145228D48C7}"/>
              </a:ext>
            </a:extLst>
          </p:cNvPr>
          <p:cNvSpPr>
            <a:spLocks noGrp="1"/>
          </p:cNvSpPr>
          <p:nvPr>
            <p:ph idx="1"/>
          </p:nvPr>
        </p:nvSpPr>
        <p:spPr>
          <a:xfrm>
            <a:off x="720000" y="1662546"/>
            <a:ext cx="10728325" cy="4106430"/>
          </a:xfrm>
        </p:spPr>
        <p:txBody>
          <a:bodyPr/>
          <a:lstStyle/>
          <a:p>
            <a:r>
              <a:rPr lang="en-CA" sz="2400" dirty="0"/>
              <a:t>Most of Abdullah ibn </a:t>
            </a:r>
            <a:r>
              <a:rPr lang="en-CA" sz="2400" dirty="0" err="1"/>
              <a:t>Jubayr’s</a:t>
            </a:r>
            <a:r>
              <a:rPr lang="en-CA" sz="2400" dirty="0"/>
              <a:t> archers abandon their post to collect the spoils. Only 12 remain. Khalid ibn al-Walid seizes the opportunity to kill the remaining archers, circle behind the Muslims and attack from the rear when their guard is down.</a:t>
            </a:r>
          </a:p>
          <a:p>
            <a:endParaRPr lang="en-US" dirty="0"/>
          </a:p>
        </p:txBody>
      </p:sp>
    </p:spTree>
    <p:extLst>
      <p:ext uri="{BB962C8B-B14F-4D97-AF65-F5344CB8AC3E}">
        <p14:creationId xmlns:p14="http://schemas.microsoft.com/office/powerpoint/2010/main" val="91233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F4A7C-73FC-C24A-9DD0-7F04BF7299D1}"/>
              </a:ext>
            </a:extLst>
          </p:cNvPr>
          <p:cNvSpPr>
            <a:spLocks noGrp="1"/>
          </p:cNvSpPr>
          <p:nvPr>
            <p:ph type="title"/>
          </p:nvPr>
        </p:nvSpPr>
        <p:spPr>
          <a:xfrm>
            <a:off x="720000" y="619200"/>
            <a:ext cx="10728322" cy="793964"/>
          </a:xfrm>
        </p:spPr>
        <p:txBody>
          <a:bodyPr/>
          <a:lstStyle/>
          <a:p>
            <a:pPr algn="ctr"/>
            <a:r>
              <a:rPr lang="en-US" dirty="0"/>
              <a:t>The First Skirmish</a:t>
            </a:r>
          </a:p>
        </p:txBody>
      </p:sp>
      <p:sp>
        <p:nvSpPr>
          <p:cNvPr id="3" name="Content Placeholder 2">
            <a:extLst>
              <a:ext uri="{FF2B5EF4-FFF2-40B4-BE49-F238E27FC236}">
                <a16:creationId xmlns:a16="http://schemas.microsoft.com/office/drawing/2014/main" id="{08100E7B-5538-814A-8CF6-58745CB8682E}"/>
              </a:ext>
            </a:extLst>
          </p:cNvPr>
          <p:cNvSpPr>
            <a:spLocks noGrp="1"/>
          </p:cNvSpPr>
          <p:nvPr>
            <p:ph idx="1"/>
          </p:nvPr>
        </p:nvSpPr>
        <p:spPr>
          <a:xfrm>
            <a:off x="720000" y="1413164"/>
            <a:ext cx="10728325" cy="4825636"/>
          </a:xfrm>
        </p:spPr>
        <p:txBody>
          <a:bodyPr>
            <a:noAutofit/>
          </a:bodyPr>
          <a:lstStyle/>
          <a:p>
            <a:r>
              <a:rPr lang="en-US" dirty="0"/>
              <a:t>After putting on his second coat of mail, the Prophet presents his sword to his followers, asking which companion is most worthy of wielding it against the Quraysh.</a:t>
            </a:r>
          </a:p>
          <a:p>
            <a:r>
              <a:rPr lang="en-US" dirty="0"/>
              <a:t>Some companions rise to the challenge. The Prophets gives his sword to Abu </a:t>
            </a:r>
            <a:r>
              <a:rPr lang="en-US" dirty="0" err="1"/>
              <a:t>Dujanah</a:t>
            </a:r>
            <a:r>
              <a:rPr lang="en-US" dirty="0"/>
              <a:t>.</a:t>
            </a:r>
          </a:p>
          <a:p>
            <a:r>
              <a:rPr lang="en-US" dirty="0"/>
              <a:t>The </a:t>
            </a:r>
            <a:r>
              <a:rPr lang="en-US" dirty="0" err="1"/>
              <a:t>Khazraji</a:t>
            </a:r>
            <a:r>
              <a:rPr lang="en-US" dirty="0"/>
              <a:t> companion brandishes the sword and uncharacteristically swaggers in front of the ranks.</a:t>
            </a:r>
          </a:p>
          <a:p>
            <a:r>
              <a:rPr lang="en-US" dirty="0"/>
              <a:t>On seeing this display, the Prophet comments:</a:t>
            </a:r>
          </a:p>
          <a:p>
            <a:pPr marL="0" indent="0" algn="ctr">
              <a:buNone/>
            </a:pPr>
            <a:r>
              <a:rPr lang="ar-SA" sz="2400" dirty="0"/>
              <a:t>إنها لمشية يبغضها الله إلا في مثل هذا الموطن</a:t>
            </a:r>
            <a:endParaRPr lang="en-US" sz="2400" dirty="0"/>
          </a:p>
          <a:p>
            <a:pPr marL="0" indent="0" algn="ctr">
              <a:buNone/>
            </a:pPr>
            <a:r>
              <a:rPr lang="en-US" dirty="0"/>
              <a:t>“This is a sort of walking that God dislikes except in such a situation.”</a:t>
            </a:r>
          </a:p>
        </p:txBody>
      </p:sp>
    </p:spTree>
    <p:extLst>
      <p:ext uri="{BB962C8B-B14F-4D97-AF65-F5344CB8AC3E}">
        <p14:creationId xmlns:p14="http://schemas.microsoft.com/office/powerpoint/2010/main" val="4063847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93A6C-83D5-8C4F-8C09-781524ED8713}"/>
              </a:ext>
            </a:extLst>
          </p:cNvPr>
          <p:cNvSpPr>
            <a:spLocks noGrp="1"/>
          </p:cNvSpPr>
          <p:nvPr>
            <p:ph type="title"/>
          </p:nvPr>
        </p:nvSpPr>
        <p:spPr>
          <a:xfrm>
            <a:off x="720000" y="619200"/>
            <a:ext cx="10728322" cy="904800"/>
          </a:xfrm>
        </p:spPr>
        <p:txBody>
          <a:bodyPr/>
          <a:lstStyle/>
          <a:p>
            <a:pPr algn="ctr"/>
            <a:r>
              <a:rPr lang="en-US" dirty="0"/>
              <a:t>The First Skirmish</a:t>
            </a:r>
          </a:p>
        </p:txBody>
      </p:sp>
      <p:sp>
        <p:nvSpPr>
          <p:cNvPr id="3" name="Content Placeholder 2">
            <a:extLst>
              <a:ext uri="{FF2B5EF4-FFF2-40B4-BE49-F238E27FC236}">
                <a16:creationId xmlns:a16="http://schemas.microsoft.com/office/drawing/2014/main" id="{522517EB-D460-2645-9A53-9CF0522760A0}"/>
              </a:ext>
            </a:extLst>
          </p:cNvPr>
          <p:cNvSpPr>
            <a:spLocks noGrp="1"/>
          </p:cNvSpPr>
          <p:nvPr>
            <p:ph idx="1"/>
          </p:nvPr>
        </p:nvSpPr>
        <p:spPr>
          <a:xfrm>
            <a:off x="720000" y="1634836"/>
            <a:ext cx="10728325" cy="4134139"/>
          </a:xfrm>
        </p:spPr>
        <p:txBody>
          <a:bodyPr>
            <a:normAutofit/>
          </a:bodyPr>
          <a:lstStyle/>
          <a:p>
            <a:r>
              <a:rPr lang="en-US" sz="2400" dirty="0"/>
              <a:t>The </a:t>
            </a:r>
            <a:r>
              <a:rPr lang="en-US" sz="2400" dirty="0" err="1"/>
              <a:t>Makkan</a:t>
            </a:r>
            <a:r>
              <a:rPr lang="en-US" sz="2400" dirty="0"/>
              <a:t> army consists of three battalions.</a:t>
            </a:r>
          </a:p>
          <a:p>
            <a:r>
              <a:rPr lang="en-US" sz="2400" dirty="0"/>
              <a:t>Abu Sufyan leads from the center while Khalid ibn Al-Walid and </a:t>
            </a:r>
            <a:r>
              <a:rPr lang="en-US" sz="2400" dirty="0" err="1"/>
              <a:t>Ikrimah</a:t>
            </a:r>
            <a:r>
              <a:rPr lang="en-US" sz="2400" dirty="0"/>
              <a:t> lead from either side.</a:t>
            </a:r>
          </a:p>
          <a:p>
            <a:r>
              <a:rPr lang="en-US" sz="2400" dirty="0"/>
              <a:t>With the armies facing each other, Abu Sufyan steps out and announces that the Quraysh have no quarrel with Aws and </a:t>
            </a:r>
            <a:r>
              <a:rPr lang="en-US" sz="2400" dirty="0" err="1"/>
              <a:t>Khazraj</a:t>
            </a:r>
            <a:r>
              <a:rPr lang="en-US" sz="2400" dirty="0"/>
              <a:t>. He asks them to abandon the Prophet’s army but his request is met with jeers.</a:t>
            </a:r>
          </a:p>
        </p:txBody>
      </p:sp>
    </p:spTree>
    <p:extLst>
      <p:ext uri="{BB962C8B-B14F-4D97-AF65-F5344CB8AC3E}">
        <p14:creationId xmlns:p14="http://schemas.microsoft.com/office/powerpoint/2010/main" val="3574362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66301-D9BE-8F44-B63C-9D2788C9F5BE}"/>
              </a:ext>
            </a:extLst>
          </p:cNvPr>
          <p:cNvSpPr>
            <a:spLocks noGrp="1"/>
          </p:cNvSpPr>
          <p:nvPr>
            <p:ph type="title"/>
          </p:nvPr>
        </p:nvSpPr>
        <p:spPr>
          <a:xfrm>
            <a:off x="720000" y="619200"/>
            <a:ext cx="10728322" cy="780109"/>
          </a:xfrm>
        </p:spPr>
        <p:txBody>
          <a:bodyPr/>
          <a:lstStyle/>
          <a:p>
            <a:pPr algn="ctr"/>
            <a:r>
              <a:rPr lang="en-US" dirty="0"/>
              <a:t>The First Skirmish</a:t>
            </a:r>
          </a:p>
        </p:txBody>
      </p:sp>
      <p:sp>
        <p:nvSpPr>
          <p:cNvPr id="3" name="Content Placeholder 2">
            <a:extLst>
              <a:ext uri="{FF2B5EF4-FFF2-40B4-BE49-F238E27FC236}">
                <a16:creationId xmlns:a16="http://schemas.microsoft.com/office/drawing/2014/main" id="{BE592406-6AFF-2A46-BEA4-67C73527355B}"/>
              </a:ext>
            </a:extLst>
          </p:cNvPr>
          <p:cNvSpPr>
            <a:spLocks noGrp="1"/>
          </p:cNvSpPr>
          <p:nvPr>
            <p:ph idx="1"/>
          </p:nvPr>
        </p:nvSpPr>
        <p:spPr>
          <a:xfrm>
            <a:off x="720000" y="1399310"/>
            <a:ext cx="10728325" cy="4839490"/>
          </a:xfrm>
        </p:spPr>
        <p:txBody>
          <a:bodyPr/>
          <a:lstStyle/>
          <a:p>
            <a:r>
              <a:rPr lang="en-US" sz="2400" dirty="0"/>
              <a:t>Al-</a:t>
            </a:r>
            <a:r>
              <a:rPr lang="en-US" sz="2400" dirty="0" err="1"/>
              <a:t>Waqidi</a:t>
            </a:r>
            <a:r>
              <a:rPr lang="en-US" sz="2400" dirty="0"/>
              <a:t> reports:</a:t>
            </a:r>
          </a:p>
          <a:p>
            <a:pPr marL="0" indent="0" algn="ctr">
              <a:buNone/>
            </a:pPr>
            <a:r>
              <a:rPr lang="ar-SA" sz="2400" dirty="0"/>
              <a:t>إن أول من أنشب الحرب بينهم أبو عامر، طلع في خمسين من قومه معه عبيد قريش، فنادى أبو عامر، وهو عبد عمرو: يا آل أوس، أنا </a:t>
            </a:r>
            <a:r>
              <a:rPr lang="ar-SA" sz="2400" dirty="0" err="1"/>
              <a:t>أبوعامر</a:t>
            </a:r>
            <a:r>
              <a:rPr lang="ar-SA" sz="2400" dirty="0"/>
              <a:t>! فقالوا: لا مرحباً بك ولا أهلاً يا فاسق! فقال: لقد أصاب قومي بعدي شر! ومعه عبيد أهل مكة، فتراموا بالحجارة هم والمسلمون حتى تراضخوا بها ساعة.</a:t>
            </a:r>
            <a:endParaRPr lang="en-US" sz="2400" dirty="0"/>
          </a:p>
          <a:p>
            <a:pPr marL="0" indent="0" algn="ctr">
              <a:buNone/>
            </a:pPr>
            <a:r>
              <a:rPr lang="en-US" sz="2400" dirty="0"/>
              <a:t>“The first to initiate the battle was Abu </a:t>
            </a:r>
            <a:r>
              <a:rPr lang="en-US" sz="2400" dirty="0" err="1"/>
              <a:t>A’mir</a:t>
            </a:r>
            <a:r>
              <a:rPr lang="en-US" sz="2400" dirty="0"/>
              <a:t> (father of </a:t>
            </a:r>
            <a:r>
              <a:rPr lang="en-US" sz="2400" dirty="0" err="1"/>
              <a:t>Hanzalah</a:t>
            </a:r>
            <a:r>
              <a:rPr lang="en-US" sz="2400" dirty="0"/>
              <a:t>). He came out with 50 of the slaves of Quraysh to initiate the battle. He came forward and announced: ‘O tribe of </a:t>
            </a:r>
            <a:r>
              <a:rPr lang="en-US" sz="2400" dirty="0" err="1"/>
              <a:t>Aus</a:t>
            </a:r>
            <a:r>
              <a:rPr lang="en-US" sz="2400" dirty="0"/>
              <a:t>, I am Abu </a:t>
            </a:r>
            <a:r>
              <a:rPr lang="en-US" sz="2400" dirty="0" err="1"/>
              <a:t>A’mir</a:t>
            </a:r>
            <a:r>
              <a:rPr lang="en-US" sz="2400" dirty="0"/>
              <a:t>. They replied: ‘You are not welcome O evil one. He said: ‘The state of my people is bad after me’. He commenced the battle by having the 50 slaves throw stones at the Muslims and they retaliated by also pelting stones back at them…”</a:t>
            </a:r>
          </a:p>
        </p:txBody>
      </p:sp>
    </p:spTree>
    <p:extLst>
      <p:ext uri="{BB962C8B-B14F-4D97-AF65-F5344CB8AC3E}">
        <p14:creationId xmlns:p14="http://schemas.microsoft.com/office/powerpoint/2010/main" val="2359726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A66EA-AB5F-F54B-B26B-51188C213A1F}"/>
              </a:ext>
            </a:extLst>
          </p:cNvPr>
          <p:cNvSpPr>
            <a:spLocks noGrp="1"/>
          </p:cNvSpPr>
          <p:nvPr>
            <p:ph type="title"/>
          </p:nvPr>
        </p:nvSpPr>
        <p:spPr>
          <a:xfrm>
            <a:off x="720000" y="619200"/>
            <a:ext cx="10728322" cy="724691"/>
          </a:xfrm>
        </p:spPr>
        <p:txBody>
          <a:bodyPr/>
          <a:lstStyle/>
          <a:p>
            <a:pPr algn="ctr"/>
            <a:r>
              <a:rPr lang="en-US" dirty="0"/>
              <a:t>The First Skirmish</a:t>
            </a:r>
          </a:p>
        </p:txBody>
      </p:sp>
      <p:sp>
        <p:nvSpPr>
          <p:cNvPr id="3" name="Content Placeholder 2">
            <a:extLst>
              <a:ext uri="{FF2B5EF4-FFF2-40B4-BE49-F238E27FC236}">
                <a16:creationId xmlns:a16="http://schemas.microsoft.com/office/drawing/2014/main" id="{F2764A9A-1D13-5B46-95F2-FA441ED1F5F1}"/>
              </a:ext>
            </a:extLst>
          </p:cNvPr>
          <p:cNvSpPr>
            <a:spLocks noGrp="1"/>
          </p:cNvSpPr>
          <p:nvPr>
            <p:ph idx="1"/>
          </p:nvPr>
        </p:nvSpPr>
        <p:spPr>
          <a:xfrm>
            <a:off x="720000" y="1343892"/>
            <a:ext cx="10728325" cy="5153890"/>
          </a:xfrm>
        </p:spPr>
        <p:txBody>
          <a:bodyPr>
            <a:normAutofit/>
          </a:bodyPr>
          <a:lstStyle/>
          <a:p>
            <a:pPr marL="0" indent="0" algn="ctr">
              <a:buNone/>
            </a:pPr>
            <a:r>
              <a:rPr lang="ar-SA" sz="2400" dirty="0"/>
              <a:t>حتى ولى أبو عامر وأصحابه، ودعا طلحة بن أبي طلحة إلى البراز. ويقال: إن العبيد لم يقاتلوا، وأمروهم بحفظ عسكرهم.</a:t>
            </a:r>
            <a:endParaRPr lang="en-US" sz="2400" dirty="0"/>
          </a:p>
          <a:p>
            <a:r>
              <a:rPr lang="en-US" sz="2400" dirty="0"/>
              <a:t>Abu </a:t>
            </a:r>
            <a:r>
              <a:rPr lang="en-US" sz="2400" dirty="0" err="1"/>
              <a:t>A’mir</a:t>
            </a:r>
            <a:r>
              <a:rPr lang="en-US" sz="2400" dirty="0"/>
              <a:t> is then moved off the battlefield with his slaves. </a:t>
            </a:r>
          </a:p>
          <a:p>
            <a:r>
              <a:rPr lang="en-US" sz="2400" dirty="0"/>
              <a:t>The leaders of Quraysh feel that they acted inappropriately and call upon some of their more seasoned fighters like </a:t>
            </a:r>
            <a:r>
              <a:rPr lang="en-US" sz="2400" dirty="0" err="1"/>
              <a:t>Talhah</a:t>
            </a:r>
            <a:r>
              <a:rPr lang="en-US" sz="2400" dirty="0"/>
              <a:t> ibn Abi </a:t>
            </a:r>
            <a:r>
              <a:rPr lang="en-US" sz="2400" dirty="0" err="1"/>
              <a:t>Talhah</a:t>
            </a:r>
            <a:r>
              <a:rPr lang="en-US" sz="2400" dirty="0"/>
              <a:t> to step forward.</a:t>
            </a:r>
          </a:p>
          <a:p>
            <a:r>
              <a:rPr lang="en-US" sz="2400" dirty="0"/>
              <a:t>It is reported that the slaves did not fight, they were tasked with protecting the camp.</a:t>
            </a:r>
          </a:p>
          <a:p>
            <a:r>
              <a:rPr lang="en-CA" sz="2400" dirty="0"/>
              <a:t>Abu </a:t>
            </a:r>
            <a:r>
              <a:rPr lang="en-CA" sz="2400" dirty="0" err="1"/>
              <a:t>A’mir</a:t>
            </a:r>
            <a:r>
              <a:rPr lang="en-CA" sz="2400" dirty="0"/>
              <a:t> and his men dug ditches in which they could entrap the Muslims (the Prophet eventually fell into such a ditch.</a:t>
            </a:r>
          </a:p>
          <a:p>
            <a:endParaRPr lang="en-US" sz="2400" dirty="0"/>
          </a:p>
          <a:p>
            <a:endParaRPr lang="en-US" dirty="0"/>
          </a:p>
        </p:txBody>
      </p:sp>
    </p:spTree>
    <p:extLst>
      <p:ext uri="{BB962C8B-B14F-4D97-AF65-F5344CB8AC3E}">
        <p14:creationId xmlns:p14="http://schemas.microsoft.com/office/powerpoint/2010/main" val="280369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A2B89-A890-474C-986B-FC1CB170F99B}"/>
              </a:ext>
            </a:extLst>
          </p:cNvPr>
          <p:cNvSpPr>
            <a:spLocks noGrp="1"/>
          </p:cNvSpPr>
          <p:nvPr>
            <p:ph type="title"/>
          </p:nvPr>
        </p:nvSpPr>
        <p:spPr>
          <a:xfrm>
            <a:off x="720000" y="619200"/>
            <a:ext cx="10728322" cy="835527"/>
          </a:xfrm>
        </p:spPr>
        <p:txBody>
          <a:bodyPr/>
          <a:lstStyle/>
          <a:p>
            <a:pPr algn="ctr"/>
            <a:r>
              <a:rPr lang="en-US" dirty="0"/>
              <a:t>Pagan Women</a:t>
            </a:r>
          </a:p>
        </p:txBody>
      </p:sp>
      <p:sp>
        <p:nvSpPr>
          <p:cNvPr id="3" name="Content Placeholder 2">
            <a:extLst>
              <a:ext uri="{FF2B5EF4-FFF2-40B4-BE49-F238E27FC236}">
                <a16:creationId xmlns:a16="http://schemas.microsoft.com/office/drawing/2014/main" id="{7265024D-BCDE-D447-BA0E-E8F3DDBBF9B5}"/>
              </a:ext>
            </a:extLst>
          </p:cNvPr>
          <p:cNvSpPr>
            <a:spLocks noGrp="1"/>
          </p:cNvSpPr>
          <p:nvPr>
            <p:ph idx="1"/>
          </p:nvPr>
        </p:nvSpPr>
        <p:spPr>
          <a:xfrm>
            <a:off x="720000" y="1454728"/>
            <a:ext cx="10728325" cy="4314248"/>
          </a:xfrm>
        </p:spPr>
        <p:txBody>
          <a:bodyPr/>
          <a:lstStyle/>
          <a:p>
            <a:pPr marL="0" indent="0" algn="ctr">
              <a:buNone/>
            </a:pPr>
            <a:r>
              <a:rPr lang="ar-SA" dirty="0"/>
              <a:t> </a:t>
            </a:r>
            <a:r>
              <a:rPr lang="ar-SA" sz="2400" dirty="0"/>
              <a:t>وجعل نساء المشركين قبل أن يلتقي الجمعان أمام صفوف المشركين يضربن </a:t>
            </a:r>
            <a:r>
              <a:rPr lang="ar-SA" sz="2400" dirty="0" err="1"/>
              <a:t>بالأكبار</a:t>
            </a:r>
            <a:r>
              <a:rPr lang="ar-SA" sz="2400" dirty="0"/>
              <a:t> والدفاف والغرابيل، ثم يرجعن فيكن في مؤخر الصف، حتى إذا دنوا منا تأخر النساء يقمن خلف الصفوف، فجعلن كلما ولي رجلٌ حرضنه وذكرنه قتلاهم ببدر.</a:t>
            </a:r>
            <a:endParaRPr lang="en-US" sz="2400" dirty="0"/>
          </a:p>
          <a:p>
            <a:pPr marL="0" indent="0" algn="ctr">
              <a:buNone/>
            </a:pPr>
            <a:r>
              <a:rPr lang="en-US" sz="2400" dirty="0"/>
              <a:t>“The pagan women were brought in front of the pagan army before the battle began and played musical instruments and recited poetry. After their performance, they would return to the back of the army and remain in the back row. Whenever a man would try to run away, they would encourage him to go back and fight and would remind him of the dead at </a:t>
            </a:r>
            <a:r>
              <a:rPr lang="en-US" sz="2400" dirty="0" err="1"/>
              <a:t>Badr</a:t>
            </a:r>
            <a:r>
              <a:rPr lang="en-US" sz="2400" dirty="0"/>
              <a:t>.</a:t>
            </a:r>
            <a:endParaRPr lang="en-CA" sz="2400" dirty="0"/>
          </a:p>
          <a:p>
            <a:endParaRPr lang="en-US" dirty="0"/>
          </a:p>
        </p:txBody>
      </p:sp>
    </p:spTree>
    <p:extLst>
      <p:ext uri="{BB962C8B-B14F-4D97-AF65-F5344CB8AC3E}">
        <p14:creationId xmlns:p14="http://schemas.microsoft.com/office/powerpoint/2010/main" val="1143546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D754A-70B8-CE4B-88D7-8B81634C80D5}"/>
              </a:ext>
            </a:extLst>
          </p:cNvPr>
          <p:cNvSpPr>
            <a:spLocks noGrp="1"/>
          </p:cNvSpPr>
          <p:nvPr>
            <p:ph type="title"/>
          </p:nvPr>
        </p:nvSpPr>
        <p:spPr>
          <a:xfrm>
            <a:off x="720000" y="619200"/>
            <a:ext cx="10728322" cy="807818"/>
          </a:xfrm>
        </p:spPr>
        <p:txBody>
          <a:bodyPr/>
          <a:lstStyle/>
          <a:p>
            <a:pPr algn="ctr"/>
            <a:r>
              <a:rPr lang="en-US" dirty="0"/>
              <a:t>Unexpected Help</a:t>
            </a:r>
          </a:p>
        </p:txBody>
      </p:sp>
      <p:sp>
        <p:nvSpPr>
          <p:cNvPr id="3" name="Content Placeholder 2">
            <a:extLst>
              <a:ext uri="{FF2B5EF4-FFF2-40B4-BE49-F238E27FC236}">
                <a16:creationId xmlns:a16="http://schemas.microsoft.com/office/drawing/2014/main" id="{3CA1D736-8639-5A45-8C08-A0942518F1F3}"/>
              </a:ext>
            </a:extLst>
          </p:cNvPr>
          <p:cNvSpPr>
            <a:spLocks noGrp="1"/>
          </p:cNvSpPr>
          <p:nvPr>
            <p:ph idx="1"/>
          </p:nvPr>
        </p:nvSpPr>
        <p:spPr>
          <a:xfrm>
            <a:off x="720000" y="1427018"/>
            <a:ext cx="10728325" cy="4341957"/>
          </a:xfrm>
        </p:spPr>
        <p:txBody>
          <a:bodyPr>
            <a:normAutofit/>
          </a:bodyPr>
          <a:lstStyle/>
          <a:p>
            <a:r>
              <a:rPr lang="en-CA" dirty="0"/>
              <a:t>While Ibn </a:t>
            </a:r>
            <a:r>
              <a:rPr lang="en-CA" dirty="0" err="1"/>
              <a:t>Ubayy</a:t>
            </a:r>
            <a:r>
              <a:rPr lang="en-CA" dirty="0"/>
              <a:t> and his 300 </a:t>
            </a:r>
            <a:r>
              <a:rPr lang="en-CA" dirty="0" err="1"/>
              <a:t>Khazraj</a:t>
            </a:r>
            <a:r>
              <a:rPr lang="en-CA" dirty="0"/>
              <a:t> deserted the Prophet, there were those who joined unexpectedly.</a:t>
            </a:r>
          </a:p>
          <a:p>
            <a:pPr lvl="1"/>
            <a:r>
              <a:rPr lang="en-CA" dirty="0" err="1"/>
              <a:t>Ḥanẓalah</a:t>
            </a:r>
            <a:r>
              <a:rPr lang="en-CA" dirty="0"/>
              <a:t>, the son of Abu </a:t>
            </a:r>
            <a:r>
              <a:rPr lang="en-CA" dirty="0" err="1"/>
              <a:t>ʿAmir</a:t>
            </a:r>
            <a:r>
              <a:rPr lang="en-CA" dirty="0"/>
              <a:t> al-</a:t>
            </a:r>
            <a:r>
              <a:rPr lang="en-CA" dirty="0" err="1"/>
              <a:t>Fasiq</a:t>
            </a:r>
            <a:r>
              <a:rPr lang="en-CA" dirty="0"/>
              <a:t> married the daughter of Ibn </a:t>
            </a:r>
            <a:r>
              <a:rPr lang="en-CA" dirty="0" err="1"/>
              <a:t>Ubayy</a:t>
            </a:r>
            <a:r>
              <a:rPr lang="en-CA" dirty="0"/>
              <a:t>; they consummated their marriage on the Eve of </a:t>
            </a:r>
            <a:r>
              <a:rPr lang="en-CA" dirty="0" err="1"/>
              <a:t>Uḥud</a:t>
            </a:r>
            <a:r>
              <a:rPr lang="en-CA" dirty="0"/>
              <a:t>, and he proceeded to the battlefield without performing his ghusl.</a:t>
            </a:r>
          </a:p>
          <a:p>
            <a:pPr lvl="1"/>
            <a:r>
              <a:rPr lang="en-CA" dirty="0"/>
              <a:t>A Jew called </a:t>
            </a:r>
            <a:r>
              <a:rPr lang="en-CA" dirty="0" err="1"/>
              <a:t>Mukhayriq</a:t>
            </a:r>
            <a:r>
              <a:rPr lang="en-CA" dirty="0"/>
              <a:t> </a:t>
            </a:r>
            <a:r>
              <a:rPr lang="ar-SA" dirty="0" err="1"/>
              <a:t>مُخيريق</a:t>
            </a:r>
            <a:r>
              <a:rPr lang="en-US" dirty="0"/>
              <a:t> </a:t>
            </a:r>
            <a:r>
              <a:rPr lang="en-CA" dirty="0"/>
              <a:t>admonished his tribe, the Banu </a:t>
            </a:r>
            <a:r>
              <a:rPr lang="en-CA" dirty="0" err="1"/>
              <a:t>Thaʿlabah</a:t>
            </a:r>
            <a:r>
              <a:rPr lang="en-CA" dirty="0"/>
              <a:t>, that “It is our duty to aid </a:t>
            </a:r>
            <a:r>
              <a:rPr lang="en-CA" dirty="0" err="1"/>
              <a:t>Muḥammad</a:t>
            </a:r>
            <a:r>
              <a:rPr lang="en-CA" dirty="0"/>
              <a:t>.” He donned his armor and met the Prophet on the morning of the battle. He converted, relinquished all his belongings to the Prophet if he died in battle. When he was martyred, the Prophet said, “</a:t>
            </a:r>
            <a:r>
              <a:rPr lang="en-CA" dirty="0" err="1"/>
              <a:t>Mukhayriq</a:t>
            </a:r>
            <a:r>
              <a:rPr lang="en-CA" dirty="0"/>
              <a:t> was the best of Jews.</a:t>
            </a:r>
          </a:p>
          <a:p>
            <a:pPr lvl="1"/>
            <a:endParaRPr lang="en-CA" dirty="0"/>
          </a:p>
          <a:p>
            <a:endParaRPr lang="en-CA" dirty="0"/>
          </a:p>
          <a:p>
            <a:endParaRPr lang="en-US" dirty="0"/>
          </a:p>
        </p:txBody>
      </p:sp>
    </p:spTree>
    <p:extLst>
      <p:ext uri="{BB962C8B-B14F-4D97-AF65-F5344CB8AC3E}">
        <p14:creationId xmlns:p14="http://schemas.microsoft.com/office/powerpoint/2010/main" val="3524978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D68E6-EADB-B844-8DD1-4F64A6A6E9A4}"/>
              </a:ext>
            </a:extLst>
          </p:cNvPr>
          <p:cNvSpPr>
            <a:spLocks noGrp="1"/>
          </p:cNvSpPr>
          <p:nvPr>
            <p:ph type="title"/>
          </p:nvPr>
        </p:nvSpPr>
        <p:spPr>
          <a:xfrm>
            <a:off x="720000" y="619200"/>
            <a:ext cx="10728322" cy="849382"/>
          </a:xfrm>
        </p:spPr>
        <p:txBody>
          <a:bodyPr/>
          <a:lstStyle/>
          <a:p>
            <a:pPr algn="ctr"/>
            <a:r>
              <a:rPr lang="en-US" dirty="0"/>
              <a:t>Unexpected Help</a:t>
            </a:r>
          </a:p>
        </p:txBody>
      </p:sp>
      <p:sp>
        <p:nvSpPr>
          <p:cNvPr id="3" name="Content Placeholder 2">
            <a:extLst>
              <a:ext uri="{FF2B5EF4-FFF2-40B4-BE49-F238E27FC236}">
                <a16:creationId xmlns:a16="http://schemas.microsoft.com/office/drawing/2014/main" id="{557A2BA7-0265-5640-90BD-3C42FC5C597C}"/>
              </a:ext>
            </a:extLst>
          </p:cNvPr>
          <p:cNvSpPr>
            <a:spLocks noGrp="1"/>
          </p:cNvSpPr>
          <p:nvPr>
            <p:ph idx="1"/>
          </p:nvPr>
        </p:nvSpPr>
        <p:spPr>
          <a:xfrm>
            <a:off x="720000" y="1371600"/>
            <a:ext cx="10728325" cy="4397375"/>
          </a:xfrm>
        </p:spPr>
        <p:txBody>
          <a:bodyPr/>
          <a:lstStyle/>
          <a:p>
            <a:pPr lvl="1"/>
            <a:r>
              <a:rPr lang="en-CA" dirty="0"/>
              <a:t>Thabit ibn </a:t>
            </a:r>
            <a:r>
              <a:rPr lang="en-CA" dirty="0" err="1"/>
              <a:t>Waqash</a:t>
            </a:r>
            <a:r>
              <a:rPr lang="en-CA" dirty="0"/>
              <a:t> (father of </a:t>
            </a:r>
            <a:r>
              <a:rPr lang="en-CA" dirty="0" err="1"/>
              <a:t>ʿAmr</a:t>
            </a:r>
            <a:r>
              <a:rPr lang="en-CA" dirty="0"/>
              <a:t> ibn Thabit) and Hasil ibn Jabir al-Yamani(father of </a:t>
            </a:r>
            <a:r>
              <a:rPr lang="en-CA" dirty="0" err="1"/>
              <a:t>Ḥudhayfah</a:t>
            </a:r>
            <a:r>
              <a:rPr lang="en-CA" dirty="0"/>
              <a:t> ibn al-</a:t>
            </a:r>
            <a:r>
              <a:rPr lang="en-CA" dirty="0" err="1"/>
              <a:t>Yaman</a:t>
            </a:r>
            <a:r>
              <a:rPr lang="en-CA" dirty="0"/>
              <a:t>) were old men, holed up with the women and children. They encouraged one another to fight in hopes of dying as martyrs.</a:t>
            </a:r>
          </a:p>
          <a:p>
            <a:pPr lvl="1"/>
            <a:r>
              <a:rPr lang="en-CA" dirty="0"/>
              <a:t>Abdullah ibn </a:t>
            </a:r>
            <a:r>
              <a:rPr lang="en-CA" dirty="0" err="1"/>
              <a:t>ʿAmr</a:t>
            </a:r>
            <a:r>
              <a:rPr lang="en-CA" dirty="0"/>
              <a:t> ibn </a:t>
            </a:r>
            <a:r>
              <a:rPr lang="en-CA" dirty="0" err="1"/>
              <a:t>Ḥarām</a:t>
            </a:r>
            <a:r>
              <a:rPr lang="en-CA" dirty="0"/>
              <a:t> (father of Jabir ibn Abdullah) saw </a:t>
            </a:r>
            <a:r>
              <a:rPr lang="en-CA" dirty="0" err="1"/>
              <a:t>Bishr</a:t>
            </a:r>
            <a:r>
              <a:rPr lang="en-CA" dirty="0"/>
              <a:t> ibn </a:t>
            </a:r>
            <a:r>
              <a:rPr lang="en-CA" dirty="0" err="1"/>
              <a:t>ʿAbd</a:t>
            </a:r>
            <a:r>
              <a:rPr lang="en-CA" dirty="0"/>
              <a:t> al-</a:t>
            </a:r>
            <a:r>
              <a:rPr lang="en-CA" dirty="0" err="1"/>
              <a:t>Mundhir</a:t>
            </a:r>
            <a:r>
              <a:rPr lang="en-CA" dirty="0"/>
              <a:t> (one of the martyrs of </a:t>
            </a:r>
            <a:r>
              <a:rPr lang="en-CA" dirty="0" err="1"/>
              <a:t>Badr</a:t>
            </a:r>
            <a:r>
              <a:rPr lang="en-CA" dirty="0"/>
              <a:t>) in a dream. He was enjoying paradise. Abdullah shared the dream with the Prophet, and he confirmed that this was the reward for martyrdom. Abdullah had seven daughters and his son Jabir. He told Jabir “We mustn’t leave the women of our family alone without a man to support them. But I can’t bring myself to prefer you to myself in fighting for the Messenger of God. So remain behind with your sisters.” Abdullah was the first martyr of </a:t>
            </a:r>
            <a:r>
              <a:rPr lang="en-CA" dirty="0" err="1"/>
              <a:t>Uḥud</a:t>
            </a:r>
            <a:endParaRPr lang="en-CA" dirty="0"/>
          </a:p>
          <a:p>
            <a:pPr lvl="1"/>
            <a:endParaRPr lang="en-CA" dirty="0"/>
          </a:p>
          <a:p>
            <a:pPr lvl="1"/>
            <a:endParaRPr lang="en-CA" dirty="0"/>
          </a:p>
          <a:p>
            <a:pPr lvl="1"/>
            <a:endParaRPr lang="en-US" dirty="0"/>
          </a:p>
        </p:txBody>
      </p:sp>
    </p:spTree>
    <p:extLst>
      <p:ext uri="{BB962C8B-B14F-4D97-AF65-F5344CB8AC3E}">
        <p14:creationId xmlns:p14="http://schemas.microsoft.com/office/powerpoint/2010/main" val="3257325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F6237-8E0C-1C40-A865-724896186919}"/>
              </a:ext>
            </a:extLst>
          </p:cNvPr>
          <p:cNvSpPr>
            <a:spLocks noGrp="1"/>
          </p:cNvSpPr>
          <p:nvPr>
            <p:ph type="title"/>
          </p:nvPr>
        </p:nvSpPr>
        <p:spPr>
          <a:xfrm>
            <a:off x="720000" y="619200"/>
            <a:ext cx="10728322" cy="780109"/>
          </a:xfrm>
        </p:spPr>
        <p:txBody>
          <a:bodyPr/>
          <a:lstStyle/>
          <a:p>
            <a:pPr algn="ctr"/>
            <a:r>
              <a:rPr lang="en-US" dirty="0"/>
              <a:t>The Battle Begins</a:t>
            </a:r>
          </a:p>
        </p:txBody>
      </p:sp>
      <p:sp>
        <p:nvSpPr>
          <p:cNvPr id="3" name="Content Placeholder 2">
            <a:extLst>
              <a:ext uri="{FF2B5EF4-FFF2-40B4-BE49-F238E27FC236}">
                <a16:creationId xmlns:a16="http://schemas.microsoft.com/office/drawing/2014/main" id="{94214496-B16A-A149-8CB1-DF9CD8E3BB06}"/>
              </a:ext>
            </a:extLst>
          </p:cNvPr>
          <p:cNvSpPr>
            <a:spLocks noGrp="1"/>
          </p:cNvSpPr>
          <p:nvPr>
            <p:ph idx="1"/>
          </p:nvPr>
        </p:nvSpPr>
        <p:spPr>
          <a:xfrm>
            <a:off x="720000" y="1399310"/>
            <a:ext cx="10728325" cy="4369666"/>
          </a:xfrm>
        </p:spPr>
        <p:txBody>
          <a:bodyPr/>
          <a:lstStyle/>
          <a:p>
            <a:r>
              <a:rPr lang="en-CA" sz="2400" dirty="0"/>
              <a:t>Tafsir Al-</a:t>
            </a:r>
            <a:r>
              <a:rPr lang="en-CA" sz="2400" dirty="0" err="1"/>
              <a:t>Qummi</a:t>
            </a:r>
            <a:r>
              <a:rPr lang="en-CA" sz="2400" dirty="0"/>
              <a:t> reports:</a:t>
            </a:r>
          </a:p>
          <a:p>
            <a:pPr marL="0" indent="0" algn="ctr">
              <a:buNone/>
            </a:pPr>
            <a:r>
              <a:rPr lang="ar-SA" sz="2400" dirty="0"/>
              <a:t>قد كانت راية قريش مع طلحة بن أبي طلحة العدوي من بني عبد الدار فبرز ونادى يا محمد!</a:t>
            </a:r>
            <a:br>
              <a:rPr lang="ar-SA" sz="2400" dirty="0"/>
            </a:br>
            <a:r>
              <a:rPr lang="ar-SA" sz="2400" dirty="0"/>
              <a:t>تزعمون أنكم تجهزونا بأسيافكم إلى النار ونجهزكم بأسيافنا إلى الجنة فمن شاء ان يلحق بجنته فليبرز إلي،</a:t>
            </a:r>
            <a:endParaRPr lang="en-US" sz="2400" dirty="0"/>
          </a:p>
          <a:p>
            <a:pPr marL="0" indent="0" algn="ctr">
              <a:buNone/>
            </a:pPr>
            <a:r>
              <a:rPr lang="en-US" sz="2400" dirty="0"/>
              <a:t>“The standard of Quraysh was held by </a:t>
            </a:r>
            <a:r>
              <a:rPr lang="en-US" sz="2400" dirty="0" err="1"/>
              <a:t>Talhah</a:t>
            </a:r>
            <a:r>
              <a:rPr lang="en-US" sz="2400" dirty="0"/>
              <a:t> ibn Abi </a:t>
            </a:r>
            <a:r>
              <a:rPr lang="en-US" sz="2400" dirty="0" err="1"/>
              <a:t>Talhah</a:t>
            </a:r>
            <a:r>
              <a:rPr lang="en-US" sz="2400" dirty="0"/>
              <a:t> Al-’</a:t>
            </a:r>
            <a:r>
              <a:rPr lang="en-US" sz="2400" dirty="0" err="1"/>
              <a:t>Adwi</a:t>
            </a:r>
            <a:r>
              <a:rPr lang="en-US" sz="2400" dirty="0"/>
              <a:t> from the tribe of Bani Abul Dar. He came forward and shouted: ‘O Muhammad, you claim that your swords will send us to hell and our swords will send you to paradise. If this is so, whoever wishes to be sent to paradise, let him face me in combat.”</a:t>
            </a:r>
            <a:endParaRPr lang="en-CA" sz="2400" dirty="0"/>
          </a:p>
          <a:p>
            <a:endParaRPr lang="en-US" dirty="0"/>
          </a:p>
        </p:txBody>
      </p:sp>
    </p:spTree>
    <p:extLst>
      <p:ext uri="{BB962C8B-B14F-4D97-AF65-F5344CB8AC3E}">
        <p14:creationId xmlns:p14="http://schemas.microsoft.com/office/powerpoint/2010/main" val="3873448630"/>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8105</TotalTime>
  <Words>1936</Words>
  <Application>Microsoft Macintosh PowerPoint</Application>
  <PresentationFormat>Widescreen</PresentationFormat>
  <Paragraphs>69</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Avenir Next LT Pro</vt:lpstr>
      <vt:lpstr>Sagona Book</vt:lpstr>
      <vt:lpstr>The Hand Extrablack</vt:lpstr>
      <vt:lpstr>BlobVTI</vt:lpstr>
      <vt:lpstr>The Life of Prophet Muhammad</vt:lpstr>
      <vt:lpstr>The First Skirmish</vt:lpstr>
      <vt:lpstr>The First Skirmish</vt:lpstr>
      <vt:lpstr>The First Skirmish</vt:lpstr>
      <vt:lpstr>The First Skirmish</vt:lpstr>
      <vt:lpstr>Pagan Women</vt:lpstr>
      <vt:lpstr>Unexpected Help</vt:lpstr>
      <vt:lpstr>Unexpected Help</vt:lpstr>
      <vt:lpstr>The Battle Begins</vt:lpstr>
      <vt:lpstr>The Battle Begins</vt:lpstr>
      <vt:lpstr>The Battle Begins</vt:lpstr>
      <vt:lpstr>The Battle Begins</vt:lpstr>
      <vt:lpstr>The Battle Begins</vt:lpstr>
      <vt:lpstr>The Battle Begins</vt:lpstr>
      <vt:lpstr>The Battle Begins</vt:lpstr>
      <vt:lpstr>The Battle Begins</vt:lpstr>
      <vt:lpstr>The Battle Begins</vt:lpstr>
      <vt:lpstr>The Battle Begins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822</cp:revision>
  <dcterms:created xsi:type="dcterms:W3CDTF">2020-11-25T07:02:27Z</dcterms:created>
  <dcterms:modified xsi:type="dcterms:W3CDTF">2022-02-23T22:23:16Z</dcterms:modified>
</cp:coreProperties>
</file>