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9" r:id="rId23"/>
    <p:sldId id="280" r:id="rId24"/>
    <p:sldId id="277" r:id="rId25"/>
    <p:sldId id="27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733"/>
  </p:normalViewPr>
  <p:slideViewPr>
    <p:cSldViewPr snapToGrid="0" snapToObjects="1">
      <p:cViewPr varScale="1">
        <p:scale>
          <a:sx n="93" d="100"/>
          <a:sy n="93" d="100"/>
        </p:scale>
        <p:origin x="216"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March 9,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March 9,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March 9,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March 9,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March 9,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March 9,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March 9,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March 9,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March 9,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March 9,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March 9,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March 9,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47</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BFD0F-DD6C-F549-8215-B6E6206B9138}"/>
              </a:ext>
            </a:extLst>
          </p:cNvPr>
          <p:cNvSpPr>
            <a:spLocks noGrp="1"/>
          </p:cNvSpPr>
          <p:nvPr>
            <p:ph type="title"/>
          </p:nvPr>
        </p:nvSpPr>
        <p:spPr>
          <a:xfrm>
            <a:off x="720000" y="619200"/>
            <a:ext cx="10728322" cy="655418"/>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AD80D8D3-37C4-DA4B-A7F1-90BFAA4DC459}"/>
              </a:ext>
            </a:extLst>
          </p:cNvPr>
          <p:cNvSpPr>
            <a:spLocks noGrp="1"/>
          </p:cNvSpPr>
          <p:nvPr>
            <p:ph idx="1"/>
          </p:nvPr>
        </p:nvSpPr>
        <p:spPr>
          <a:xfrm>
            <a:off x="720000" y="1274618"/>
            <a:ext cx="10728325" cy="4488873"/>
          </a:xfrm>
        </p:spPr>
        <p:txBody>
          <a:bodyPr>
            <a:normAutofit/>
          </a:bodyPr>
          <a:lstStyle/>
          <a:p>
            <a:r>
              <a:rPr lang="en-US" sz="2400" b="1" dirty="0"/>
              <a:t>Was the Battle of Uhud a total defeat for the Muslims?</a:t>
            </a:r>
          </a:p>
          <a:p>
            <a:r>
              <a:rPr lang="en-US" sz="2400" dirty="0"/>
              <a:t>Although we cannot claim that it was a decisive victory, we also cannot insist that it was a complete failure for the following reasons:</a:t>
            </a:r>
          </a:p>
          <a:p>
            <a:pPr lvl="1"/>
            <a:r>
              <a:rPr lang="en-US" sz="2400" dirty="0"/>
              <a:t>The objective of Quraysh was to conduct a surprise attack on Medina and obliterate the Muslims. They failed to do this.</a:t>
            </a:r>
          </a:p>
          <a:p>
            <a:pPr lvl="1"/>
            <a:r>
              <a:rPr lang="en-US" sz="2400" dirty="0"/>
              <a:t>There were no Muslim captives. </a:t>
            </a:r>
          </a:p>
          <a:p>
            <a:pPr lvl="1"/>
            <a:r>
              <a:rPr lang="en-US" sz="2400" dirty="0"/>
              <a:t>Quraysh was not able to remove the blockades on the trading routes to Syria.</a:t>
            </a:r>
          </a:p>
          <a:p>
            <a:pPr lvl="1"/>
            <a:endParaRPr lang="en-US" sz="2400" dirty="0"/>
          </a:p>
        </p:txBody>
      </p:sp>
    </p:spTree>
    <p:extLst>
      <p:ext uri="{BB962C8B-B14F-4D97-AF65-F5344CB8AC3E}">
        <p14:creationId xmlns:p14="http://schemas.microsoft.com/office/powerpoint/2010/main" val="915057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77623-4913-7643-AA7A-855B784BA146}"/>
              </a:ext>
            </a:extLst>
          </p:cNvPr>
          <p:cNvSpPr>
            <a:spLocks noGrp="1"/>
          </p:cNvSpPr>
          <p:nvPr>
            <p:ph type="title"/>
          </p:nvPr>
        </p:nvSpPr>
        <p:spPr>
          <a:xfrm>
            <a:off x="720000" y="619200"/>
            <a:ext cx="10728322" cy="807818"/>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EB25EDE7-7984-EF43-9394-860199B02111}"/>
              </a:ext>
            </a:extLst>
          </p:cNvPr>
          <p:cNvSpPr>
            <a:spLocks noGrp="1"/>
          </p:cNvSpPr>
          <p:nvPr>
            <p:ph idx="1"/>
          </p:nvPr>
        </p:nvSpPr>
        <p:spPr>
          <a:xfrm>
            <a:off x="720000" y="1427018"/>
            <a:ext cx="10728325" cy="4341957"/>
          </a:xfrm>
        </p:spPr>
        <p:txBody>
          <a:bodyPr>
            <a:noAutofit/>
          </a:bodyPr>
          <a:lstStyle/>
          <a:p>
            <a:r>
              <a:rPr lang="en-US" b="1" dirty="0"/>
              <a:t>Lessons from the Battle of Uhud:</a:t>
            </a:r>
          </a:p>
          <a:p>
            <a:pPr lvl="1"/>
            <a:r>
              <a:rPr lang="en-US" dirty="0"/>
              <a:t>Do not be naïve and assume that anyone who declares that they are a Muslim is truly a believer at heart. The Battle of Uhud exposed the true colors of the hypocrites. </a:t>
            </a:r>
          </a:p>
          <a:p>
            <a:pPr lvl="1"/>
            <a:r>
              <a:rPr lang="en-US" dirty="0"/>
              <a:t>The help of God is granted when Muslims are united and obedient to the Prophet.</a:t>
            </a:r>
          </a:p>
          <a:p>
            <a:pPr lvl="1"/>
            <a:r>
              <a:rPr lang="en-US" dirty="0"/>
              <a:t>Victory is not guaranteed just because you are Muslims. Believers must struggle and endure hardships to achieve success.</a:t>
            </a:r>
          </a:p>
          <a:p>
            <a:pPr lvl="1"/>
            <a:r>
              <a:rPr lang="en-US" dirty="0"/>
              <a:t>We must be careful not to succumb to the temptations of the material world. The love of this world can blind even those who are fighting alongside the Prophet. </a:t>
            </a:r>
          </a:p>
        </p:txBody>
      </p:sp>
    </p:spTree>
    <p:extLst>
      <p:ext uri="{BB962C8B-B14F-4D97-AF65-F5344CB8AC3E}">
        <p14:creationId xmlns:p14="http://schemas.microsoft.com/office/powerpoint/2010/main" val="2350643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12F29-B075-E141-B92E-3F22E681D4F7}"/>
              </a:ext>
            </a:extLst>
          </p:cNvPr>
          <p:cNvSpPr>
            <a:spLocks noGrp="1"/>
          </p:cNvSpPr>
          <p:nvPr>
            <p:ph type="title"/>
          </p:nvPr>
        </p:nvSpPr>
        <p:spPr>
          <a:xfrm>
            <a:off x="720000" y="619200"/>
            <a:ext cx="10728322" cy="724691"/>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85E9C095-29E4-7345-8A69-A49BF718A530}"/>
              </a:ext>
            </a:extLst>
          </p:cNvPr>
          <p:cNvSpPr>
            <a:spLocks noGrp="1"/>
          </p:cNvSpPr>
          <p:nvPr>
            <p:ph idx="1"/>
          </p:nvPr>
        </p:nvSpPr>
        <p:spPr>
          <a:xfrm>
            <a:off x="720000" y="1468582"/>
            <a:ext cx="10728325" cy="4300393"/>
          </a:xfrm>
        </p:spPr>
        <p:txBody>
          <a:bodyPr/>
          <a:lstStyle/>
          <a:p>
            <a:r>
              <a:rPr lang="en-US" sz="2400" dirty="0"/>
              <a:t>Upon returning to Medina, it is evident that the stark contrast between </a:t>
            </a:r>
            <a:r>
              <a:rPr lang="en-US" sz="2400" dirty="0" err="1"/>
              <a:t>Badr</a:t>
            </a:r>
            <a:r>
              <a:rPr lang="en-US" sz="2400" dirty="0"/>
              <a:t> and Uhud leaves many companions rattled.</a:t>
            </a:r>
          </a:p>
          <a:p>
            <a:r>
              <a:rPr lang="en-US" sz="2400" dirty="0"/>
              <a:t>A number of Jews in Yathrib quickly voice their opinion that the heavy losses at Uhud combined with the Prophet’s own injuries are a sign of Muhammad’s failure as a prophet</a:t>
            </a:r>
            <a:r>
              <a:rPr lang="en-US" dirty="0"/>
              <a:t>.</a:t>
            </a:r>
          </a:p>
        </p:txBody>
      </p:sp>
    </p:spTree>
    <p:extLst>
      <p:ext uri="{BB962C8B-B14F-4D97-AF65-F5344CB8AC3E}">
        <p14:creationId xmlns:p14="http://schemas.microsoft.com/office/powerpoint/2010/main" val="2065118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E5E88-9F21-3A44-AAF8-813B648323E7}"/>
              </a:ext>
            </a:extLst>
          </p:cNvPr>
          <p:cNvSpPr>
            <a:spLocks noGrp="1"/>
          </p:cNvSpPr>
          <p:nvPr>
            <p:ph type="title"/>
          </p:nvPr>
        </p:nvSpPr>
        <p:spPr>
          <a:xfrm>
            <a:off x="720000" y="619200"/>
            <a:ext cx="10728322" cy="863236"/>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9C8866C1-BBB9-BD44-BA91-C5696B11B74E}"/>
              </a:ext>
            </a:extLst>
          </p:cNvPr>
          <p:cNvSpPr>
            <a:spLocks noGrp="1"/>
          </p:cNvSpPr>
          <p:nvPr>
            <p:ph idx="1"/>
          </p:nvPr>
        </p:nvSpPr>
        <p:spPr>
          <a:xfrm>
            <a:off x="720000" y="1620982"/>
            <a:ext cx="11028655" cy="4147993"/>
          </a:xfrm>
        </p:spPr>
        <p:txBody>
          <a:bodyPr/>
          <a:lstStyle/>
          <a:p>
            <a:r>
              <a:rPr lang="en-US" sz="2400" dirty="0"/>
              <a:t>The Quran describes the sentiment and attitude among the hypocrites after Uhud:</a:t>
            </a:r>
          </a:p>
          <a:p>
            <a:pPr marL="0" indent="0" algn="ctr">
              <a:buNone/>
            </a:pPr>
            <a:r>
              <a:rPr lang="ar-SA" sz="2400" dirty="0"/>
              <a:t>يَقُولُونَ لَوْ كَانَ لَنَا مِنَ </a:t>
            </a:r>
            <a:r>
              <a:rPr lang="ar-SA" sz="2400" dirty="0" err="1"/>
              <a:t>ٱلْأَمْرِ</a:t>
            </a:r>
            <a:r>
              <a:rPr lang="ar-SA" sz="2400" dirty="0"/>
              <a:t> </a:t>
            </a:r>
            <a:r>
              <a:rPr lang="ar-SA" sz="2400" dirty="0" err="1"/>
              <a:t>شَىْءٌ</a:t>
            </a:r>
            <a:r>
              <a:rPr lang="ar-SA" sz="2400" dirty="0"/>
              <a:t> مَّا قُتِلْنَا </a:t>
            </a:r>
            <a:r>
              <a:rPr lang="ar-SA" sz="2400" dirty="0" err="1"/>
              <a:t>هَـٰهُنَا</a:t>
            </a:r>
            <a:r>
              <a:rPr lang="ar-SA" sz="2400" dirty="0"/>
              <a:t> قُل لَّوْ كُنتُمْ </a:t>
            </a:r>
            <a:r>
              <a:rPr lang="ar-SA" sz="2400" dirty="0" err="1"/>
              <a:t>فِى</a:t>
            </a:r>
            <a:r>
              <a:rPr lang="ar-SA" sz="2400" dirty="0"/>
              <a:t> بُيُوتِكُمْ لَبَرَزَ </a:t>
            </a:r>
            <a:r>
              <a:rPr lang="ar-SA" sz="2400" dirty="0" err="1"/>
              <a:t>ٱلَّذِينَ</a:t>
            </a:r>
            <a:r>
              <a:rPr lang="ar-SA" sz="2400" dirty="0"/>
              <a:t> كُتِبَ عَلَيْهِمُ </a:t>
            </a:r>
            <a:r>
              <a:rPr lang="ar-SA" sz="2400" dirty="0" err="1"/>
              <a:t>ٱلْقَتْلُ</a:t>
            </a:r>
            <a:r>
              <a:rPr lang="ar-SA" sz="2400" dirty="0"/>
              <a:t> </a:t>
            </a:r>
            <a:r>
              <a:rPr lang="ar-SA" sz="2400" dirty="0" err="1"/>
              <a:t>إِلَىٰ</a:t>
            </a:r>
            <a:r>
              <a:rPr lang="ar-SA" sz="2400" dirty="0"/>
              <a:t> مَضَاجِعِهِمْ </a:t>
            </a:r>
            <a:r>
              <a:rPr lang="ar-SA" sz="2400" dirty="0" err="1"/>
              <a:t>وَلِيَبْتَلِىَ</a:t>
            </a:r>
            <a:r>
              <a:rPr lang="ar-SA" sz="2400" dirty="0"/>
              <a:t> </a:t>
            </a:r>
            <a:r>
              <a:rPr lang="ar-SA" sz="2400" dirty="0" err="1"/>
              <a:t>ٱللَّهُ</a:t>
            </a:r>
            <a:r>
              <a:rPr lang="ar-SA" sz="2400" dirty="0"/>
              <a:t> مَا </a:t>
            </a:r>
            <a:r>
              <a:rPr lang="ar-SA" sz="2400" dirty="0" err="1"/>
              <a:t>فِى</a:t>
            </a:r>
            <a:r>
              <a:rPr lang="ar-SA" sz="2400" dirty="0"/>
              <a:t> صُدُورِكُمْ وَلِيُمَحِّصَ مَا </a:t>
            </a:r>
            <a:r>
              <a:rPr lang="ar-SA" sz="2400" dirty="0" err="1"/>
              <a:t>فِى</a:t>
            </a:r>
            <a:r>
              <a:rPr lang="ar-SA" sz="2400" dirty="0"/>
              <a:t> قُلُوبِكُمْ </a:t>
            </a:r>
            <a:r>
              <a:rPr lang="ar-SA" sz="2400" dirty="0" err="1"/>
              <a:t>وَٱللَّهُ</a:t>
            </a:r>
            <a:r>
              <a:rPr lang="ar-SA" sz="2400" dirty="0"/>
              <a:t> </a:t>
            </a:r>
            <a:r>
              <a:rPr lang="ar-SA" sz="2400" dirty="0" err="1"/>
              <a:t>عَلِيمٌۢ</a:t>
            </a:r>
            <a:r>
              <a:rPr lang="ar-SA" sz="2400" dirty="0"/>
              <a:t> بِذَاتِ </a:t>
            </a:r>
            <a:r>
              <a:rPr lang="ar-SA" sz="2400" dirty="0" err="1"/>
              <a:t>ٱلصُّدُورِ</a:t>
            </a:r>
            <a:endParaRPr lang="en-US" sz="2400" dirty="0"/>
          </a:p>
          <a:p>
            <a:pPr marL="0" indent="0" algn="ctr">
              <a:buNone/>
            </a:pPr>
            <a:r>
              <a:rPr lang="en-US" sz="2400" dirty="0"/>
              <a:t>They say: If only we were in charge, there would have been far fewer casualties. Say to them: Even if you had remained in your homes, those whose time it was to die would still have gone forth to their place of death….” Quran 3:154</a:t>
            </a:r>
          </a:p>
        </p:txBody>
      </p:sp>
    </p:spTree>
    <p:extLst>
      <p:ext uri="{BB962C8B-B14F-4D97-AF65-F5344CB8AC3E}">
        <p14:creationId xmlns:p14="http://schemas.microsoft.com/office/powerpoint/2010/main" val="1750750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677B0-DD84-0740-A8FC-9B6D0BA7678D}"/>
              </a:ext>
            </a:extLst>
          </p:cNvPr>
          <p:cNvSpPr>
            <a:spLocks noGrp="1"/>
          </p:cNvSpPr>
          <p:nvPr>
            <p:ph type="title"/>
          </p:nvPr>
        </p:nvSpPr>
        <p:spPr>
          <a:xfrm>
            <a:off x="720000" y="619200"/>
            <a:ext cx="10728322" cy="793964"/>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CB0AD8D0-2404-0440-A5CA-848F1DDBE6FE}"/>
              </a:ext>
            </a:extLst>
          </p:cNvPr>
          <p:cNvSpPr>
            <a:spLocks noGrp="1"/>
          </p:cNvSpPr>
          <p:nvPr>
            <p:ph idx="1"/>
          </p:nvPr>
        </p:nvSpPr>
        <p:spPr>
          <a:xfrm>
            <a:off x="720000" y="1413164"/>
            <a:ext cx="10728325" cy="4825636"/>
          </a:xfrm>
        </p:spPr>
        <p:txBody>
          <a:bodyPr>
            <a:normAutofit/>
          </a:bodyPr>
          <a:lstStyle/>
          <a:p>
            <a:r>
              <a:rPr lang="en-US" sz="2400" dirty="0"/>
              <a:t>The surah continues, foretelling that the established order will soon pass away:</a:t>
            </a:r>
          </a:p>
          <a:p>
            <a:pPr marL="0" indent="0" algn="ctr">
              <a:buNone/>
            </a:pPr>
            <a:r>
              <a:rPr lang="ar-SA" sz="2400" dirty="0"/>
              <a:t>وَلَا تَهِنُوا۟ وَلَا تَحْزَنُوا۟ وَأَنتُمُ </a:t>
            </a:r>
            <a:r>
              <a:rPr lang="ar-SA" sz="2400" dirty="0" err="1"/>
              <a:t>ٱلْأَعْلَوْنَ</a:t>
            </a:r>
            <a:r>
              <a:rPr lang="ar-SA" sz="2400" dirty="0"/>
              <a:t> إِن كُنتُم مُّؤْمِنِينَ إِن يَمْسَسْكُمْ قَرْحٌ فَقَدْ مَسَّ </a:t>
            </a:r>
            <a:r>
              <a:rPr lang="ar-SA" sz="2400" dirty="0" err="1"/>
              <a:t>ٱلْقَوْمَ</a:t>
            </a:r>
            <a:r>
              <a:rPr lang="ar-SA" sz="2400" dirty="0"/>
              <a:t> قَرْحٌ </a:t>
            </a:r>
            <a:r>
              <a:rPr lang="ar-SA" sz="2400" dirty="0" err="1"/>
              <a:t>مِّثْلُهُۥ</a:t>
            </a:r>
            <a:r>
              <a:rPr lang="ar-SA" sz="2400" dirty="0"/>
              <a:t> وَتِلْكَ </a:t>
            </a:r>
            <a:r>
              <a:rPr lang="ar-SA" sz="2400" dirty="0" err="1"/>
              <a:t>ٱلْأَيَّامُ</a:t>
            </a:r>
            <a:r>
              <a:rPr lang="ar-SA" sz="2400" dirty="0"/>
              <a:t> نُدَاوِلُهَا بَيْنَ </a:t>
            </a:r>
            <a:r>
              <a:rPr lang="ar-SA" sz="2400" dirty="0" err="1"/>
              <a:t>ٱلنَّاسِ</a:t>
            </a:r>
            <a:r>
              <a:rPr lang="ar-SA" sz="2400" dirty="0"/>
              <a:t> وَلِيَعْلَمَ </a:t>
            </a:r>
            <a:r>
              <a:rPr lang="ar-SA" sz="2400" dirty="0" err="1"/>
              <a:t>ٱللَّهُ</a:t>
            </a:r>
            <a:r>
              <a:rPr lang="ar-SA" sz="2400" dirty="0"/>
              <a:t> </a:t>
            </a:r>
            <a:r>
              <a:rPr lang="ar-SA" sz="2400" dirty="0" err="1"/>
              <a:t>ٱلَّذِينَ</a:t>
            </a:r>
            <a:r>
              <a:rPr lang="ar-SA" sz="2400" dirty="0"/>
              <a:t> ءَامَنُوا۟ وَيَتَّخِذَ مِنكُمْ </a:t>
            </a:r>
            <a:r>
              <a:rPr lang="ar-SA" sz="2400" dirty="0" err="1"/>
              <a:t>شُهَدَآءَ</a:t>
            </a:r>
            <a:r>
              <a:rPr lang="ar-SA" sz="2400" dirty="0"/>
              <a:t> </a:t>
            </a:r>
            <a:r>
              <a:rPr lang="ar-SA" sz="2400" dirty="0" err="1"/>
              <a:t>وَٱللَّهُ</a:t>
            </a:r>
            <a:r>
              <a:rPr lang="ar-SA" sz="2400" dirty="0"/>
              <a:t> لَا يُحِبُّ </a:t>
            </a:r>
            <a:r>
              <a:rPr lang="ar-SA" sz="2400" dirty="0" err="1"/>
              <a:t>ٱلظَّـٰلِمِينَ</a:t>
            </a:r>
            <a:endParaRPr lang="en-US" sz="2400" dirty="0"/>
          </a:p>
          <a:p>
            <a:pPr marL="0" indent="0" algn="ctr">
              <a:buNone/>
            </a:pPr>
            <a:r>
              <a:rPr lang="en-CA" sz="2400" dirty="0"/>
              <a:t>“So do not weaken and do not grieve, and you will be superior if you are [true] believers. If a wound has afflicted you (at </a:t>
            </a:r>
            <a:r>
              <a:rPr lang="en-CA" sz="2400" dirty="0" err="1"/>
              <a:t>Ohud</a:t>
            </a:r>
            <a:r>
              <a:rPr lang="en-CA" sz="2400" dirty="0"/>
              <a:t>), a wound like it has also afflicted the (unbelieving) people; And these days [of varying conditions] We alternate among the people so that Allah may make evident those who believe and [may] take to Himself from among you martyrs - and Allah does not like the wrongdoers .” Quran 3:139-140</a:t>
            </a:r>
            <a:endParaRPr lang="en-US" sz="2400" dirty="0"/>
          </a:p>
        </p:txBody>
      </p:sp>
    </p:spTree>
    <p:extLst>
      <p:ext uri="{BB962C8B-B14F-4D97-AF65-F5344CB8AC3E}">
        <p14:creationId xmlns:p14="http://schemas.microsoft.com/office/powerpoint/2010/main" val="11592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1D0CB-C709-7540-A84A-97AA3C7AEB78}"/>
              </a:ext>
            </a:extLst>
          </p:cNvPr>
          <p:cNvSpPr>
            <a:spLocks noGrp="1"/>
          </p:cNvSpPr>
          <p:nvPr>
            <p:ph type="title"/>
          </p:nvPr>
        </p:nvSpPr>
        <p:spPr>
          <a:xfrm>
            <a:off x="720000" y="619200"/>
            <a:ext cx="10728322" cy="710836"/>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803E70C3-5A8D-D243-B4C1-03CBCB65254D}"/>
              </a:ext>
            </a:extLst>
          </p:cNvPr>
          <p:cNvSpPr>
            <a:spLocks noGrp="1"/>
          </p:cNvSpPr>
          <p:nvPr>
            <p:ph idx="1"/>
          </p:nvPr>
        </p:nvSpPr>
        <p:spPr>
          <a:xfrm>
            <a:off x="720000" y="1330036"/>
            <a:ext cx="10728325" cy="4438939"/>
          </a:xfrm>
        </p:spPr>
        <p:txBody>
          <a:bodyPr>
            <a:normAutofit/>
          </a:bodyPr>
          <a:lstStyle/>
          <a:p>
            <a:pPr marL="0" indent="0" algn="ctr">
              <a:buNone/>
            </a:pPr>
            <a:r>
              <a:rPr lang="ar-SA" sz="2400" dirty="0"/>
              <a:t>وَلِيُمَحِّصَ </a:t>
            </a:r>
            <a:r>
              <a:rPr lang="ar-SA" sz="2400" dirty="0" err="1"/>
              <a:t>ٱللَّهُ</a:t>
            </a:r>
            <a:r>
              <a:rPr lang="ar-SA" sz="2400" dirty="0"/>
              <a:t> </a:t>
            </a:r>
            <a:r>
              <a:rPr lang="ar-SA" sz="2400" dirty="0" err="1"/>
              <a:t>ٱلَّذِينَ</a:t>
            </a:r>
            <a:r>
              <a:rPr lang="ar-SA" sz="2400" dirty="0"/>
              <a:t> ءَامَنُوا۟ وَيَمْحَقَ </a:t>
            </a:r>
            <a:r>
              <a:rPr lang="ar-SA" sz="2400" dirty="0" err="1"/>
              <a:t>ٱلْكَـٰفِرِينَ</a:t>
            </a:r>
            <a:endParaRPr lang="en-US" sz="2400" dirty="0"/>
          </a:p>
          <a:p>
            <a:pPr marL="0" indent="0" algn="ctr">
              <a:buNone/>
            </a:pPr>
            <a:r>
              <a:rPr lang="en-US" sz="2400" dirty="0"/>
              <a:t>“Even further, God (uses such setbacks) as a way to purge the believers (of any impurities) and to erase the gains of those who suppress their awareness of the truth.” Quran 3:141</a:t>
            </a:r>
          </a:p>
        </p:txBody>
      </p:sp>
    </p:spTree>
    <p:extLst>
      <p:ext uri="{BB962C8B-B14F-4D97-AF65-F5344CB8AC3E}">
        <p14:creationId xmlns:p14="http://schemas.microsoft.com/office/powerpoint/2010/main" val="4030511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D3A88-A703-DD4D-A0D3-5B5C461E1E1E}"/>
              </a:ext>
            </a:extLst>
          </p:cNvPr>
          <p:cNvSpPr>
            <a:spLocks noGrp="1"/>
          </p:cNvSpPr>
          <p:nvPr>
            <p:ph type="title"/>
          </p:nvPr>
        </p:nvSpPr>
        <p:spPr>
          <a:xfrm>
            <a:off x="720000" y="619200"/>
            <a:ext cx="10728322" cy="766255"/>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0106B254-0942-244C-A254-F18D5EE9D71D}"/>
              </a:ext>
            </a:extLst>
          </p:cNvPr>
          <p:cNvSpPr>
            <a:spLocks noGrp="1"/>
          </p:cNvSpPr>
          <p:nvPr>
            <p:ph idx="1"/>
          </p:nvPr>
        </p:nvSpPr>
        <p:spPr>
          <a:xfrm>
            <a:off x="720000" y="1385456"/>
            <a:ext cx="10728325" cy="4383520"/>
          </a:xfrm>
        </p:spPr>
        <p:txBody>
          <a:bodyPr/>
          <a:lstStyle/>
          <a:p>
            <a:r>
              <a:rPr lang="en-CA" sz="2400" dirty="0"/>
              <a:t>The day after </a:t>
            </a:r>
            <a:r>
              <a:rPr lang="en-CA" sz="2400" dirty="0" err="1"/>
              <a:t>Uḥud</a:t>
            </a:r>
            <a:r>
              <a:rPr lang="en-CA" sz="2400" dirty="0"/>
              <a:t>, the pagans decided to turn back to Medina; when the Prophet heard, he ordered every soldier, even the wounded, to join him on another campaign to stave off another attack.</a:t>
            </a:r>
          </a:p>
          <a:p>
            <a:r>
              <a:rPr lang="en-CA" sz="2400" dirty="0"/>
              <a:t>They traveled 20km to the south and camped at </a:t>
            </a:r>
            <a:r>
              <a:rPr lang="en-CA" sz="2400" dirty="0" err="1"/>
              <a:t>Ḥamrāʾ</a:t>
            </a:r>
            <a:r>
              <a:rPr lang="en-CA" sz="2400" dirty="0"/>
              <a:t> al-</a:t>
            </a:r>
            <a:r>
              <a:rPr lang="en-CA" sz="2400" dirty="0" err="1"/>
              <a:t>Asad</a:t>
            </a:r>
            <a:r>
              <a:rPr lang="en-CA" sz="2400" dirty="0"/>
              <a:t>; The Prophet ordered 500 torches to be lit to give the impression of a large army; this was enough to dissuade the pagans from attacking and they turned back to Makkah.</a:t>
            </a:r>
          </a:p>
          <a:p>
            <a:r>
              <a:rPr lang="en-CA" sz="2400" dirty="0"/>
              <a:t>This evented is referenced in the Quran:</a:t>
            </a:r>
          </a:p>
          <a:p>
            <a:endParaRPr lang="en-CA" sz="2400" dirty="0"/>
          </a:p>
          <a:p>
            <a:endParaRPr lang="en-CA" dirty="0"/>
          </a:p>
          <a:p>
            <a:endParaRPr lang="en-US" dirty="0"/>
          </a:p>
        </p:txBody>
      </p:sp>
    </p:spTree>
    <p:extLst>
      <p:ext uri="{BB962C8B-B14F-4D97-AF65-F5344CB8AC3E}">
        <p14:creationId xmlns:p14="http://schemas.microsoft.com/office/powerpoint/2010/main" val="3389697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EF883-008C-F141-98B8-B8658FAB43A5}"/>
              </a:ext>
            </a:extLst>
          </p:cNvPr>
          <p:cNvSpPr>
            <a:spLocks noGrp="1"/>
          </p:cNvSpPr>
          <p:nvPr>
            <p:ph type="title"/>
          </p:nvPr>
        </p:nvSpPr>
        <p:spPr>
          <a:xfrm>
            <a:off x="720000" y="619200"/>
            <a:ext cx="10728322" cy="766255"/>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752A7F56-C8FC-5C4D-8380-80E0F188F6D0}"/>
              </a:ext>
            </a:extLst>
          </p:cNvPr>
          <p:cNvSpPr>
            <a:spLocks noGrp="1"/>
          </p:cNvSpPr>
          <p:nvPr>
            <p:ph idx="1"/>
          </p:nvPr>
        </p:nvSpPr>
        <p:spPr>
          <a:xfrm>
            <a:off x="720000" y="1385456"/>
            <a:ext cx="10728325" cy="4383520"/>
          </a:xfrm>
        </p:spPr>
        <p:txBody>
          <a:bodyPr>
            <a:normAutofit/>
          </a:bodyPr>
          <a:lstStyle/>
          <a:p>
            <a:pPr marL="0" indent="0" algn="ctr">
              <a:buNone/>
            </a:pPr>
            <a:r>
              <a:rPr lang="ar-SA" sz="2400" dirty="0" err="1"/>
              <a:t>ٱلَّذِينَ</a:t>
            </a:r>
            <a:r>
              <a:rPr lang="ar-SA" sz="2400" dirty="0"/>
              <a:t> </a:t>
            </a:r>
            <a:r>
              <a:rPr lang="ar-SA" sz="2400" dirty="0" err="1"/>
              <a:t>ٱسْتَجَابُوا</a:t>
            </a:r>
            <a:r>
              <a:rPr lang="ar-SA" sz="2400" dirty="0"/>
              <a:t>۟ لِلَّهِ </a:t>
            </a:r>
            <a:r>
              <a:rPr lang="ar-SA" sz="2400" dirty="0" err="1"/>
              <a:t>وَٱلرَّسُولِ</a:t>
            </a:r>
            <a:r>
              <a:rPr lang="ar-SA" sz="2400" dirty="0"/>
              <a:t> </a:t>
            </a:r>
            <a:r>
              <a:rPr lang="ar-SA" sz="2400" dirty="0" err="1"/>
              <a:t>مِنۢ</a:t>
            </a:r>
            <a:r>
              <a:rPr lang="ar-SA" sz="2400" dirty="0"/>
              <a:t> بَعْدِ </a:t>
            </a:r>
            <a:r>
              <a:rPr lang="ar-SA" sz="2400" dirty="0" err="1"/>
              <a:t>مَآ</a:t>
            </a:r>
            <a:r>
              <a:rPr lang="ar-SA" sz="2400" dirty="0"/>
              <a:t> أَصَابَهُمُ </a:t>
            </a:r>
            <a:r>
              <a:rPr lang="ar-SA" sz="2400" dirty="0" err="1"/>
              <a:t>ٱلْقَرْحُ</a:t>
            </a:r>
            <a:r>
              <a:rPr lang="ar-SA" sz="2400" dirty="0"/>
              <a:t> لِلَّذِينَ أَحْسَنُوا۟ مِنْهُمْ </a:t>
            </a:r>
            <a:r>
              <a:rPr lang="ar-SA" sz="2400" dirty="0" err="1"/>
              <a:t>وَٱتَّقَوْا</a:t>
            </a:r>
            <a:r>
              <a:rPr lang="ar-SA" sz="2400" dirty="0"/>
              <a:t>۟ أَجْرٌ عَظِيمٌ</a:t>
            </a:r>
            <a:endParaRPr lang="en-US" sz="2400" dirty="0"/>
          </a:p>
          <a:p>
            <a:pPr marL="0" indent="0" algn="ctr">
              <a:buNone/>
            </a:pPr>
            <a:endParaRPr lang="en-US" sz="2400" dirty="0"/>
          </a:p>
          <a:p>
            <a:pPr marL="0" indent="0" algn="ctr">
              <a:buNone/>
            </a:pPr>
            <a:r>
              <a:rPr lang="en-CA" sz="2400" dirty="0"/>
              <a:t>“Those [believers] who responded to God and the Messenger after injury had struck them. For those who did good among them and feared God is a great reward.” Quran 3:172</a:t>
            </a:r>
            <a:endParaRPr lang="en-US" sz="2400" dirty="0"/>
          </a:p>
        </p:txBody>
      </p:sp>
    </p:spTree>
    <p:extLst>
      <p:ext uri="{BB962C8B-B14F-4D97-AF65-F5344CB8AC3E}">
        <p14:creationId xmlns:p14="http://schemas.microsoft.com/office/powerpoint/2010/main" val="21208688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0FB7A-42E1-CA40-A557-560FFC8E69EB}"/>
              </a:ext>
            </a:extLst>
          </p:cNvPr>
          <p:cNvSpPr>
            <a:spLocks noGrp="1"/>
          </p:cNvSpPr>
          <p:nvPr>
            <p:ph type="title"/>
          </p:nvPr>
        </p:nvSpPr>
        <p:spPr>
          <a:xfrm>
            <a:off x="720000" y="619200"/>
            <a:ext cx="10728322" cy="890945"/>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E7D76BB9-A17B-1C4C-A70D-DB4CE2793A5E}"/>
              </a:ext>
            </a:extLst>
          </p:cNvPr>
          <p:cNvSpPr>
            <a:spLocks noGrp="1"/>
          </p:cNvSpPr>
          <p:nvPr>
            <p:ph idx="1"/>
          </p:nvPr>
        </p:nvSpPr>
        <p:spPr>
          <a:xfrm>
            <a:off x="720000" y="1690256"/>
            <a:ext cx="10728325" cy="4078720"/>
          </a:xfrm>
        </p:spPr>
        <p:txBody>
          <a:bodyPr>
            <a:normAutofit/>
          </a:bodyPr>
          <a:lstStyle/>
          <a:p>
            <a:pPr marL="0" indent="0" algn="ctr">
              <a:buNone/>
            </a:pPr>
            <a:r>
              <a:rPr lang="ar-SA" sz="2400" dirty="0" err="1"/>
              <a:t>ٱلَّذِينَ</a:t>
            </a:r>
            <a:r>
              <a:rPr lang="ar-SA" sz="2400" dirty="0"/>
              <a:t> قَالَ لَهُمُ </a:t>
            </a:r>
            <a:r>
              <a:rPr lang="ar-SA" sz="2400" dirty="0" err="1"/>
              <a:t>ٱلنَّاسُ</a:t>
            </a:r>
            <a:r>
              <a:rPr lang="ar-SA" sz="2400" dirty="0"/>
              <a:t> إِنَّ </a:t>
            </a:r>
            <a:r>
              <a:rPr lang="ar-SA" sz="2400" dirty="0" err="1"/>
              <a:t>ٱلنَّاسَ</a:t>
            </a:r>
            <a:r>
              <a:rPr lang="ar-SA" sz="2400" dirty="0"/>
              <a:t> قَدْ جَمَعُوا۟ لَكُمْ </a:t>
            </a:r>
            <a:r>
              <a:rPr lang="ar-SA" sz="2400" dirty="0" err="1"/>
              <a:t>فَٱخْشَوْهُمْ</a:t>
            </a:r>
            <a:r>
              <a:rPr lang="ar-SA" sz="2400" dirty="0"/>
              <a:t> فَزَادَهُمْ </a:t>
            </a:r>
            <a:r>
              <a:rPr lang="ar-SA" sz="2400" dirty="0" err="1"/>
              <a:t>إِيمَـٰنًا</a:t>
            </a:r>
            <a:r>
              <a:rPr lang="ar-SA" sz="2400" dirty="0"/>
              <a:t> وَقَالُوا۟ حَسْبُنَا </a:t>
            </a:r>
            <a:r>
              <a:rPr lang="ar-SA" sz="2400" dirty="0" err="1"/>
              <a:t>ٱللَّهُ</a:t>
            </a:r>
            <a:r>
              <a:rPr lang="ar-SA" sz="2400" dirty="0"/>
              <a:t> وَنِعْمَ </a:t>
            </a:r>
            <a:r>
              <a:rPr lang="ar-SA" sz="2400" dirty="0" err="1"/>
              <a:t>ٱلْوَكِيلُ</a:t>
            </a:r>
            <a:endParaRPr lang="en-US" sz="2400" dirty="0"/>
          </a:p>
          <a:p>
            <a:pPr marL="0" indent="0" algn="ctr">
              <a:buNone/>
            </a:pPr>
            <a:endParaRPr lang="en-US" sz="2400" dirty="0"/>
          </a:p>
          <a:p>
            <a:pPr marL="0" indent="0" algn="ctr">
              <a:buNone/>
            </a:pPr>
            <a:r>
              <a:rPr lang="en-CA" sz="2400" dirty="0"/>
              <a:t>“Those to whom hypocrites said, "Indeed, the people have gathered against you, so fear them." But it [merely] increased them in faith, and they said, "Sufficient for us is Allah , and [He is] the best Disposer of affairs.” Quran 3:173</a:t>
            </a:r>
            <a:endParaRPr lang="en-US" sz="2400" dirty="0"/>
          </a:p>
        </p:txBody>
      </p:sp>
    </p:spTree>
    <p:extLst>
      <p:ext uri="{BB962C8B-B14F-4D97-AF65-F5344CB8AC3E}">
        <p14:creationId xmlns:p14="http://schemas.microsoft.com/office/powerpoint/2010/main" val="462356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1E12B-35B0-FE4B-99B7-9F6F3E269BF3}"/>
              </a:ext>
            </a:extLst>
          </p:cNvPr>
          <p:cNvSpPr>
            <a:spLocks noGrp="1"/>
          </p:cNvSpPr>
          <p:nvPr>
            <p:ph type="title"/>
          </p:nvPr>
        </p:nvSpPr>
        <p:spPr>
          <a:xfrm>
            <a:off x="720000" y="619200"/>
            <a:ext cx="10728322" cy="835527"/>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084D4973-35A9-814B-A6F8-7D55FA7ED990}"/>
              </a:ext>
            </a:extLst>
          </p:cNvPr>
          <p:cNvSpPr>
            <a:spLocks noGrp="1"/>
          </p:cNvSpPr>
          <p:nvPr>
            <p:ph idx="1"/>
          </p:nvPr>
        </p:nvSpPr>
        <p:spPr>
          <a:xfrm>
            <a:off x="720000" y="1717964"/>
            <a:ext cx="10728325" cy="4051011"/>
          </a:xfrm>
        </p:spPr>
        <p:txBody>
          <a:bodyPr>
            <a:normAutofit/>
          </a:bodyPr>
          <a:lstStyle/>
          <a:p>
            <a:pPr marL="0" indent="0" algn="ctr">
              <a:buNone/>
            </a:pPr>
            <a:r>
              <a:rPr lang="ar-SA" sz="2400" dirty="0" err="1"/>
              <a:t>فَٱنقَلَبُوا</a:t>
            </a:r>
            <a:r>
              <a:rPr lang="ar-SA" sz="2400" dirty="0"/>
              <a:t>۟ بِنِعْمَةٍ مِّنَ </a:t>
            </a:r>
            <a:r>
              <a:rPr lang="ar-SA" sz="2400" dirty="0" err="1"/>
              <a:t>ٱللَّهِ</a:t>
            </a:r>
            <a:r>
              <a:rPr lang="ar-SA" sz="2400" dirty="0"/>
              <a:t> وَفَضْلٍ لَّمْ يَمْسَسْهُمْ </a:t>
            </a:r>
            <a:r>
              <a:rPr lang="ar-SA" sz="2400" dirty="0" err="1"/>
              <a:t>سُوٓءٌ</a:t>
            </a:r>
            <a:r>
              <a:rPr lang="ar-SA" sz="2400" dirty="0"/>
              <a:t> </a:t>
            </a:r>
            <a:r>
              <a:rPr lang="ar-SA" sz="2400" dirty="0" err="1"/>
              <a:t>وَٱتَّبَعُوا</a:t>
            </a:r>
            <a:r>
              <a:rPr lang="ar-SA" sz="2400" dirty="0"/>
              <a:t>۟ </a:t>
            </a:r>
            <a:r>
              <a:rPr lang="ar-SA" sz="2400" dirty="0" err="1"/>
              <a:t>رِضْوَٰنَ</a:t>
            </a:r>
            <a:r>
              <a:rPr lang="ar-SA" sz="2400" dirty="0"/>
              <a:t> </a:t>
            </a:r>
            <a:r>
              <a:rPr lang="ar-SA" sz="2400" dirty="0" err="1"/>
              <a:t>ٱللَّهِ</a:t>
            </a:r>
            <a:r>
              <a:rPr lang="ar-SA" sz="2400" dirty="0"/>
              <a:t> </a:t>
            </a:r>
            <a:r>
              <a:rPr lang="ar-SA" sz="2400" dirty="0" err="1"/>
              <a:t>وَٱللَّهُ</a:t>
            </a:r>
            <a:r>
              <a:rPr lang="ar-SA" sz="2400" dirty="0"/>
              <a:t> ذُو فَضْلٍ عَظِيمٍ</a:t>
            </a:r>
            <a:endParaRPr lang="en-US" sz="2400" dirty="0"/>
          </a:p>
          <a:p>
            <a:pPr marL="0" indent="0" algn="ctr">
              <a:buNone/>
            </a:pPr>
            <a:endParaRPr lang="en-US" sz="2400" dirty="0"/>
          </a:p>
          <a:p>
            <a:pPr marL="0" indent="0" algn="ctr">
              <a:buNone/>
            </a:pPr>
            <a:r>
              <a:rPr lang="en-CA" sz="2400" dirty="0"/>
              <a:t>“So they returned with favor from God and bounty, no harm having touched them. And they pursued the pleasure of God , and God is the possessor of great bounty.” Quran 3:174</a:t>
            </a:r>
            <a:endParaRPr lang="en-US" sz="2400" dirty="0"/>
          </a:p>
        </p:txBody>
      </p:sp>
    </p:spTree>
    <p:extLst>
      <p:ext uri="{BB962C8B-B14F-4D97-AF65-F5344CB8AC3E}">
        <p14:creationId xmlns:p14="http://schemas.microsoft.com/office/powerpoint/2010/main" val="2363793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3D81-2890-2D4A-8397-42A15DB9F1E7}"/>
              </a:ext>
            </a:extLst>
          </p:cNvPr>
          <p:cNvSpPr>
            <a:spLocks noGrp="1"/>
          </p:cNvSpPr>
          <p:nvPr>
            <p:ph type="title"/>
          </p:nvPr>
        </p:nvSpPr>
        <p:spPr>
          <a:xfrm>
            <a:off x="720000" y="619200"/>
            <a:ext cx="10728322" cy="766255"/>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C8CDD122-0547-F141-A683-65C90BDC49C2}"/>
              </a:ext>
            </a:extLst>
          </p:cNvPr>
          <p:cNvSpPr>
            <a:spLocks noGrp="1"/>
          </p:cNvSpPr>
          <p:nvPr>
            <p:ph idx="1"/>
          </p:nvPr>
        </p:nvSpPr>
        <p:spPr>
          <a:xfrm>
            <a:off x="720000" y="1385456"/>
            <a:ext cx="10728325" cy="4383520"/>
          </a:xfrm>
        </p:spPr>
        <p:txBody>
          <a:bodyPr/>
          <a:lstStyle/>
          <a:p>
            <a:r>
              <a:rPr lang="en-US" sz="2400" b="1" dirty="0"/>
              <a:t>The Casualties:</a:t>
            </a:r>
          </a:p>
          <a:p>
            <a:pPr lvl="1"/>
            <a:r>
              <a:rPr lang="en-CA" sz="2400" dirty="0"/>
              <a:t>There were 70 casualties on the Muslims’ side; </a:t>
            </a:r>
          </a:p>
          <a:p>
            <a:pPr lvl="1"/>
            <a:r>
              <a:rPr lang="en-CA" sz="2400" dirty="0"/>
              <a:t>23-24 on the pagan side</a:t>
            </a:r>
          </a:p>
          <a:p>
            <a:r>
              <a:rPr lang="en-CA" sz="2400" dirty="0"/>
              <a:t>They found all the Muslim dead mutilated in the battlefield except for </a:t>
            </a:r>
            <a:r>
              <a:rPr lang="en-CA" sz="2400" dirty="0" err="1"/>
              <a:t>Ḥanẓalah</a:t>
            </a:r>
            <a:r>
              <a:rPr lang="en-CA" sz="2400" dirty="0"/>
              <a:t> (his body was spared for the sake of his father </a:t>
            </a:r>
            <a:r>
              <a:rPr lang="en-CA" sz="2400" dirty="0" err="1"/>
              <a:t>Abū</a:t>
            </a:r>
            <a:r>
              <a:rPr lang="en-CA" sz="2400" dirty="0"/>
              <a:t> </a:t>
            </a:r>
            <a:r>
              <a:rPr lang="en-CA" sz="2400" dirty="0" err="1"/>
              <a:t>ʿĀmir</a:t>
            </a:r>
            <a:r>
              <a:rPr lang="en-CA" sz="2400" dirty="0"/>
              <a:t> al-</a:t>
            </a:r>
            <a:r>
              <a:rPr lang="en-CA" sz="2400" dirty="0" err="1"/>
              <a:t>Fāsiq</a:t>
            </a:r>
            <a:r>
              <a:rPr lang="en-CA" sz="2400" dirty="0"/>
              <a:t>); </a:t>
            </a:r>
            <a:r>
              <a:rPr lang="en-CA" sz="2400" dirty="0" err="1"/>
              <a:t>Ḥamza’s</a:t>
            </a:r>
            <a:r>
              <a:rPr lang="en-CA" sz="2400" dirty="0"/>
              <a:t> belly was cut open, his nose and ears severed</a:t>
            </a:r>
          </a:p>
          <a:p>
            <a:endParaRPr lang="en-US" dirty="0"/>
          </a:p>
          <a:p>
            <a:endParaRPr lang="en-US" dirty="0"/>
          </a:p>
        </p:txBody>
      </p:sp>
    </p:spTree>
    <p:extLst>
      <p:ext uri="{BB962C8B-B14F-4D97-AF65-F5344CB8AC3E}">
        <p14:creationId xmlns:p14="http://schemas.microsoft.com/office/powerpoint/2010/main" val="32139509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09C53-FDA9-C640-8B56-89E93D55C4F1}"/>
              </a:ext>
            </a:extLst>
          </p:cNvPr>
          <p:cNvSpPr>
            <a:spLocks noGrp="1"/>
          </p:cNvSpPr>
          <p:nvPr>
            <p:ph type="title"/>
          </p:nvPr>
        </p:nvSpPr>
        <p:spPr>
          <a:xfrm>
            <a:off x="720000" y="619200"/>
            <a:ext cx="10728322" cy="780109"/>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2DE619F4-892B-4843-A873-1BC05E234D10}"/>
              </a:ext>
            </a:extLst>
          </p:cNvPr>
          <p:cNvSpPr>
            <a:spLocks noGrp="1"/>
          </p:cNvSpPr>
          <p:nvPr>
            <p:ph idx="1"/>
          </p:nvPr>
        </p:nvSpPr>
        <p:spPr>
          <a:xfrm>
            <a:off x="720000" y="1510146"/>
            <a:ext cx="10728325" cy="4258830"/>
          </a:xfrm>
        </p:spPr>
        <p:txBody>
          <a:bodyPr/>
          <a:lstStyle/>
          <a:p>
            <a:r>
              <a:rPr lang="en-CA" sz="2400" dirty="0"/>
              <a:t>The Muslims’ defeat at </a:t>
            </a:r>
            <a:r>
              <a:rPr lang="en-CA" sz="2400" dirty="0" err="1"/>
              <a:t>Uḥud</a:t>
            </a:r>
            <a:r>
              <a:rPr lang="en-CA" sz="2400" dirty="0"/>
              <a:t> gave courage to some outlying tribes to try and pillage Medina. </a:t>
            </a:r>
          </a:p>
          <a:p>
            <a:pPr lvl="1"/>
            <a:r>
              <a:rPr lang="en-CA" sz="2400" dirty="0"/>
              <a:t>Raid by the </a:t>
            </a:r>
            <a:r>
              <a:rPr lang="en-CA" sz="2400" dirty="0" err="1"/>
              <a:t>Banū</a:t>
            </a:r>
            <a:r>
              <a:rPr lang="en-CA" sz="2400" dirty="0"/>
              <a:t> </a:t>
            </a:r>
            <a:r>
              <a:rPr lang="en-CA" sz="2400" dirty="0" err="1"/>
              <a:t>Asad</a:t>
            </a:r>
            <a:r>
              <a:rPr lang="en-CA" sz="2400" dirty="0"/>
              <a:t> (in </a:t>
            </a:r>
            <a:r>
              <a:rPr lang="en-CA" sz="2400" dirty="0" err="1"/>
              <a:t>Muḥarram</a:t>
            </a:r>
            <a:r>
              <a:rPr lang="en-CA" sz="2400" dirty="0"/>
              <a:t>, 3 months after </a:t>
            </a:r>
            <a:r>
              <a:rPr lang="en-CA" sz="2400" dirty="0" err="1"/>
              <a:t>Uḥud</a:t>
            </a:r>
            <a:r>
              <a:rPr lang="en-CA" sz="2400" dirty="0"/>
              <a:t>)</a:t>
            </a:r>
          </a:p>
          <a:p>
            <a:pPr lvl="1"/>
            <a:r>
              <a:rPr lang="en-CA" sz="2400" dirty="0"/>
              <a:t>The </a:t>
            </a:r>
            <a:r>
              <a:rPr lang="en-CA" sz="2400" dirty="0" err="1"/>
              <a:t>Banū</a:t>
            </a:r>
            <a:r>
              <a:rPr lang="en-CA" sz="2400" dirty="0"/>
              <a:t> </a:t>
            </a:r>
            <a:r>
              <a:rPr lang="en-CA" sz="2400" dirty="0" err="1"/>
              <a:t>Asad</a:t>
            </a:r>
            <a:r>
              <a:rPr lang="en-CA" sz="2400" dirty="0"/>
              <a:t> (tribe located 300 km NE of Medina) decided to raid the cattle grazing outside of Medina; they figured with their exceptional horses and camels, and the advantage of surprise, and the weakened state of the </a:t>
            </a:r>
            <a:r>
              <a:rPr lang="en-CA" sz="2400" dirty="0" err="1"/>
              <a:t>Medinans</a:t>
            </a:r>
            <a:r>
              <a:rPr lang="en-CA" sz="2400" dirty="0"/>
              <a:t>, they could get in and out quickly</a:t>
            </a:r>
          </a:p>
          <a:p>
            <a:pPr lvl="1"/>
            <a:endParaRPr lang="en-CA" dirty="0"/>
          </a:p>
          <a:p>
            <a:endParaRPr lang="en-CA" dirty="0"/>
          </a:p>
          <a:p>
            <a:pPr lvl="1"/>
            <a:endParaRPr lang="en-CA" dirty="0"/>
          </a:p>
          <a:p>
            <a:endParaRPr lang="en-US" dirty="0"/>
          </a:p>
        </p:txBody>
      </p:sp>
    </p:spTree>
    <p:extLst>
      <p:ext uri="{BB962C8B-B14F-4D97-AF65-F5344CB8AC3E}">
        <p14:creationId xmlns:p14="http://schemas.microsoft.com/office/powerpoint/2010/main" val="2575327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A72A3-6020-EF4B-A8BB-9391CE3C7784}"/>
              </a:ext>
            </a:extLst>
          </p:cNvPr>
          <p:cNvSpPr>
            <a:spLocks noGrp="1"/>
          </p:cNvSpPr>
          <p:nvPr>
            <p:ph type="title"/>
          </p:nvPr>
        </p:nvSpPr>
        <p:spPr>
          <a:xfrm>
            <a:off x="720000" y="619200"/>
            <a:ext cx="10728322" cy="793964"/>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C65F749B-D57B-2A4F-B6BC-893ED98985F8}"/>
              </a:ext>
            </a:extLst>
          </p:cNvPr>
          <p:cNvSpPr>
            <a:spLocks noGrp="1"/>
          </p:cNvSpPr>
          <p:nvPr>
            <p:ph idx="1"/>
          </p:nvPr>
        </p:nvSpPr>
        <p:spPr>
          <a:xfrm>
            <a:off x="720000" y="1579418"/>
            <a:ext cx="10728325" cy="4189557"/>
          </a:xfrm>
        </p:spPr>
        <p:txBody>
          <a:bodyPr/>
          <a:lstStyle/>
          <a:p>
            <a:pPr lvl="1"/>
            <a:r>
              <a:rPr lang="en-CA" sz="2400" dirty="0"/>
              <a:t>An informant brings word of the raid to the Prophet; he sends </a:t>
            </a:r>
            <a:r>
              <a:rPr lang="en-CA" sz="2400" dirty="0" err="1"/>
              <a:t>Abū</a:t>
            </a:r>
            <a:r>
              <a:rPr lang="en-CA" sz="2400" dirty="0"/>
              <a:t> </a:t>
            </a:r>
            <a:r>
              <a:rPr lang="en-CA" sz="2400" dirty="0" err="1"/>
              <a:t>Salamah</a:t>
            </a:r>
            <a:r>
              <a:rPr lang="en-CA" sz="2400" dirty="0"/>
              <a:t> (with 150 men) to raid the </a:t>
            </a:r>
            <a:r>
              <a:rPr lang="en-CA" sz="2400" dirty="0" err="1"/>
              <a:t>Banū</a:t>
            </a:r>
            <a:r>
              <a:rPr lang="en-CA" sz="2400" dirty="0"/>
              <a:t> </a:t>
            </a:r>
            <a:r>
              <a:rPr lang="en-CA" sz="2400" dirty="0" err="1"/>
              <a:t>Asad</a:t>
            </a:r>
            <a:r>
              <a:rPr lang="en-CA" sz="2400" dirty="0"/>
              <a:t> pre-emptively</a:t>
            </a:r>
          </a:p>
          <a:p>
            <a:pPr lvl="1"/>
            <a:r>
              <a:rPr lang="en-CA" sz="2400" dirty="0"/>
              <a:t>They are not able to attack before the </a:t>
            </a:r>
            <a:r>
              <a:rPr lang="en-CA" sz="2400" dirty="0" err="1"/>
              <a:t>Banū</a:t>
            </a:r>
            <a:r>
              <a:rPr lang="en-CA" sz="2400" dirty="0"/>
              <a:t> </a:t>
            </a:r>
            <a:r>
              <a:rPr lang="en-CA" sz="2400" dirty="0" err="1"/>
              <a:t>Asad</a:t>
            </a:r>
            <a:r>
              <a:rPr lang="en-CA" sz="2400" dirty="0"/>
              <a:t> scatter, but they pillage their camels and sheep and take these back to Medina.</a:t>
            </a:r>
          </a:p>
          <a:p>
            <a:pPr lvl="1"/>
            <a:r>
              <a:rPr lang="en-CA" sz="2400" dirty="0" err="1"/>
              <a:t>Abū</a:t>
            </a:r>
            <a:r>
              <a:rPr lang="en-CA" sz="2400" dirty="0"/>
              <a:t> </a:t>
            </a:r>
            <a:r>
              <a:rPr lang="en-CA" sz="2400" dirty="0" err="1"/>
              <a:t>Salamah</a:t>
            </a:r>
            <a:r>
              <a:rPr lang="en-CA" sz="2400" dirty="0"/>
              <a:t>, who had been injured in </a:t>
            </a:r>
            <a:r>
              <a:rPr lang="en-CA" sz="2400" dirty="0" err="1"/>
              <a:t>Uḥud</a:t>
            </a:r>
            <a:r>
              <a:rPr lang="en-CA" sz="2400" dirty="0"/>
              <a:t>, finally succumbs to his wounds and he dies</a:t>
            </a:r>
          </a:p>
          <a:p>
            <a:pPr lvl="1"/>
            <a:endParaRPr lang="en-CA" dirty="0"/>
          </a:p>
          <a:p>
            <a:pPr lvl="1"/>
            <a:endParaRPr lang="en-CA" dirty="0"/>
          </a:p>
          <a:p>
            <a:pPr lvl="1"/>
            <a:endParaRPr lang="en-CA" dirty="0"/>
          </a:p>
          <a:p>
            <a:pPr lvl="1"/>
            <a:endParaRPr lang="en-US" dirty="0"/>
          </a:p>
        </p:txBody>
      </p:sp>
    </p:spTree>
    <p:extLst>
      <p:ext uri="{BB962C8B-B14F-4D97-AF65-F5344CB8AC3E}">
        <p14:creationId xmlns:p14="http://schemas.microsoft.com/office/powerpoint/2010/main" val="18413509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57D5C-962D-F34F-A515-475329014543}"/>
              </a:ext>
            </a:extLst>
          </p:cNvPr>
          <p:cNvSpPr>
            <a:spLocks noGrp="1"/>
          </p:cNvSpPr>
          <p:nvPr>
            <p:ph type="title"/>
          </p:nvPr>
        </p:nvSpPr>
        <p:spPr>
          <a:xfrm>
            <a:off x="720000" y="619200"/>
            <a:ext cx="10728322" cy="877091"/>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45F44E8C-30B1-0040-BC9F-F170E195A0AF}"/>
              </a:ext>
            </a:extLst>
          </p:cNvPr>
          <p:cNvSpPr>
            <a:spLocks noGrp="1"/>
          </p:cNvSpPr>
          <p:nvPr>
            <p:ph idx="1"/>
          </p:nvPr>
        </p:nvSpPr>
        <p:spPr>
          <a:xfrm>
            <a:off x="720000" y="1496292"/>
            <a:ext cx="10728325" cy="4272684"/>
          </a:xfrm>
        </p:spPr>
        <p:txBody>
          <a:bodyPr>
            <a:normAutofit/>
          </a:bodyPr>
          <a:lstStyle/>
          <a:p>
            <a:r>
              <a:rPr lang="en-CA" sz="2400" dirty="0"/>
              <a:t>The tribe of </a:t>
            </a:r>
            <a:r>
              <a:rPr lang="en-CA" sz="2400" dirty="0" err="1"/>
              <a:t>Hudhayl</a:t>
            </a:r>
            <a:r>
              <a:rPr lang="ar-SA" sz="2400" dirty="0"/>
              <a:t>هذيل </a:t>
            </a:r>
            <a:r>
              <a:rPr lang="en-US" sz="2400" dirty="0"/>
              <a:t> </a:t>
            </a:r>
            <a:r>
              <a:rPr lang="en-CA" sz="2400" dirty="0"/>
              <a:t>a large Bedouin tribe in the north, had started planning an attack on Medina.</a:t>
            </a:r>
          </a:p>
          <a:p>
            <a:r>
              <a:rPr lang="en-CA" sz="2400" dirty="0"/>
              <a:t>Their chieftain Khalid ibn Sufyan al-</a:t>
            </a:r>
            <a:r>
              <a:rPr lang="en-CA" sz="2400" dirty="0" err="1"/>
              <a:t>Hudhali</a:t>
            </a:r>
            <a:r>
              <a:rPr lang="en-CA" sz="2400" dirty="0"/>
              <a:t>  </a:t>
            </a:r>
            <a:r>
              <a:rPr lang="ar-SA" sz="2400" dirty="0"/>
              <a:t>خالد بن سفيان الهذلي</a:t>
            </a:r>
            <a:r>
              <a:rPr lang="en-CA" sz="2400" dirty="0"/>
              <a:t>began gathering a small army to surprise attack Medina.</a:t>
            </a:r>
          </a:p>
          <a:p>
            <a:r>
              <a:rPr lang="en-CA" sz="2400" dirty="0"/>
              <a:t> The Prophet decided to pre-emptively attack him and execute him, so he chose Abdullah ibn </a:t>
            </a:r>
            <a:r>
              <a:rPr lang="en-CA" sz="2400" dirty="0" err="1"/>
              <a:t>Unays</a:t>
            </a:r>
            <a:r>
              <a:rPr lang="en-CA" sz="2400" dirty="0"/>
              <a:t> al-Juhani</a:t>
            </a:r>
            <a:r>
              <a:rPr lang="ar-SA" sz="2400" dirty="0"/>
              <a:t>عبد الله بن أنيس الجهني </a:t>
            </a:r>
            <a:r>
              <a:rPr lang="en-US" sz="2400" dirty="0"/>
              <a:t> </a:t>
            </a:r>
            <a:r>
              <a:rPr lang="en-CA" sz="2400" dirty="0"/>
              <a:t>just one man, to get rid of the chieftain.</a:t>
            </a:r>
            <a:endParaRPr lang="en-US" sz="2400" dirty="0"/>
          </a:p>
        </p:txBody>
      </p:sp>
    </p:spTree>
    <p:extLst>
      <p:ext uri="{BB962C8B-B14F-4D97-AF65-F5344CB8AC3E}">
        <p14:creationId xmlns:p14="http://schemas.microsoft.com/office/powerpoint/2010/main" val="750071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D666E-A6F9-6D4D-AB91-AF9592C26DE1}"/>
              </a:ext>
            </a:extLst>
          </p:cNvPr>
          <p:cNvSpPr>
            <a:spLocks noGrp="1"/>
          </p:cNvSpPr>
          <p:nvPr>
            <p:ph type="title"/>
          </p:nvPr>
        </p:nvSpPr>
        <p:spPr>
          <a:xfrm>
            <a:off x="720000" y="619200"/>
            <a:ext cx="10728322" cy="849382"/>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A18F8D75-63E0-664E-9D4E-267E1C80C9BA}"/>
              </a:ext>
            </a:extLst>
          </p:cNvPr>
          <p:cNvSpPr>
            <a:spLocks noGrp="1"/>
          </p:cNvSpPr>
          <p:nvPr>
            <p:ph idx="1"/>
          </p:nvPr>
        </p:nvSpPr>
        <p:spPr>
          <a:xfrm>
            <a:off x="720000" y="1468582"/>
            <a:ext cx="10728325" cy="4300393"/>
          </a:xfrm>
        </p:spPr>
        <p:txBody>
          <a:bodyPr>
            <a:normAutofit/>
          </a:bodyPr>
          <a:lstStyle/>
          <a:p>
            <a:r>
              <a:rPr lang="en-CA" sz="2400" dirty="0"/>
              <a:t>How did the tribe of </a:t>
            </a:r>
            <a:r>
              <a:rPr lang="en-CA" sz="2400" dirty="0" err="1"/>
              <a:t>Hudhayl</a:t>
            </a:r>
            <a:r>
              <a:rPr lang="en-CA" sz="2400" dirty="0"/>
              <a:t> respond? </a:t>
            </a:r>
          </a:p>
          <a:p>
            <a:r>
              <a:rPr lang="en-CA" sz="2400" dirty="0"/>
              <a:t>They resorted to a very evil tactic in order to get revenge. They contacted two other tribes: Udal </a:t>
            </a:r>
            <a:r>
              <a:rPr lang="ar-SA" sz="2400" dirty="0"/>
              <a:t>عضل </a:t>
            </a:r>
            <a:r>
              <a:rPr lang="en-CA" sz="2400" dirty="0"/>
              <a:t>and al-</a:t>
            </a:r>
            <a:r>
              <a:rPr lang="en-CA" sz="2400" dirty="0" err="1"/>
              <a:t>Qara</a:t>
            </a:r>
            <a:r>
              <a:rPr lang="en-CA" sz="2400" dirty="0"/>
              <a:t> </a:t>
            </a:r>
            <a:r>
              <a:rPr lang="ar-SA" sz="2400" dirty="0"/>
              <a:t>القارة </a:t>
            </a:r>
            <a:r>
              <a:rPr lang="en-US" sz="2400" dirty="0"/>
              <a:t> </a:t>
            </a:r>
            <a:r>
              <a:rPr lang="en-CA" sz="2400" dirty="0"/>
              <a:t>and they paid them to pretend to accept Islam.</a:t>
            </a:r>
          </a:p>
          <a:p>
            <a:r>
              <a:rPr lang="en-CA" sz="2400" dirty="0"/>
              <a:t>They travel to Medina and beg the Prophet to send them teachers so they can learn the Quran and the basic teachings of Islam.</a:t>
            </a:r>
            <a:endParaRPr lang="en-US" sz="2400" dirty="0"/>
          </a:p>
        </p:txBody>
      </p:sp>
    </p:spTree>
    <p:extLst>
      <p:ext uri="{BB962C8B-B14F-4D97-AF65-F5344CB8AC3E}">
        <p14:creationId xmlns:p14="http://schemas.microsoft.com/office/powerpoint/2010/main" val="3870360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0CEBD-0651-8E4D-BE8B-DC15983D20A6}"/>
              </a:ext>
            </a:extLst>
          </p:cNvPr>
          <p:cNvSpPr>
            <a:spLocks noGrp="1"/>
          </p:cNvSpPr>
          <p:nvPr>
            <p:ph type="title"/>
          </p:nvPr>
        </p:nvSpPr>
        <p:spPr>
          <a:xfrm>
            <a:off x="720000" y="619200"/>
            <a:ext cx="10728322" cy="890945"/>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B6EA39D0-1AE5-944D-90B4-A650463DB123}"/>
              </a:ext>
            </a:extLst>
          </p:cNvPr>
          <p:cNvSpPr>
            <a:spLocks noGrp="1"/>
          </p:cNvSpPr>
          <p:nvPr>
            <p:ph idx="1"/>
          </p:nvPr>
        </p:nvSpPr>
        <p:spPr>
          <a:xfrm>
            <a:off x="720000" y="1510146"/>
            <a:ext cx="10728325" cy="4258830"/>
          </a:xfrm>
        </p:spPr>
        <p:txBody>
          <a:bodyPr>
            <a:normAutofit/>
          </a:bodyPr>
          <a:lstStyle/>
          <a:p>
            <a:r>
              <a:rPr lang="en-US" sz="2400" b="1" dirty="0"/>
              <a:t>The Attack at Raji’</a:t>
            </a:r>
          </a:p>
          <a:p>
            <a:r>
              <a:rPr lang="en-CA" sz="2400" dirty="0"/>
              <a:t>the Prophet sent some 6 or 7 companions to the Pool of </a:t>
            </a:r>
            <a:r>
              <a:rPr lang="en-CA" sz="2400" dirty="0" err="1"/>
              <a:t>Rajīʿ</a:t>
            </a:r>
            <a:r>
              <a:rPr lang="en-CA" sz="2400" dirty="0"/>
              <a:t> (70 km north of Makkah) belonging to the </a:t>
            </a:r>
            <a:r>
              <a:rPr lang="en-CA" sz="2400" dirty="0" err="1"/>
              <a:t>Hudhayl</a:t>
            </a:r>
            <a:r>
              <a:rPr lang="en-CA" sz="2400" dirty="0"/>
              <a:t> tribe to teach them the Quran.</a:t>
            </a:r>
          </a:p>
          <a:p>
            <a:r>
              <a:rPr lang="en-CA" sz="2400" dirty="0"/>
              <a:t>The </a:t>
            </a:r>
            <a:r>
              <a:rPr lang="en-CA" sz="2400" dirty="0" err="1"/>
              <a:t>Hudhalīs</a:t>
            </a:r>
            <a:r>
              <a:rPr lang="en-CA" sz="2400" dirty="0"/>
              <a:t> betray them. Some die in the fight; they turn 2 over to the </a:t>
            </a:r>
            <a:r>
              <a:rPr lang="en-CA" sz="2400" dirty="0" err="1"/>
              <a:t>Makkans</a:t>
            </a:r>
            <a:r>
              <a:rPr lang="en-CA" sz="2400" dirty="0"/>
              <a:t> who proceed to torture and crucify them in revenge for </a:t>
            </a:r>
            <a:r>
              <a:rPr lang="en-CA" sz="2400" dirty="0" err="1"/>
              <a:t>Badr</a:t>
            </a:r>
            <a:r>
              <a:rPr lang="en-CA" sz="2400" dirty="0"/>
              <a:t>.</a:t>
            </a:r>
          </a:p>
          <a:p>
            <a:endParaRPr lang="en-CA" dirty="0"/>
          </a:p>
          <a:p>
            <a:endParaRPr lang="en-US" sz="2400" dirty="0"/>
          </a:p>
        </p:txBody>
      </p:sp>
    </p:spTree>
    <p:extLst>
      <p:ext uri="{BB962C8B-B14F-4D97-AF65-F5344CB8AC3E}">
        <p14:creationId xmlns:p14="http://schemas.microsoft.com/office/powerpoint/2010/main" val="17704336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1B4DC-FA62-7448-910C-341C02558C0B}"/>
              </a:ext>
            </a:extLst>
          </p:cNvPr>
          <p:cNvSpPr>
            <a:spLocks noGrp="1"/>
          </p:cNvSpPr>
          <p:nvPr>
            <p:ph type="title"/>
          </p:nvPr>
        </p:nvSpPr>
        <p:spPr>
          <a:xfrm>
            <a:off x="720000" y="619200"/>
            <a:ext cx="10728322" cy="752400"/>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AD6FC0E1-1680-3543-9E72-DEBB88659E6E}"/>
              </a:ext>
            </a:extLst>
          </p:cNvPr>
          <p:cNvSpPr>
            <a:spLocks noGrp="1"/>
          </p:cNvSpPr>
          <p:nvPr>
            <p:ph idx="1"/>
          </p:nvPr>
        </p:nvSpPr>
        <p:spPr>
          <a:xfrm>
            <a:off x="720000" y="1371600"/>
            <a:ext cx="10728325" cy="4397375"/>
          </a:xfrm>
        </p:spPr>
        <p:txBody>
          <a:bodyPr>
            <a:normAutofit/>
          </a:bodyPr>
          <a:lstStyle/>
          <a:p>
            <a:r>
              <a:rPr lang="en-US" sz="2400" dirty="0"/>
              <a:t>After the Battle of Uhud, the Prophet marries Zaynab </a:t>
            </a:r>
            <a:r>
              <a:rPr lang="en-US" sz="2400" dirty="0" err="1"/>
              <a:t>bint</a:t>
            </a:r>
            <a:r>
              <a:rPr lang="en-US" sz="2400" dirty="0"/>
              <a:t> </a:t>
            </a:r>
            <a:r>
              <a:rPr lang="en-US" sz="2400" dirty="0" err="1"/>
              <a:t>Khuzaymah</a:t>
            </a:r>
            <a:r>
              <a:rPr lang="en-US" sz="2400" dirty="0"/>
              <a:t>, the widow of </a:t>
            </a:r>
            <a:r>
              <a:rPr lang="en-US" sz="2400" dirty="0" err="1"/>
              <a:t>Ubaydah</a:t>
            </a:r>
            <a:r>
              <a:rPr lang="en-US" sz="2400" dirty="0"/>
              <a:t> ibn Al-Harith.</a:t>
            </a:r>
          </a:p>
          <a:p>
            <a:r>
              <a:rPr lang="en-US" sz="2400" dirty="0"/>
              <a:t>Zaynab is from the </a:t>
            </a:r>
            <a:r>
              <a:rPr lang="en-US" sz="2400" dirty="0" err="1"/>
              <a:t>Hawazin</a:t>
            </a:r>
            <a:r>
              <a:rPr lang="en-US" sz="2400" dirty="0"/>
              <a:t> clan of ‘Amir, and after the marriage, the chief of Zaynab’s clan, Abu Bara ibn Malik, invites the Prophet to send teachers to his people.</a:t>
            </a:r>
          </a:p>
          <a:p>
            <a:r>
              <a:rPr lang="en-US" sz="2400" dirty="0"/>
              <a:t>Forty men answer the call, but 38 are slaughtered at </a:t>
            </a:r>
            <a:r>
              <a:rPr lang="en-US" sz="2400" dirty="0" err="1"/>
              <a:t>Ma’unah</a:t>
            </a:r>
            <a:r>
              <a:rPr lang="en-US" sz="2400" dirty="0"/>
              <a:t> by the by </a:t>
            </a:r>
            <a:r>
              <a:rPr lang="en-US" sz="2400" dirty="0" err="1"/>
              <a:t>A’mir</a:t>
            </a:r>
            <a:r>
              <a:rPr lang="en-US" sz="2400" dirty="0"/>
              <a:t> ibn </a:t>
            </a:r>
            <a:r>
              <a:rPr lang="en-US" sz="2400" dirty="0" err="1"/>
              <a:t>Tufyal</a:t>
            </a:r>
            <a:r>
              <a:rPr lang="en-US" sz="2400" dirty="0"/>
              <a:t> a lower ranking </a:t>
            </a:r>
            <a:r>
              <a:rPr lang="en-CA" sz="2400" dirty="0"/>
              <a:t>chieftain of one of the local tribes of the region</a:t>
            </a:r>
            <a:r>
              <a:rPr lang="en-US" sz="2400" dirty="0"/>
              <a:t>. </a:t>
            </a:r>
          </a:p>
        </p:txBody>
      </p:sp>
    </p:spTree>
    <p:extLst>
      <p:ext uri="{BB962C8B-B14F-4D97-AF65-F5344CB8AC3E}">
        <p14:creationId xmlns:p14="http://schemas.microsoft.com/office/powerpoint/2010/main" val="1729538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9303A-CF19-194F-8E45-93845AFBA9FB}"/>
              </a:ext>
            </a:extLst>
          </p:cNvPr>
          <p:cNvSpPr>
            <a:spLocks noGrp="1"/>
          </p:cNvSpPr>
          <p:nvPr>
            <p:ph type="title"/>
          </p:nvPr>
        </p:nvSpPr>
        <p:spPr>
          <a:xfrm>
            <a:off x="720000" y="619200"/>
            <a:ext cx="10728322" cy="766255"/>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21349A48-8055-B940-B8BB-1B9CEB8EC5F9}"/>
              </a:ext>
            </a:extLst>
          </p:cNvPr>
          <p:cNvSpPr>
            <a:spLocks noGrp="1"/>
          </p:cNvSpPr>
          <p:nvPr>
            <p:ph idx="1"/>
          </p:nvPr>
        </p:nvSpPr>
        <p:spPr>
          <a:xfrm>
            <a:off x="720000" y="1385456"/>
            <a:ext cx="10728325" cy="4853344"/>
          </a:xfrm>
        </p:spPr>
        <p:txBody>
          <a:bodyPr>
            <a:normAutofit/>
          </a:bodyPr>
          <a:lstStyle/>
          <a:p>
            <a:r>
              <a:rPr lang="en-CA" sz="2400" dirty="0"/>
              <a:t>The Prophet has all the bodies gathered together. They pray the funeral prayer on all the bodies together. Then the Prophet offers a special prayer </a:t>
            </a:r>
            <a:r>
              <a:rPr lang="en-CA" sz="2400" dirty="0" err="1"/>
              <a:t>Ḥamza</a:t>
            </a:r>
            <a:r>
              <a:rPr lang="en-CA" sz="2400" dirty="0"/>
              <a:t> saying </a:t>
            </a:r>
            <a:r>
              <a:rPr lang="en-CA" sz="2400" dirty="0" err="1"/>
              <a:t>takbīr</a:t>
            </a:r>
            <a:r>
              <a:rPr lang="en-CA" sz="2400" dirty="0"/>
              <a:t> 70 times.</a:t>
            </a:r>
          </a:p>
          <a:p>
            <a:r>
              <a:rPr lang="en-CA" sz="2400" dirty="0" err="1"/>
              <a:t>Safiyyah</a:t>
            </a:r>
            <a:r>
              <a:rPr lang="en-CA" sz="2400" dirty="0"/>
              <a:t> sees the mutilated body of her brother Hamza:</a:t>
            </a:r>
          </a:p>
          <a:p>
            <a:pPr marL="0" indent="0" algn="ctr">
              <a:buNone/>
            </a:pPr>
            <a:r>
              <a:rPr lang="ar-SA" sz="2400" dirty="0"/>
              <a:t>قال ابن إسحاق : وقد أقبلت فيما بلغني ، صفية بنت عبد المطلب لتنظر إليه ، وكان أخاها لأبيها وأمها ، فقال رسول الله صلى الله عليه وسلم لابنها الزبير بن العوام : القها فأرجعها ، لا ترى ما بأخيها ؛ فقال لها : يا أمه ، إن رسول الله صلى الله عليه وسلم يأمرك أن ترجعي ، قالت : ولم ؟ وقد بلغني أن قد مثل بأخي ، وذلك في الله ، فما أرضانا بما كان من ذلك </a:t>
            </a:r>
            <a:r>
              <a:rPr lang="ar-SA" sz="2400" dirty="0" err="1"/>
              <a:t>لأحتسبن</a:t>
            </a:r>
            <a:r>
              <a:rPr lang="ar-SA" sz="2400" dirty="0"/>
              <a:t> </a:t>
            </a:r>
            <a:r>
              <a:rPr lang="ar-SA" sz="2400" dirty="0" err="1"/>
              <a:t>ولأصبرن</a:t>
            </a:r>
            <a:r>
              <a:rPr lang="ar-SA" sz="2400" dirty="0"/>
              <a:t> إن شاء الله . فلما جاء الزبير إلى رسول الله صلى الله عليه وسلم فأخبره بذلك ؛ قال : خل سبيلها ، فأتته ، فنظرت إليه ، فصلت عليه ، واسترجعت ، واستغفرت له ، ثم أمر به رسول الله صلى الله عليه وسلم فدفن</a:t>
            </a:r>
            <a:endParaRPr lang="en-CA" sz="2400" dirty="0"/>
          </a:p>
          <a:p>
            <a:endParaRPr lang="en-CA" dirty="0"/>
          </a:p>
          <a:p>
            <a:endParaRPr lang="en-US" dirty="0"/>
          </a:p>
        </p:txBody>
      </p:sp>
    </p:spTree>
    <p:extLst>
      <p:ext uri="{BB962C8B-B14F-4D97-AF65-F5344CB8AC3E}">
        <p14:creationId xmlns:p14="http://schemas.microsoft.com/office/powerpoint/2010/main" val="2429787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D7F6A-CD58-F34F-B4EE-34B99EFD607F}"/>
              </a:ext>
            </a:extLst>
          </p:cNvPr>
          <p:cNvSpPr>
            <a:spLocks noGrp="1"/>
          </p:cNvSpPr>
          <p:nvPr>
            <p:ph type="title"/>
          </p:nvPr>
        </p:nvSpPr>
        <p:spPr>
          <a:xfrm>
            <a:off x="720000" y="619200"/>
            <a:ext cx="10728322" cy="877091"/>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AB5454F5-0034-D94A-9102-D223E3B0EEF8}"/>
              </a:ext>
            </a:extLst>
          </p:cNvPr>
          <p:cNvSpPr>
            <a:spLocks noGrp="1"/>
          </p:cNvSpPr>
          <p:nvPr>
            <p:ph idx="1"/>
          </p:nvPr>
        </p:nvSpPr>
        <p:spPr>
          <a:xfrm>
            <a:off x="720000" y="1496292"/>
            <a:ext cx="10728325" cy="4272684"/>
          </a:xfrm>
        </p:spPr>
        <p:txBody>
          <a:bodyPr/>
          <a:lstStyle/>
          <a:p>
            <a:r>
              <a:rPr lang="en-US" sz="2400" dirty="0"/>
              <a:t>The companions were commanded to dig graves for the martyrs of Uhud.</a:t>
            </a:r>
          </a:p>
          <a:p>
            <a:r>
              <a:rPr lang="en-US" sz="2400" dirty="0"/>
              <a:t>It is reported that the Prophet said:</a:t>
            </a:r>
          </a:p>
          <a:p>
            <a:pPr marL="0" indent="0" algn="ctr">
              <a:buNone/>
            </a:pPr>
            <a:r>
              <a:rPr lang="en-CA" sz="2400" dirty="0"/>
              <a:t>"Let those who know the most Quran be buried first.</a:t>
            </a:r>
          </a:p>
          <a:p>
            <a:r>
              <a:rPr lang="en-CA" sz="2400" dirty="0"/>
              <a:t>This highlights the lofty rank of those who learn and become deeply acquainted with the Quran.</a:t>
            </a:r>
            <a:endParaRPr lang="en-US" sz="2400" dirty="0"/>
          </a:p>
          <a:p>
            <a:endParaRPr lang="en-US" dirty="0"/>
          </a:p>
        </p:txBody>
      </p:sp>
    </p:spTree>
    <p:extLst>
      <p:ext uri="{BB962C8B-B14F-4D97-AF65-F5344CB8AC3E}">
        <p14:creationId xmlns:p14="http://schemas.microsoft.com/office/powerpoint/2010/main" val="4009438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3FFC8-F708-C84E-B6BA-1492E07420F6}"/>
              </a:ext>
            </a:extLst>
          </p:cNvPr>
          <p:cNvSpPr>
            <a:spLocks noGrp="1"/>
          </p:cNvSpPr>
          <p:nvPr>
            <p:ph type="title"/>
          </p:nvPr>
        </p:nvSpPr>
        <p:spPr>
          <a:xfrm>
            <a:off x="720000" y="619200"/>
            <a:ext cx="10728322" cy="793964"/>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FDC78B99-1A8B-9842-B2F1-478FA721C54D}"/>
              </a:ext>
            </a:extLst>
          </p:cNvPr>
          <p:cNvSpPr>
            <a:spLocks noGrp="1"/>
          </p:cNvSpPr>
          <p:nvPr>
            <p:ph idx="1"/>
          </p:nvPr>
        </p:nvSpPr>
        <p:spPr>
          <a:xfrm>
            <a:off x="720000" y="1413164"/>
            <a:ext cx="10728325" cy="4355811"/>
          </a:xfrm>
        </p:spPr>
        <p:txBody>
          <a:bodyPr/>
          <a:lstStyle/>
          <a:p>
            <a:r>
              <a:rPr lang="en-CA" sz="2400" b="1" dirty="0"/>
              <a:t>A Prisoner of War:</a:t>
            </a:r>
          </a:p>
          <a:p>
            <a:r>
              <a:rPr lang="en-CA" sz="2400" dirty="0"/>
              <a:t>The only pagan captured as a prisoner of war in the Battle of Uhud was a man named Abu Uzzah al-</a:t>
            </a:r>
            <a:r>
              <a:rPr lang="en-CA" sz="2400" dirty="0" err="1"/>
              <a:t>Jumahi</a:t>
            </a:r>
            <a:r>
              <a:rPr lang="en-CA" sz="2400" dirty="0"/>
              <a:t> </a:t>
            </a:r>
            <a:r>
              <a:rPr lang="ar-SA" sz="2400" dirty="0"/>
              <a:t>أبو عزة الجمحي</a:t>
            </a:r>
            <a:r>
              <a:rPr lang="en-US" sz="2400" dirty="0"/>
              <a:t> </a:t>
            </a:r>
            <a:r>
              <a:rPr lang="en-CA" sz="2400" dirty="0"/>
              <a:t>and he was executed on the battlefield because of he committed an act of treachery against the Prophet and the Muslims.</a:t>
            </a:r>
          </a:p>
          <a:p>
            <a:r>
              <a:rPr lang="en-CA" sz="2400" dirty="0"/>
              <a:t>He participated in the Battle of </a:t>
            </a:r>
            <a:r>
              <a:rPr lang="en-CA" sz="2400" dirty="0" err="1"/>
              <a:t>Badr</a:t>
            </a:r>
            <a:r>
              <a:rPr lang="en-CA" sz="2400" dirty="0"/>
              <a:t> and was captured and ransomed for 4,000 dirhams. He pleaded with the Prophet to spare him for the sake of his daughters who had no guardian.</a:t>
            </a:r>
            <a:endParaRPr lang="en-US" sz="2400" dirty="0"/>
          </a:p>
        </p:txBody>
      </p:sp>
    </p:spTree>
    <p:extLst>
      <p:ext uri="{BB962C8B-B14F-4D97-AF65-F5344CB8AC3E}">
        <p14:creationId xmlns:p14="http://schemas.microsoft.com/office/powerpoint/2010/main" val="3211707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FFF07-29DD-9A47-B086-2D02B6717DBC}"/>
              </a:ext>
            </a:extLst>
          </p:cNvPr>
          <p:cNvSpPr>
            <a:spLocks noGrp="1"/>
          </p:cNvSpPr>
          <p:nvPr>
            <p:ph type="title"/>
          </p:nvPr>
        </p:nvSpPr>
        <p:spPr>
          <a:xfrm>
            <a:off x="720000" y="619200"/>
            <a:ext cx="10728322" cy="793964"/>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BE1EC0C4-86E2-DE4C-81D7-B3F8B30CA4A8}"/>
              </a:ext>
            </a:extLst>
          </p:cNvPr>
          <p:cNvSpPr>
            <a:spLocks noGrp="1"/>
          </p:cNvSpPr>
          <p:nvPr>
            <p:ph idx="1"/>
          </p:nvPr>
        </p:nvSpPr>
        <p:spPr>
          <a:xfrm>
            <a:off x="720000" y="1413164"/>
            <a:ext cx="10728325" cy="4355811"/>
          </a:xfrm>
        </p:spPr>
        <p:txBody>
          <a:bodyPr/>
          <a:lstStyle/>
          <a:p>
            <a:r>
              <a:rPr lang="en-CA" sz="2400" dirty="0"/>
              <a:t>The Muslim army marched back into Medina; before they entered, the Prophet told them all to stand in line and pray with him:</a:t>
            </a:r>
          </a:p>
          <a:p>
            <a:pPr marL="0" indent="0" algn="ctr">
              <a:buNone/>
            </a:pPr>
            <a:r>
              <a:rPr lang="ar-SA" sz="2400" dirty="0"/>
              <a:t>اصطفوا فنثني على الله! فاصطف الناس صفين خلفهم النساء، ثم دعا فقال رسول الله صلى الله عليه </a:t>
            </a:r>
            <a:r>
              <a:rPr lang="ar-SA" sz="2400" dirty="0" err="1"/>
              <a:t>وسلّم:اللهم</a:t>
            </a:r>
            <a:r>
              <a:rPr lang="ar-SA" sz="2400" dirty="0"/>
              <a:t>، لك الحمد كله! اللهم، لا قابض لما بسطت، ولا مانع لما أعطيت، ولا معطي لما منعت</a:t>
            </a:r>
            <a:endParaRPr lang="en-CA" sz="2400" dirty="0"/>
          </a:p>
          <a:p>
            <a:endParaRPr lang="en-US" dirty="0"/>
          </a:p>
        </p:txBody>
      </p:sp>
    </p:spTree>
    <p:extLst>
      <p:ext uri="{BB962C8B-B14F-4D97-AF65-F5344CB8AC3E}">
        <p14:creationId xmlns:p14="http://schemas.microsoft.com/office/powerpoint/2010/main" val="1366536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98EB2-283C-794A-9775-3AF73B2D9B14}"/>
              </a:ext>
            </a:extLst>
          </p:cNvPr>
          <p:cNvSpPr>
            <a:spLocks noGrp="1"/>
          </p:cNvSpPr>
          <p:nvPr>
            <p:ph type="title"/>
          </p:nvPr>
        </p:nvSpPr>
        <p:spPr>
          <a:xfrm>
            <a:off x="720000" y="619200"/>
            <a:ext cx="10728322" cy="710836"/>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944742FF-098A-C343-B5B2-C53F895F83A3}"/>
              </a:ext>
            </a:extLst>
          </p:cNvPr>
          <p:cNvSpPr>
            <a:spLocks noGrp="1"/>
          </p:cNvSpPr>
          <p:nvPr>
            <p:ph idx="1"/>
          </p:nvPr>
        </p:nvSpPr>
        <p:spPr>
          <a:xfrm>
            <a:off x="720000" y="1330036"/>
            <a:ext cx="10728325" cy="4438939"/>
          </a:xfrm>
        </p:spPr>
        <p:txBody>
          <a:bodyPr>
            <a:normAutofit/>
          </a:bodyPr>
          <a:lstStyle/>
          <a:p>
            <a:pPr marL="0" indent="0" algn="ctr">
              <a:buNone/>
            </a:pPr>
            <a:r>
              <a:rPr lang="ar-SA" sz="2400" dirty="0"/>
              <a:t> ولا هادي لمن أضللت، ولا مضل لمن هديت، ولا مقرب لما باعدت، ولا مباعد لما قربت! اللهم إني أسألك من بركتك ورحمتك وفضلك وعافيتك!</a:t>
            </a:r>
            <a:endParaRPr lang="en-US" sz="2400" dirty="0"/>
          </a:p>
        </p:txBody>
      </p:sp>
    </p:spTree>
    <p:extLst>
      <p:ext uri="{BB962C8B-B14F-4D97-AF65-F5344CB8AC3E}">
        <p14:creationId xmlns:p14="http://schemas.microsoft.com/office/powerpoint/2010/main" val="521475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7F320-7C93-084A-9CE7-CA4BCB79BC09}"/>
              </a:ext>
            </a:extLst>
          </p:cNvPr>
          <p:cNvSpPr>
            <a:spLocks noGrp="1"/>
          </p:cNvSpPr>
          <p:nvPr>
            <p:ph type="title"/>
          </p:nvPr>
        </p:nvSpPr>
        <p:spPr>
          <a:xfrm>
            <a:off x="720000" y="619200"/>
            <a:ext cx="10728322" cy="821673"/>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E6A78232-643F-2349-A86C-0EBC43ED1B7F}"/>
              </a:ext>
            </a:extLst>
          </p:cNvPr>
          <p:cNvSpPr>
            <a:spLocks noGrp="1"/>
          </p:cNvSpPr>
          <p:nvPr>
            <p:ph idx="1"/>
          </p:nvPr>
        </p:nvSpPr>
        <p:spPr>
          <a:xfrm>
            <a:off x="720000" y="1440874"/>
            <a:ext cx="10728325" cy="4328102"/>
          </a:xfrm>
        </p:spPr>
        <p:txBody>
          <a:bodyPr>
            <a:normAutofit/>
          </a:bodyPr>
          <a:lstStyle/>
          <a:p>
            <a:pPr marL="0" indent="0" algn="ctr">
              <a:buNone/>
            </a:pPr>
            <a:r>
              <a:rPr lang="ar-SA" sz="2400" dirty="0"/>
              <a:t>اللهم إني أسألك النعيم المقيم الذي لا يحول ولا يزول! اللهم إني أسألك الأمن يوم الخوف والغناء يوم الفاقة، عائذاً بك اللهم من شر ما أعطيتنا وشر ما منعت منا! اللهم توفنا مسلمين</a:t>
            </a:r>
            <a:endParaRPr lang="en-US" sz="2400" dirty="0"/>
          </a:p>
        </p:txBody>
      </p:sp>
    </p:spTree>
    <p:extLst>
      <p:ext uri="{BB962C8B-B14F-4D97-AF65-F5344CB8AC3E}">
        <p14:creationId xmlns:p14="http://schemas.microsoft.com/office/powerpoint/2010/main" val="4224722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91DCE-FE26-6D47-8EFD-29289C7948B0}"/>
              </a:ext>
            </a:extLst>
          </p:cNvPr>
          <p:cNvSpPr>
            <a:spLocks noGrp="1"/>
          </p:cNvSpPr>
          <p:nvPr>
            <p:ph type="title"/>
          </p:nvPr>
        </p:nvSpPr>
        <p:spPr>
          <a:xfrm>
            <a:off x="720000" y="619200"/>
            <a:ext cx="10728322" cy="752400"/>
          </a:xfrm>
        </p:spPr>
        <p:txBody>
          <a:bodyPr/>
          <a:lstStyle/>
          <a:p>
            <a:pPr algn="ctr"/>
            <a:r>
              <a:rPr lang="en-US" dirty="0"/>
              <a:t>The Aftermath of Uhud</a:t>
            </a:r>
          </a:p>
        </p:txBody>
      </p:sp>
      <p:sp>
        <p:nvSpPr>
          <p:cNvPr id="3" name="Content Placeholder 2">
            <a:extLst>
              <a:ext uri="{FF2B5EF4-FFF2-40B4-BE49-F238E27FC236}">
                <a16:creationId xmlns:a16="http://schemas.microsoft.com/office/drawing/2014/main" id="{0B006368-571C-6C4D-8290-34F4CBC0BF94}"/>
              </a:ext>
            </a:extLst>
          </p:cNvPr>
          <p:cNvSpPr>
            <a:spLocks noGrp="1"/>
          </p:cNvSpPr>
          <p:nvPr>
            <p:ph idx="1"/>
          </p:nvPr>
        </p:nvSpPr>
        <p:spPr>
          <a:xfrm>
            <a:off x="720000" y="1371600"/>
            <a:ext cx="10728325" cy="4397375"/>
          </a:xfrm>
        </p:spPr>
        <p:txBody>
          <a:bodyPr>
            <a:normAutofit/>
          </a:bodyPr>
          <a:lstStyle/>
          <a:p>
            <a:pPr marL="0" indent="0" algn="ctr">
              <a:buNone/>
            </a:pPr>
            <a:r>
              <a:rPr lang="ar-SA" sz="2400" dirty="0"/>
              <a:t>اللهم حبب إلينا الإيمان وزينه في قلوبنا، وكره إلينا الكفر والفسوق والعصيان، واجعلنا من الراشدين! اللهم عذب كفره أهل الكتاب الذين يكذبون رسولك ويصدون عن سبيلك! اللهم أنزل عليهم رجسك وعذابك! إله الحق! آمين!</a:t>
            </a:r>
            <a:endParaRPr lang="en-US" sz="2400" dirty="0"/>
          </a:p>
        </p:txBody>
      </p:sp>
    </p:spTree>
    <p:extLst>
      <p:ext uri="{BB962C8B-B14F-4D97-AF65-F5344CB8AC3E}">
        <p14:creationId xmlns:p14="http://schemas.microsoft.com/office/powerpoint/2010/main" val="81238669"/>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9153</TotalTime>
  <Words>1882</Words>
  <Application>Microsoft Macintosh PowerPoint</Application>
  <PresentationFormat>Widescreen</PresentationFormat>
  <Paragraphs>100</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Avenir Next LT Pro</vt:lpstr>
      <vt:lpstr>Sagona Book</vt:lpstr>
      <vt:lpstr>The Hand Extrablack</vt:lpstr>
      <vt:lpstr>BlobVTI</vt:lpstr>
      <vt:lpstr>The Life of Prophet Muhammad</vt:lpstr>
      <vt:lpstr>The Aftermath of Uhud</vt:lpstr>
      <vt:lpstr>The Aftermath of Uhud</vt:lpstr>
      <vt:lpstr>The Aftermath of Uhud</vt:lpstr>
      <vt:lpstr>The Aftermath of Uhud</vt:lpstr>
      <vt:lpstr>The Aftermath of Uhud</vt:lpstr>
      <vt:lpstr>The Aftermath of Uhud</vt:lpstr>
      <vt:lpstr>The Aftermath of Uhud</vt:lpstr>
      <vt:lpstr>The Aftermath of Uhud</vt:lpstr>
      <vt:lpstr>The Aftermath of Uhud</vt:lpstr>
      <vt:lpstr>The Aftermath of Uhud</vt:lpstr>
      <vt:lpstr>The Aftermath of Uhud</vt:lpstr>
      <vt:lpstr>The Aftermath of Uhud</vt:lpstr>
      <vt:lpstr>The Aftermath of Uhud</vt:lpstr>
      <vt:lpstr>The Aftermath of Uhud</vt:lpstr>
      <vt:lpstr>The Aftermath of Uhud</vt:lpstr>
      <vt:lpstr>The Aftermath of Uhud</vt:lpstr>
      <vt:lpstr>The Aftermath of Uhud</vt:lpstr>
      <vt:lpstr>The Aftermath of Uhud</vt:lpstr>
      <vt:lpstr>The Aftermath of Uhud</vt:lpstr>
      <vt:lpstr>The Aftermath of Uhud</vt:lpstr>
      <vt:lpstr>The Aftermath of Uhud</vt:lpstr>
      <vt:lpstr>The Aftermath of Uhud</vt:lpstr>
      <vt:lpstr>The Aftermath of Uhud</vt:lpstr>
      <vt:lpstr>The Aftermath of Uhud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869</cp:revision>
  <dcterms:created xsi:type="dcterms:W3CDTF">2020-11-25T07:02:27Z</dcterms:created>
  <dcterms:modified xsi:type="dcterms:W3CDTF">2022-03-10T02:12:51Z</dcterms:modified>
</cp:coreProperties>
</file>