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61" r:id="rId5"/>
    <p:sldId id="262" r:id="rId6"/>
    <p:sldId id="259"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787"/>
  </p:normalViewPr>
  <p:slideViewPr>
    <p:cSldViewPr snapToGrid="0" snapToObjects="1">
      <p:cViewPr varScale="1">
        <p:scale>
          <a:sx n="93" d="100"/>
          <a:sy n="93" d="100"/>
        </p:scale>
        <p:origin x="216" y="4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16,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16,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16,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16, 2022</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16, 2022</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16,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16, 2022</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16, 2022</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16, 2022</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16,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16, 2022</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16, 2022</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48</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B8EB1-FCE1-3945-B80B-3E5448AEA9D0}"/>
              </a:ext>
            </a:extLst>
          </p:cNvPr>
          <p:cNvSpPr>
            <a:spLocks noGrp="1"/>
          </p:cNvSpPr>
          <p:nvPr>
            <p:ph type="title"/>
          </p:nvPr>
        </p:nvSpPr>
        <p:spPr>
          <a:xfrm>
            <a:off x="720000" y="619200"/>
            <a:ext cx="10728322" cy="738545"/>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0E6DF6D2-4639-F44C-8141-305BC258CB1E}"/>
              </a:ext>
            </a:extLst>
          </p:cNvPr>
          <p:cNvSpPr>
            <a:spLocks noGrp="1"/>
          </p:cNvSpPr>
          <p:nvPr>
            <p:ph idx="1"/>
          </p:nvPr>
        </p:nvSpPr>
        <p:spPr>
          <a:xfrm>
            <a:off x="720000" y="1496292"/>
            <a:ext cx="11111782" cy="4272684"/>
          </a:xfrm>
        </p:spPr>
        <p:txBody>
          <a:bodyPr/>
          <a:lstStyle/>
          <a:p>
            <a:r>
              <a:rPr lang="en-US" sz="2400" dirty="0"/>
              <a:t>The Quran mentions the empty promises of Abdullah ibn </a:t>
            </a:r>
            <a:r>
              <a:rPr lang="en-US" sz="2400" dirty="0" err="1"/>
              <a:t>Ubayy</a:t>
            </a:r>
            <a:r>
              <a:rPr lang="en-US" sz="2400" dirty="0"/>
              <a:t>:</a:t>
            </a:r>
          </a:p>
          <a:p>
            <a:pPr marL="0" indent="0" algn="ctr">
              <a:buNone/>
            </a:pPr>
            <a:r>
              <a:rPr lang="ar-SA" sz="2400" dirty="0"/>
              <a:t>أَلَمْ تَرَ إِلَى </a:t>
            </a:r>
            <a:r>
              <a:rPr lang="ar-SA" sz="2400" dirty="0" err="1"/>
              <a:t>ٱلَّذِينَ</a:t>
            </a:r>
            <a:r>
              <a:rPr lang="ar-SA" sz="2400" dirty="0"/>
              <a:t> نَافَقُوا۟ يَقُولُونَ </a:t>
            </a:r>
            <a:r>
              <a:rPr lang="ar-SA" sz="2400" dirty="0" err="1"/>
              <a:t>لِإِخْوَٰنِهِمُ</a:t>
            </a:r>
            <a:r>
              <a:rPr lang="ar-SA" sz="2400" dirty="0"/>
              <a:t> </a:t>
            </a:r>
            <a:r>
              <a:rPr lang="ar-SA" sz="2400" dirty="0" err="1"/>
              <a:t>ٱلَّذِينَ</a:t>
            </a:r>
            <a:r>
              <a:rPr lang="ar-SA" sz="2400" dirty="0"/>
              <a:t> كَفَرُوا۟ مِنْ أَهْلِ </a:t>
            </a:r>
            <a:r>
              <a:rPr lang="ar-SA" sz="2400" dirty="0" err="1"/>
              <a:t>ٱلْكِتَـٰبِ</a:t>
            </a:r>
            <a:r>
              <a:rPr lang="ar-SA" sz="2400" dirty="0"/>
              <a:t> لَئِنْ أُخْرِجْتُمْ لَنَخْرُجَنَّ مَعَكُمْ وَلَا نُطِيعُ فِيكُمْ أَحَدًا أَبَدًا وَإِن قُوتِلْتُمْ لَنَنصُرَنَّكُمْ </a:t>
            </a:r>
            <a:r>
              <a:rPr lang="ar-SA" sz="2400" dirty="0" err="1"/>
              <a:t>وَٱللَّهُ</a:t>
            </a:r>
            <a:r>
              <a:rPr lang="ar-SA" sz="2400" dirty="0"/>
              <a:t> يَشْهَدُ إِنَّهُمْ </a:t>
            </a:r>
            <a:r>
              <a:rPr lang="ar-SA" sz="2400" dirty="0" err="1"/>
              <a:t>لَكَـٰذِبُونَ</a:t>
            </a:r>
            <a:endParaRPr lang="en-US" sz="2400" dirty="0"/>
          </a:p>
          <a:p>
            <a:pPr marL="0" indent="0" algn="ctr">
              <a:buNone/>
            </a:pPr>
            <a:r>
              <a:rPr lang="en-CA" sz="2400" dirty="0"/>
              <a:t>“Have you not considered those who practice hypocrisy, saying to their brothers who have disbelieved among the People of the Scripture, "If you are expelled, we will surely leave with you, and we will not obey, in regard to you, anyone - ever; and if you are fought, we will surely aid you." But God testifies that they are liars.” Quran 59:11</a:t>
            </a:r>
            <a:endParaRPr lang="en-US" sz="2400" dirty="0"/>
          </a:p>
        </p:txBody>
      </p:sp>
    </p:spTree>
    <p:extLst>
      <p:ext uri="{BB962C8B-B14F-4D97-AF65-F5344CB8AC3E}">
        <p14:creationId xmlns:p14="http://schemas.microsoft.com/office/powerpoint/2010/main" val="757832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0D41E-121F-D84B-9797-02F930E521FA}"/>
              </a:ext>
            </a:extLst>
          </p:cNvPr>
          <p:cNvSpPr>
            <a:spLocks noGrp="1"/>
          </p:cNvSpPr>
          <p:nvPr>
            <p:ph type="title"/>
          </p:nvPr>
        </p:nvSpPr>
        <p:spPr>
          <a:xfrm>
            <a:off x="720000" y="619200"/>
            <a:ext cx="10728322" cy="710836"/>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47645B87-D800-264D-96A0-68615E97815E}"/>
              </a:ext>
            </a:extLst>
          </p:cNvPr>
          <p:cNvSpPr>
            <a:spLocks noGrp="1"/>
          </p:cNvSpPr>
          <p:nvPr>
            <p:ph idx="1"/>
          </p:nvPr>
        </p:nvSpPr>
        <p:spPr>
          <a:xfrm>
            <a:off x="720000" y="1330036"/>
            <a:ext cx="11056364" cy="4438939"/>
          </a:xfrm>
        </p:spPr>
        <p:txBody>
          <a:bodyPr/>
          <a:lstStyle/>
          <a:p>
            <a:r>
              <a:rPr lang="en-CA" sz="2400" dirty="0"/>
              <a:t>Many Jewish leaders favored surrendering and accepting banishment, but </a:t>
            </a:r>
            <a:r>
              <a:rPr lang="en-CA" sz="2400" dirty="0" err="1"/>
              <a:t>Ḥuyayy</a:t>
            </a:r>
            <a:r>
              <a:rPr lang="en-CA" sz="2400" dirty="0"/>
              <a:t> was taken in by Ibn </a:t>
            </a:r>
            <a:r>
              <a:rPr lang="en-CA" sz="2400" dirty="0" err="1"/>
              <a:t>Ubayy’s</a:t>
            </a:r>
            <a:r>
              <a:rPr lang="en-CA" sz="2400" dirty="0"/>
              <a:t> promises.</a:t>
            </a:r>
          </a:p>
          <a:p>
            <a:pPr marL="0" indent="0" algn="ctr">
              <a:buNone/>
            </a:pPr>
            <a:r>
              <a:rPr lang="ar-SA" sz="2800" dirty="0"/>
              <a:t>لَا </a:t>
            </a:r>
            <a:r>
              <a:rPr lang="ar-SA" sz="2800" dirty="0" err="1"/>
              <a:t>يُقَـٰتِلُونَكُمْ</a:t>
            </a:r>
            <a:r>
              <a:rPr lang="ar-SA" sz="2800" dirty="0"/>
              <a:t> جَمِيعًا إِلَّا </a:t>
            </a:r>
            <a:r>
              <a:rPr lang="ar-SA" sz="2800" dirty="0" err="1"/>
              <a:t>فِى</a:t>
            </a:r>
            <a:r>
              <a:rPr lang="ar-SA" sz="2800" dirty="0"/>
              <a:t> قُرًى مُّحَصَّنَةٍ أَوْ مِن </a:t>
            </a:r>
            <a:r>
              <a:rPr lang="ar-SA" sz="2800" dirty="0" err="1"/>
              <a:t>وَرَآءِ</a:t>
            </a:r>
            <a:r>
              <a:rPr lang="ar-SA" sz="2800" dirty="0"/>
              <a:t> </a:t>
            </a:r>
            <a:r>
              <a:rPr lang="ar-SA" sz="2800" dirty="0" err="1"/>
              <a:t>جُدُرٍۭ</a:t>
            </a:r>
            <a:r>
              <a:rPr lang="ar-SA" sz="2800" dirty="0"/>
              <a:t> بَأْسُهُم بَيْنَهُمْ شَدِيدٌ تَحْسَبُهُمْ جَمِيعًا وَقُلُوبُهُمْ </a:t>
            </a:r>
            <a:r>
              <a:rPr lang="ar-SA" sz="2800" dirty="0" err="1"/>
              <a:t>شَتَّىٰ</a:t>
            </a:r>
            <a:r>
              <a:rPr lang="ar-SA" sz="2800" dirty="0"/>
              <a:t> </a:t>
            </a:r>
            <a:r>
              <a:rPr lang="ar-SA" sz="2800" dirty="0" err="1"/>
              <a:t>ذَٰلِكَ</a:t>
            </a:r>
            <a:r>
              <a:rPr lang="ar-SA" sz="2800" dirty="0"/>
              <a:t> بِأَنَّهُمْ قَوْمٌ لَّا يَعْقِلُونَ</a:t>
            </a:r>
            <a:endParaRPr lang="en-US" sz="2800" dirty="0"/>
          </a:p>
          <a:p>
            <a:pPr marL="0" indent="0" algn="ctr">
              <a:buNone/>
            </a:pPr>
            <a:r>
              <a:rPr lang="en-CA" sz="2400" dirty="0"/>
              <a:t>“They will not fight you all except within fortified cities or from behind walls. Their fighting among themselves is severe. You think they are together, but their hearts are disunited. That is because they are a people who do not reason.” Quran 59:14</a:t>
            </a:r>
          </a:p>
          <a:p>
            <a:endParaRPr lang="en-CA" dirty="0"/>
          </a:p>
          <a:p>
            <a:endParaRPr lang="en-US" dirty="0"/>
          </a:p>
        </p:txBody>
      </p:sp>
    </p:spTree>
    <p:extLst>
      <p:ext uri="{BB962C8B-B14F-4D97-AF65-F5344CB8AC3E}">
        <p14:creationId xmlns:p14="http://schemas.microsoft.com/office/powerpoint/2010/main" val="1379570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C48FF8-D02D-9E49-B17C-88A3A6CA8D5D}"/>
              </a:ext>
            </a:extLst>
          </p:cNvPr>
          <p:cNvSpPr>
            <a:spLocks noGrp="1"/>
          </p:cNvSpPr>
          <p:nvPr>
            <p:ph type="title"/>
          </p:nvPr>
        </p:nvSpPr>
        <p:spPr>
          <a:xfrm>
            <a:off x="720000" y="619200"/>
            <a:ext cx="10728322" cy="752400"/>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B43737B2-0043-D043-93D4-F36D1D9F6310}"/>
              </a:ext>
            </a:extLst>
          </p:cNvPr>
          <p:cNvSpPr>
            <a:spLocks noGrp="1"/>
          </p:cNvSpPr>
          <p:nvPr>
            <p:ph idx="1"/>
          </p:nvPr>
        </p:nvSpPr>
        <p:spPr>
          <a:xfrm>
            <a:off x="720000" y="1482436"/>
            <a:ext cx="10728325" cy="4286539"/>
          </a:xfrm>
        </p:spPr>
        <p:txBody>
          <a:bodyPr/>
          <a:lstStyle/>
          <a:p>
            <a:r>
              <a:rPr lang="en-US" sz="2400" dirty="0" err="1"/>
              <a:t>Huyyay</a:t>
            </a:r>
            <a:r>
              <a:rPr lang="en-US" sz="2400" dirty="0"/>
              <a:t> ibn </a:t>
            </a:r>
            <a:r>
              <a:rPr lang="en-US" sz="2400" dirty="0" err="1"/>
              <a:t>Akhtab</a:t>
            </a:r>
            <a:r>
              <a:rPr lang="en-US" sz="2400" dirty="0"/>
              <a:t> sends his brother to deliver the following message to the Prophet:</a:t>
            </a:r>
          </a:p>
          <a:p>
            <a:pPr marL="0" indent="0" algn="ctr">
              <a:buNone/>
            </a:pPr>
            <a:r>
              <a:rPr lang="ar-SA" sz="2800" dirty="0"/>
              <a:t> إنا لا نبرح من ديارنا وأموالنا ، فاصنع ما أنت صانع</a:t>
            </a:r>
            <a:endParaRPr lang="en-US" sz="2800" dirty="0"/>
          </a:p>
          <a:p>
            <a:pPr marL="0" indent="0" algn="ctr">
              <a:buNone/>
            </a:pPr>
            <a:r>
              <a:rPr lang="en-US" sz="2400" dirty="0"/>
              <a:t>“We will not evacuate our homes, nor we will leave behind our wealth so do as you wish.”</a:t>
            </a:r>
          </a:p>
        </p:txBody>
      </p:sp>
    </p:spTree>
    <p:extLst>
      <p:ext uri="{BB962C8B-B14F-4D97-AF65-F5344CB8AC3E}">
        <p14:creationId xmlns:p14="http://schemas.microsoft.com/office/powerpoint/2010/main" val="3447556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DE951-1581-8F4B-9D80-07041C59324B}"/>
              </a:ext>
            </a:extLst>
          </p:cNvPr>
          <p:cNvSpPr>
            <a:spLocks noGrp="1"/>
          </p:cNvSpPr>
          <p:nvPr>
            <p:ph type="title"/>
          </p:nvPr>
        </p:nvSpPr>
        <p:spPr>
          <a:xfrm>
            <a:off x="720000" y="619200"/>
            <a:ext cx="10728322" cy="766255"/>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53CD6F6C-847B-7444-8F3C-CD7161A6DFC5}"/>
              </a:ext>
            </a:extLst>
          </p:cNvPr>
          <p:cNvSpPr>
            <a:spLocks noGrp="1"/>
          </p:cNvSpPr>
          <p:nvPr>
            <p:ph idx="1"/>
          </p:nvPr>
        </p:nvSpPr>
        <p:spPr>
          <a:xfrm>
            <a:off x="720000" y="1385456"/>
            <a:ext cx="10728325" cy="4853344"/>
          </a:xfrm>
        </p:spPr>
        <p:txBody>
          <a:bodyPr/>
          <a:lstStyle/>
          <a:p>
            <a:r>
              <a:rPr lang="en-CA" sz="2400" dirty="0"/>
              <a:t>The Muslim forces encircled their fortress and began a 15-day blockade and military attacks.</a:t>
            </a:r>
          </a:p>
          <a:p>
            <a:r>
              <a:rPr lang="en-CA" sz="2400" dirty="0"/>
              <a:t>An arrow shot by a Jew named </a:t>
            </a:r>
            <a:r>
              <a:rPr lang="en-CA" sz="2400" dirty="0" err="1"/>
              <a:t>ʿAzūk</a:t>
            </a:r>
            <a:r>
              <a:rPr lang="en-CA" sz="2400" dirty="0"/>
              <a:t> hit the Prophet’s tent; Ali lay in wait for </a:t>
            </a:r>
            <a:r>
              <a:rPr lang="en-CA" sz="2400" dirty="0" err="1"/>
              <a:t>ʿAzūk</a:t>
            </a:r>
            <a:r>
              <a:rPr lang="en-CA" sz="2400" dirty="0"/>
              <a:t> and ambushed him and brought his head to the Prophet; He then takes a small force to kill his helpers.</a:t>
            </a:r>
          </a:p>
          <a:p>
            <a:r>
              <a:rPr lang="en-CA" sz="2400" dirty="0"/>
              <a:t>The Prophet orders some of the best date palms of the </a:t>
            </a:r>
            <a:r>
              <a:rPr lang="en-CA" sz="2400" dirty="0" err="1"/>
              <a:t>Nadhir</a:t>
            </a:r>
            <a:r>
              <a:rPr lang="en-CA" sz="2400" dirty="0"/>
              <a:t> chopped down.</a:t>
            </a:r>
          </a:p>
          <a:p>
            <a:r>
              <a:rPr lang="en-CA" sz="2400" dirty="0"/>
              <a:t>They finally agree to leave as the Prophet had ordered, but the Prophet now makes his terms more severe: they may not take any weapons with them, and each person may only take one camel load of their belongings.</a:t>
            </a:r>
          </a:p>
          <a:p>
            <a:endParaRPr lang="en-CA" dirty="0"/>
          </a:p>
          <a:p>
            <a:endParaRPr lang="en-CA" dirty="0"/>
          </a:p>
          <a:p>
            <a:endParaRPr lang="en-CA" dirty="0"/>
          </a:p>
          <a:p>
            <a:endParaRPr lang="en-US" dirty="0"/>
          </a:p>
        </p:txBody>
      </p:sp>
    </p:spTree>
    <p:extLst>
      <p:ext uri="{BB962C8B-B14F-4D97-AF65-F5344CB8AC3E}">
        <p14:creationId xmlns:p14="http://schemas.microsoft.com/office/powerpoint/2010/main" val="1519902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E3FE-5E45-9348-A48D-3B478C71C6C2}"/>
              </a:ext>
            </a:extLst>
          </p:cNvPr>
          <p:cNvSpPr>
            <a:spLocks noGrp="1"/>
          </p:cNvSpPr>
          <p:nvPr>
            <p:ph type="title"/>
          </p:nvPr>
        </p:nvSpPr>
        <p:spPr>
          <a:xfrm>
            <a:off x="720000" y="619200"/>
            <a:ext cx="10728322" cy="793964"/>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2C269456-702C-9046-8D20-3284EB58F01B}"/>
              </a:ext>
            </a:extLst>
          </p:cNvPr>
          <p:cNvSpPr>
            <a:spLocks noGrp="1"/>
          </p:cNvSpPr>
          <p:nvPr>
            <p:ph idx="1"/>
          </p:nvPr>
        </p:nvSpPr>
        <p:spPr>
          <a:xfrm>
            <a:off x="720000" y="1413164"/>
            <a:ext cx="10728325" cy="4355811"/>
          </a:xfrm>
        </p:spPr>
        <p:txBody>
          <a:bodyPr/>
          <a:lstStyle/>
          <a:p>
            <a:r>
              <a:rPr lang="en-CA" sz="2400" dirty="0"/>
              <a:t>Many of the Aws felt their hearts go out to the </a:t>
            </a:r>
            <a:r>
              <a:rPr lang="en-CA" sz="2400" dirty="0" err="1"/>
              <a:t>Nadhir</a:t>
            </a:r>
            <a:r>
              <a:rPr lang="en-CA" sz="2400" dirty="0"/>
              <a:t> for their banishment</a:t>
            </a:r>
          </a:p>
          <a:p>
            <a:r>
              <a:rPr lang="en-CA" sz="2400" dirty="0"/>
              <a:t>They emigrate, 3 people to a camel, toward Khaybar.</a:t>
            </a:r>
          </a:p>
          <a:p>
            <a:r>
              <a:rPr lang="en-CA" sz="2400" dirty="0"/>
              <a:t>Spoils: they left behind some weapons, but mainly rich land and date orchards. Since this was acquired without fighting, it is </a:t>
            </a:r>
            <a:r>
              <a:rPr lang="en-CA" sz="2400" dirty="0" err="1"/>
              <a:t>fayʾ</a:t>
            </a:r>
            <a:r>
              <a:rPr lang="en-CA" sz="2400" dirty="0"/>
              <a:t> for the Prophet, not booty and hence, not subject to </a:t>
            </a:r>
            <a:r>
              <a:rPr lang="en-CA" sz="2400" dirty="0" err="1"/>
              <a:t>khums</a:t>
            </a:r>
            <a:r>
              <a:rPr lang="en-CA" sz="2400" dirty="0"/>
              <a:t>; he kept some for himself and his family, but gave a large part of it to the </a:t>
            </a:r>
            <a:r>
              <a:rPr lang="en-CA" sz="2400" dirty="0" err="1"/>
              <a:t>Muhājirūn</a:t>
            </a:r>
            <a:r>
              <a:rPr lang="en-CA" sz="2400" dirty="0"/>
              <a:t> to reduce their burden on the </a:t>
            </a:r>
            <a:r>
              <a:rPr lang="en-CA" sz="2400" dirty="0" err="1"/>
              <a:t>Anṣār</a:t>
            </a:r>
            <a:r>
              <a:rPr lang="en-CA" sz="2400" dirty="0"/>
              <a:t>.</a:t>
            </a:r>
          </a:p>
          <a:p>
            <a:endParaRPr lang="en-CA" dirty="0"/>
          </a:p>
          <a:p>
            <a:endParaRPr lang="en-US" dirty="0"/>
          </a:p>
        </p:txBody>
      </p:sp>
    </p:spTree>
    <p:extLst>
      <p:ext uri="{BB962C8B-B14F-4D97-AF65-F5344CB8AC3E}">
        <p14:creationId xmlns:p14="http://schemas.microsoft.com/office/powerpoint/2010/main" val="2112333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A4A6D-C2F5-C847-9135-399C7B0B10AD}"/>
              </a:ext>
            </a:extLst>
          </p:cNvPr>
          <p:cNvSpPr>
            <a:spLocks noGrp="1"/>
          </p:cNvSpPr>
          <p:nvPr>
            <p:ph type="title"/>
          </p:nvPr>
        </p:nvSpPr>
        <p:spPr>
          <a:xfrm>
            <a:off x="720000" y="619200"/>
            <a:ext cx="10728322" cy="793964"/>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96C7EB84-3DD6-C943-A4FB-3E9B1EA1AC22}"/>
              </a:ext>
            </a:extLst>
          </p:cNvPr>
          <p:cNvSpPr>
            <a:spLocks noGrp="1"/>
          </p:cNvSpPr>
          <p:nvPr>
            <p:ph idx="1"/>
          </p:nvPr>
        </p:nvSpPr>
        <p:spPr>
          <a:xfrm>
            <a:off x="720000" y="1413164"/>
            <a:ext cx="10728325" cy="4355811"/>
          </a:xfrm>
        </p:spPr>
        <p:txBody>
          <a:bodyPr/>
          <a:lstStyle/>
          <a:p>
            <a:r>
              <a:rPr lang="en-CA" sz="2400" dirty="0"/>
              <a:t>Expelling Banu </a:t>
            </a:r>
            <a:r>
              <a:rPr lang="en-CA" sz="2400" dirty="0" err="1"/>
              <a:t>Nadhir</a:t>
            </a:r>
            <a:r>
              <a:rPr lang="en-CA" sz="2400" dirty="0"/>
              <a:t> increased the security of Medina; the Quraysh were counting on them to be their eyes and ears.</a:t>
            </a:r>
          </a:p>
          <a:p>
            <a:r>
              <a:rPr lang="en-CA" sz="2400" dirty="0"/>
              <a:t>Some of the </a:t>
            </a:r>
            <a:r>
              <a:rPr lang="en-CA" sz="2400" dirty="0" err="1"/>
              <a:t>Nadhir</a:t>
            </a:r>
            <a:r>
              <a:rPr lang="en-CA" sz="2400" dirty="0"/>
              <a:t> leaders who went to Khaybar later became instrumental in fomenting the Jews against Medina in Battle of </a:t>
            </a:r>
            <a:r>
              <a:rPr lang="en-CA" sz="2400" dirty="0" err="1"/>
              <a:t>Ahzab</a:t>
            </a:r>
            <a:r>
              <a:rPr lang="en-CA" sz="2400" dirty="0"/>
              <a:t>.</a:t>
            </a:r>
          </a:p>
          <a:p>
            <a:endParaRPr lang="en-CA" sz="2400" dirty="0"/>
          </a:p>
          <a:p>
            <a:endParaRPr lang="en-CA" sz="2400" dirty="0"/>
          </a:p>
          <a:p>
            <a:endParaRPr lang="en-US" dirty="0"/>
          </a:p>
        </p:txBody>
      </p:sp>
    </p:spTree>
    <p:extLst>
      <p:ext uri="{BB962C8B-B14F-4D97-AF65-F5344CB8AC3E}">
        <p14:creationId xmlns:p14="http://schemas.microsoft.com/office/powerpoint/2010/main" val="2857842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2E65-1213-3741-AF13-92FD984041BA}"/>
              </a:ext>
            </a:extLst>
          </p:cNvPr>
          <p:cNvSpPr>
            <a:spLocks noGrp="1"/>
          </p:cNvSpPr>
          <p:nvPr>
            <p:ph type="title"/>
          </p:nvPr>
        </p:nvSpPr>
        <p:spPr>
          <a:xfrm>
            <a:off x="720000" y="619200"/>
            <a:ext cx="10728322" cy="849382"/>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9738E978-3D1C-524A-8CAE-8372F532F7A2}"/>
              </a:ext>
            </a:extLst>
          </p:cNvPr>
          <p:cNvSpPr>
            <a:spLocks noGrp="1"/>
          </p:cNvSpPr>
          <p:nvPr>
            <p:ph idx="1"/>
          </p:nvPr>
        </p:nvSpPr>
        <p:spPr>
          <a:xfrm>
            <a:off x="581891" y="1468582"/>
            <a:ext cx="11069782" cy="4987636"/>
          </a:xfrm>
        </p:spPr>
        <p:txBody>
          <a:bodyPr/>
          <a:lstStyle/>
          <a:p>
            <a:r>
              <a:rPr lang="en-US" b="1" dirty="0"/>
              <a:t>The revelation of Surat Al-</a:t>
            </a:r>
            <a:r>
              <a:rPr lang="en-US" b="1" dirty="0" err="1"/>
              <a:t>Hashr</a:t>
            </a:r>
            <a:r>
              <a:rPr lang="en-US" b="1" dirty="0"/>
              <a:t> is directly related to the banishment of Bani </a:t>
            </a:r>
            <a:r>
              <a:rPr lang="en-US" b="1" dirty="0" err="1"/>
              <a:t>Nadhir</a:t>
            </a:r>
            <a:r>
              <a:rPr lang="en-US" b="1" dirty="0"/>
              <a:t>:</a:t>
            </a:r>
          </a:p>
          <a:p>
            <a:pPr marL="0" indent="0" algn="ctr">
              <a:buNone/>
            </a:pPr>
            <a:r>
              <a:rPr lang="ar-SA" dirty="0"/>
              <a:t>هُوَ </a:t>
            </a:r>
            <a:r>
              <a:rPr lang="ar-SA" dirty="0" err="1"/>
              <a:t>ٱلَّذِىٓ</a:t>
            </a:r>
            <a:r>
              <a:rPr lang="ar-SA" dirty="0"/>
              <a:t> أَخْرَجَ </a:t>
            </a:r>
            <a:r>
              <a:rPr lang="ar-SA" dirty="0" err="1"/>
              <a:t>ٱلَّذِينَ</a:t>
            </a:r>
            <a:r>
              <a:rPr lang="ar-SA" dirty="0"/>
              <a:t> كَفَرُوا۟ مِنْ أَهْلِ </a:t>
            </a:r>
            <a:r>
              <a:rPr lang="ar-SA" dirty="0" err="1"/>
              <a:t>ٱلْكِتَـٰبِ</a:t>
            </a:r>
            <a:r>
              <a:rPr lang="ar-SA" dirty="0"/>
              <a:t> مِن </a:t>
            </a:r>
            <a:r>
              <a:rPr lang="ar-SA" dirty="0" err="1"/>
              <a:t>دِيَـٰرِهِمْ</a:t>
            </a:r>
            <a:r>
              <a:rPr lang="ar-SA" dirty="0"/>
              <a:t> لِأَوَّلِ </a:t>
            </a:r>
            <a:r>
              <a:rPr lang="ar-SA" dirty="0" err="1"/>
              <a:t>ٱلْحَشْرِ</a:t>
            </a:r>
            <a:r>
              <a:rPr lang="ar-SA" dirty="0"/>
              <a:t> مَا ظَنَنتُمْ أَن يَخْرُجُوا۟ </a:t>
            </a:r>
            <a:r>
              <a:rPr lang="ar-SA" dirty="0" err="1"/>
              <a:t>وَظَنُّوٓا</a:t>
            </a:r>
            <a:r>
              <a:rPr lang="ar-SA" dirty="0"/>
              <a:t>۟ أَنَّهُم مَّانِعَتُهُمْ حُصُونُهُم مِّنَ </a:t>
            </a:r>
            <a:r>
              <a:rPr lang="ar-SA" dirty="0" err="1"/>
              <a:t>ٱللَّهِ</a:t>
            </a:r>
            <a:r>
              <a:rPr lang="ar-SA" dirty="0"/>
              <a:t> </a:t>
            </a:r>
            <a:r>
              <a:rPr lang="ar-SA" dirty="0" err="1"/>
              <a:t>فَأَتَىٰهُمُ</a:t>
            </a:r>
            <a:r>
              <a:rPr lang="ar-SA" dirty="0"/>
              <a:t> </a:t>
            </a:r>
            <a:r>
              <a:rPr lang="ar-SA" dirty="0" err="1"/>
              <a:t>ٱللَّهُ</a:t>
            </a:r>
            <a:r>
              <a:rPr lang="ar-SA" dirty="0"/>
              <a:t> مِنْ حَيْثُ لَمْ يَحْتَسِبُوا۟ وَقَذَفَ </a:t>
            </a:r>
            <a:r>
              <a:rPr lang="ar-SA" dirty="0" err="1"/>
              <a:t>فِى</a:t>
            </a:r>
            <a:r>
              <a:rPr lang="ar-SA" dirty="0"/>
              <a:t> قُلُوبِهِمُ </a:t>
            </a:r>
            <a:r>
              <a:rPr lang="ar-SA" dirty="0" err="1"/>
              <a:t>ٱلرُّعْبَ</a:t>
            </a:r>
            <a:r>
              <a:rPr lang="ar-SA" dirty="0"/>
              <a:t> يُخْرِبُونَ بُيُوتَهُم بِأَيْدِيهِمْ </a:t>
            </a:r>
            <a:r>
              <a:rPr lang="ar-SA" dirty="0" err="1"/>
              <a:t>وَأَيْدِى</a:t>
            </a:r>
            <a:r>
              <a:rPr lang="ar-SA" dirty="0"/>
              <a:t> </a:t>
            </a:r>
            <a:r>
              <a:rPr lang="ar-SA" dirty="0" err="1"/>
              <a:t>ٱلْمُؤْمِنِينَ</a:t>
            </a:r>
            <a:r>
              <a:rPr lang="ar-SA" dirty="0"/>
              <a:t> </a:t>
            </a:r>
            <a:r>
              <a:rPr lang="ar-SA" dirty="0" err="1"/>
              <a:t>فَٱعْتَبِرُوا</a:t>
            </a:r>
            <a:r>
              <a:rPr lang="ar-SA" dirty="0"/>
              <a:t>۟ </a:t>
            </a:r>
            <a:r>
              <a:rPr lang="ar-SA" dirty="0" err="1"/>
              <a:t>يَـٰٓأُو۟لِى</a:t>
            </a:r>
            <a:r>
              <a:rPr lang="ar-SA" dirty="0"/>
              <a:t> </a:t>
            </a:r>
            <a:r>
              <a:rPr lang="ar-SA" dirty="0" err="1"/>
              <a:t>ٱلْأَبْصَـٰرِ</a:t>
            </a:r>
            <a:endParaRPr lang="en-US" dirty="0"/>
          </a:p>
          <a:p>
            <a:pPr marL="0" indent="0" algn="ctr">
              <a:buNone/>
            </a:pPr>
            <a:endParaRPr lang="en-US" dirty="0"/>
          </a:p>
          <a:p>
            <a:pPr marL="0" indent="0" algn="ctr">
              <a:buNone/>
            </a:pPr>
            <a:r>
              <a:rPr lang="en-CA" sz="2400" dirty="0"/>
              <a:t>“It is He who expelled the ones who disbelieved among the People of the Scripture from their homes at the first gathering. You did not think they would leave, and they thought that their fortresses would protect them from God ; but [the decree of] God came upon them from where they had not expected, and He cast terror into their hearts [so] they destroyed their houses by their [own] hands and the hands of the believers. So take warning, O people of vision.” Quran 59:2</a:t>
            </a:r>
            <a:endParaRPr lang="en-US" sz="2400" dirty="0"/>
          </a:p>
        </p:txBody>
      </p:sp>
    </p:spTree>
    <p:extLst>
      <p:ext uri="{BB962C8B-B14F-4D97-AF65-F5344CB8AC3E}">
        <p14:creationId xmlns:p14="http://schemas.microsoft.com/office/powerpoint/2010/main" val="974972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AA5C7-6BFA-7C42-A0D2-07332D68D531}"/>
              </a:ext>
            </a:extLst>
          </p:cNvPr>
          <p:cNvSpPr>
            <a:spLocks noGrp="1"/>
          </p:cNvSpPr>
          <p:nvPr>
            <p:ph type="title"/>
          </p:nvPr>
        </p:nvSpPr>
        <p:spPr>
          <a:xfrm>
            <a:off x="720000" y="619200"/>
            <a:ext cx="10728322" cy="807818"/>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4654E947-82F3-4B4D-8EF6-0B2EBA25163C}"/>
              </a:ext>
            </a:extLst>
          </p:cNvPr>
          <p:cNvSpPr>
            <a:spLocks noGrp="1"/>
          </p:cNvSpPr>
          <p:nvPr>
            <p:ph idx="1"/>
          </p:nvPr>
        </p:nvSpPr>
        <p:spPr>
          <a:xfrm>
            <a:off x="720000" y="1427018"/>
            <a:ext cx="10728325" cy="4341957"/>
          </a:xfrm>
        </p:spPr>
        <p:txBody>
          <a:bodyPr>
            <a:normAutofit/>
          </a:bodyPr>
          <a:lstStyle/>
          <a:p>
            <a:pPr marL="0" indent="0" algn="ctr">
              <a:buNone/>
            </a:pPr>
            <a:r>
              <a:rPr lang="ar-SA" sz="2400" dirty="0" err="1"/>
              <a:t>وَلَوْلَآ</a:t>
            </a:r>
            <a:r>
              <a:rPr lang="ar-SA" sz="2400" dirty="0"/>
              <a:t> أَن كَتَبَ </a:t>
            </a:r>
            <a:r>
              <a:rPr lang="ar-SA" sz="2400" dirty="0" err="1"/>
              <a:t>ٱللَّهُ</a:t>
            </a:r>
            <a:r>
              <a:rPr lang="ar-SA" sz="2400" dirty="0"/>
              <a:t> عَلَيْهِمُ </a:t>
            </a:r>
            <a:r>
              <a:rPr lang="ar-SA" sz="2400" dirty="0" err="1"/>
              <a:t>ٱلْجَلَآءَ</a:t>
            </a:r>
            <a:r>
              <a:rPr lang="ar-SA" sz="2400" dirty="0"/>
              <a:t> لَعَذَّبَهُمْ </a:t>
            </a:r>
            <a:r>
              <a:rPr lang="ar-SA" sz="2400" dirty="0" err="1"/>
              <a:t>فِى</a:t>
            </a:r>
            <a:r>
              <a:rPr lang="ar-SA" sz="2400" dirty="0"/>
              <a:t> </a:t>
            </a:r>
            <a:r>
              <a:rPr lang="ar-SA" sz="2400" dirty="0" err="1"/>
              <a:t>ٱلدُّنْيَا</a:t>
            </a:r>
            <a:r>
              <a:rPr lang="ar-SA" sz="2400" dirty="0"/>
              <a:t> وَلَهُمْ </a:t>
            </a:r>
            <a:r>
              <a:rPr lang="ar-SA" sz="2400" dirty="0" err="1"/>
              <a:t>فِى</a:t>
            </a:r>
            <a:r>
              <a:rPr lang="ar-SA" sz="2400" dirty="0"/>
              <a:t> </a:t>
            </a:r>
            <a:r>
              <a:rPr lang="ar-SA" sz="2400" dirty="0" err="1"/>
              <a:t>ٱلْـَٔاخِرَةِ</a:t>
            </a:r>
            <a:r>
              <a:rPr lang="ar-SA" sz="2400" dirty="0"/>
              <a:t> عَذَابُ </a:t>
            </a:r>
            <a:r>
              <a:rPr lang="ar-SA" sz="2400" dirty="0" err="1"/>
              <a:t>ٱلنَّارِ</a:t>
            </a:r>
            <a:r>
              <a:rPr lang="en-US" sz="2400" dirty="0"/>
              <a:t> </a:t>
            </a:r>
            <a:r>
              <a:rPr lang="ar-SA" sz="2400" dirty="0" err="1"/>
              <a:t>ذَٰلِكَ</a:t>
            </a:r>
            <a:r>
              <a:rPr lang="ar-SA" sz="2400" dirty="0"/>
              <a:t> بِأَنَّهُمْ </a:t>
            </a:r>
            <a:r>
              <a:rPr lang="ar-SA" sz="2400" dirty="0" err="1"/>
              <a:t>شَآقُّوا</a:t>
            </a:r>
            <a:r>
              <a:rPr lang="ar-SA" sz="2400" dirty="0"/>
              <a:t>۟ </a:t>
            </a:r>
            <a:r>
              <a:rPr lang="ar-SA" sz="2400" dirty="0" err="1"/>
              <a:t>ٱللَّهَ</a:t>
            </a:r>
            <a:r>
              <a:rPr lang="ar-SA" sz="2400" dirty="0"/>
              <a:t> </a:t>
            </a:r>
            <a:r>
              <a:rPr lang="ar-SA" sz="2400" dirty="0" err="1"/>
              <a:t>وَرَسُولَهُۥ</a:t>
            </a:r>
            <a:r>
              <a:rPr lang="ar-SA" sz="2400" dirty="0"/>
              <a:t> وَمَن </a:t>
            </a:r>
            <a:r>
              <a:rPr lang="ar-SA" sz="2400" dirty="0" err="1"/>
              <a:t>يُشَآقِّ</a:t>
            </a:r>
            <a:r>
              <a:rPr lang="ar-SA" sz="2400" dirty="0"/>
              <a:t> </a:t>
            </a:r>
            <a:r>
              <a:rPr lang="ar-SA" sz="2400" dirty="0" err="1"/>
              <a:t>ٱللَّهَ</a:t>
            </a:r>
            <a:r>
              <a:rPr lang="ar-SA" sz="2400" dirty="0"/>
              <a:t> فَإِنَّ </a:t>
            </a:r>
            <a:r>
              <a:rPr lang="ar-SA" sz="2400" dirty="0" err="1"/>
              <a:t>ٱللَّهَ</a:t>
            </a:r>
            <a:r>
              <a:rPr lang="ar-SA" sz="2400" dirty="0"/>
              <a:t> شَدِيدُ </a:t>
            </a:r>
            <a:r>
              <a:rPr lang="ar-SA" sz="2400" dirty="0" err="1"/>
              <a:t>ٱلْعِقَابِ</a:t>
            </a:r>
            <a:endParaRPr lang="en-US" sz="2400" dirty="0"/>
          </a:p>
          <a:p>
            <a:pPr marL="0" indent="0" algn="ctr">
              <a:buNone/>
            </a:pPr>
            <a:r>
              <a:rPr lang="en-CA" sz="2400" dirty="0"/>
              <a:t>“And if not that God had decreed for them evacuation, He would have punished them in [this] world, and for them in the Hereafter is the punishment of the Fire. That is because they opposed God and His Messenger. And whoever opposes God - then indeed, God is severe in penalty.” Quran 59:3-4</a:t>
            </a:r>
            <a:endParaRPr lang="en-US" sz="2400" dirty="0"/>
          </a:p>
          <a:p>
            <a:pPr marL="0" indent="0" algn="ctr">
              <a:buNone/>
            </a:pPr>
            <a:endParaRPr lang="en-US" sz="2400" dirty="0"/>
          </a:p>
        </p:txBody>
      </p:sp>
    </p:spTree>
    <p:extLst>
      <p:ext uri="{BB962C8B-B14F-4D97-AF65-F5344CB8AC3E}">
        <p14:creationId xmlns:p14="http://schemas.microsoft.com/office/powerpoint/2010/main" val="4067723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2E323-284E-C340-BB52-9BA5437F35BE}"/>
              </a:ext>
            </a:extLst>
          </p:cNvPr>
          <p:cNvSpPr>
            <a:spLocks noGrp="1"/>
          </p:cNvSpPr>
          <p:nvPr>
            <p:ph type="title"/>
          </p:nvPr>
        </p:nvSpPr>
        <p:spPr>
          <a:xfrm>
            <a:off x="720000" y="619200"/>
            <a:ext cx="10728322" cy="849382"/>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C41B50AB-1DE0-4549-9789-B801AF341330}"/>
              </a:ext>
            </a:extLst>
          </p:cNvPr>
          <p:cNvSpPr>
            <a:spLocks noGrp="1"/>
          </p:cNvSpPr>
          <p:nvPr>
            <p:ph idx="1"/>
          </p:nvPr>
        </p:nvSpPr>
        <p:spPr>
          <a:xfrm>
            <a:off x="720000" y="1468582"/>
            <a:ext cx="10728325" cy="4300393"/>
          </a:xfrm>
        </p:spPr>
        <p:txBody>
          <a:bodyPr>
            <a:normAutofit/>
          </a:bodyPr>
          <a:lstStyle/>
          <a:p>
            <a:pPr marL="0" indent="0" algn="ctr">
              <a:buNone/>
            </a:pPr>
            <a:r>
              <a:rPr lang="ar-SA" sz="2800" dirty="0"/>
              <a:t>مَا قَطَعْتُم مِّن لِّينَةٍ أَوْ تَرَكْتُمُوهَا </a:t>
            </a:r>
            <a:r>
              <a:rPr lang="ar-SA" sz="2800" dirty="0" err="1"/>
              <a:t>قَآئِمَةً</a:t>
            </a:r>
            <a:r>
              <a:rPr lang="ar-SA" sz="2800" dirty="0"/>
              <a:t> </a:t>
            </a:r>
            <a:r>
              <a:rPr lang="ar-SA" sz="2800" dirty="0" err="1"/>
              <a:t>عَلَىٰٓ</a:t>
            </a:r>
            <a:r>
              <a:rPr lang="ar-SA" sz="2800" dirty="0"/>
              <a:t> أُصُولِهَا فَبِإِذْنِ </a:t>
            </a:r>
            <a:r>
              <a:rPr lang="ar-SA" sz="2800" dirty="0" err="1"/>
              <a:t>ٱللَّهِ</a:t>
            </a:r>
            <a:r>
              <a:rPr lang="ar-SA" sz="2800" dirty="0"/>
              <a:t> وَلِيُخْزِىَ </a:t>
            </a:r>
            <a:r>
              <a:rPr lang="ar-SA" sz="2800" dirty="0" err="1"/>
              <a:t>ٱلْفَـٰسِقِينَ</a:t>
            </a:r>
            <a:endParaRPr lang="en-US" sz="2800" dirty="0"/>
          </a:p>
          <a:p>
            <a:pPr marL="0" indent="0" algn="ctr">
              <a:buNone/>
            </a:pPr>
            <a:endParaRPr lang="en-US" sz="2400" dirty="0"/>
          </a:p>
          <a:p>
            <a:pPr marL="0" indent="0" algn="ctr">
              <a:buNone/>
            </a:pPr>
            <a:r>
              <a:rPr lang="en-CA" sz="2400" dirty="0"/>
              <a:t>“Whatever you have cut down of [their] palm trees or left standing on their trunks - it was by permission of God and so He would disgrace the defiantly disobedient.” Quran 59:5</a:t>
            </a:r>
            <a:endParaRPr lang="en-US" sz="2400" dirty="0"/>
          </a:p>
        </p:txBody>
      </p:sp>
    </p:spTree>
    <p:extLst>
      <p:ext uri="{BB962C8B-B14F-4D97-AF65-F5344CB8AC3E}">
        <p14:creationId xmlns:p14="http://schemas.microsoft.com/office/powerpoint/2010/main" val="4284296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1FEFC-BAAD-8B4D-809A-3CA1CB8282DF}"/>
              </a:ext>
            </a:extLst>
          </p:cNvPr>
          <p:cNvSpPr>
            <a:spLocks noGrp="1"/>
          </p:cNvSpPr>
          <p:nvPr>
            <p:ph type="title"/>
          </p:nvPr>
        </p:nvSpPr>
        <p:spPr>
          <a:xfrm>
            <a:off x="720000" y="619200"/>
            <a:ext cx="10728322" cy="766255"/>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16B94144-EA43-FB43-9C6D-CA7D86D5522F}"/>
              </a:ext>
            </a:extLst>
          </p:cNvPr>
          <p:cNvSpPr>
            <a:spLocks noGrp="1"/>
          </p:cNvSpPr>
          <p:nvPr>
            <p:ph idx="1"/>
          </p:nvPr>
        </p:nvSpPr>
        <p:spPr>
          <a:xfrm>
            <a:off x="720000" y="1385456"/>
            <a:ext cx="10728325" cy="4383520"/>
          </a:xfrm>
        </p:spPr>
        <p:txBody>
          <a:bodyPr>
            <a:normAutofit/>
          </a:bodyPr>
          <a:lstStyle/>
          <a:p>
            <a:pPr marL="0" indent="0" algn="ctr">
              <a:buNone/>
            </a:pPr>
            <a:r>
              <a:rPr lang="ar-SA" sz="2400" dirty="0" err="1"/>
              <a:t>وَمَآ</a:t>
            </a:r>
            <a:r>
              <a:rPr lang="ar-SA" sz="2400" dirty="0"/>
              <a:t> </a:t>
            </a:r>
            <a:r>
              <a:rPr lang="ar-SA" sz="2400" dirty="0" err="1"/>
              <a:t>أَفَآءَ</a:t>
            </a:r>
            <a:r>
              <a:rPr lang="ar-SA" sz="2400" dirty="0"/>
              <a:t> </a:t>
            </a:r>
            <a:r>
              <a:rPr lang="ar-SA" sz="2400" dirty="0" err="1"/>
              <a:t>ٱللَّهُ</a:t>
            </a:r>
            <a:r>
              <a:rPr lang="ar-SA" sz="2400" dirty="0"/>
              <a:t> </a:t>
            </a:r>
            <a:r>
              <a:rPr lang="ar-SA" sz="2400" dirty="0" err="1"/>
              <a:t>عَلَىٰ</a:t>
            </a:r>
            <a:r>
              <a:rPr lang="ar-SA" sz="2400" dirty="0"/>
              <a:t> </a:t>
            </a:r>
            <a:r>
              <a:rPr lang="ar-SA" sz="2400" dirty="0" err="1"/>
              <a:t>رَسُولِهِۦ</a:t>
            </a:r>
            <a:r>
              <a:rPr lang="ar-SA" sz="2400" dirty="0"/>
              <a:t> مِنْهُمْ </a:t>
            </a:r>
            <a:r>
              <a:rPr lang="ar-SA" sz="2400" dirty="0" err="1"/>
              <a:t>فَمَآ</a:t>
            </a:r>
            <a:r>
              <a:rPr lang="ar-SA" sz="2400" dirty="0"/>
              <a:t> أَوْجَفْتُمْ عَلَيْهِ مِنْ خَيْلٍ وَلَا رِكَابٍ </a:t>
            </a:r>
            <a:r>
              <a:rPr lang="ar-SA" sz="2400" dirty="0" err="1"/>
              <a:t>وَلَـٰكِنَّ</a:t>
            </a:r>
            <a:r>
              <a:rPr lang="ar-SA" sz="2400" dirty="0"/>
              <a:t> </a:t>
            </a:r>
            <a:r>
              <a:rPr lang="ar-SA" sz="2400" dirty="0" err="1"/>
              <a:t>ٱللَّهَ</a:t>
            </a:r>
            <a:r>
              <a:rPr lang="ar-SA" sz="2400" dirty="0"/>
              <a:t> يُسَلِّطُ </a:t>
            </a:r>
            <a:r>
              <a:rPr lang="ar-SA" sz="2400" dirty="0" err="1"/>
              <a:t>رُسُلَهُۥ</a:t>
            </a:r>
            <a:r>
              <a:rPr lang="ar-SA" sz="2400" dirty="0"/>
              <a:t> </a:t>
            </a:r>
            <a:r>
              <a:rPr lang="ar-SA" sz="2400" dirty="0" err="1"/>
              <a:t>عَلَىٰ</a:t>
            </a:r>
            <a:r>
              <a:rPr lang="ar-SA" sz="2400" dirty="0"/>
              <a:t> مَن </a:t>
            </a:r>
            <a:r>
              <a:rPr lang="ar-SA" sz="2400" dirty="0" err="1"/>
              <a:t>يَشَآءُ</a:t>
            </a:r>
            <a:r>
              <a:rPr lang="ar-SA" sz="2400" dirty="0"/>
              <a:t> </a:t>
            </a:r>
            <a:r>
              <a:rPr lang="ar-SA" sz="2400" dirty="0" err="1"/>
              <a:t>وَٱللَّهُ</a:t>
            </a:r>
            <a:r>
              <a:rPr lang="ar-SA" sz="2400" dirty="0"/>
              <a:t> </a:t>
            </a:r>
            <a:r>
              <a:rPr lang="ar-SA" sz="2400" dirty="0" err="1"/>
              <a:t>عَلَىٰ</a:t>
            </a:r>
            <a:r>
              <a:rPr lang="ar-SA" sz="2400" dirty="0"/>
              <a:t> كُلِّ </a:t>
            </a:r>
            <a:r>
              <a:rPr lang="ar-SA" sz="2400" dirty="0" err="1"/>
              <a:t>شَىْءٍ</a:t>
            </a:r>
            <a:r>
              <a:rPr lang="ar-SA" sz="2400" dirty="0"/>
              <a:t> قَدِيرٌ</a:t>
            </a:r>
            <a:endParaRPr lang="en-US" sz="2400" dirty="0"/>
          </a:p>
          <a:p>
            <a:pPr marL="0" indent="0" algn="ctr">
              <a:buNone/>
            </a:pPr>
            <a:r>
              <a:rPr lang="en-CA" sz="2400" dirty="0"/>
              <a:t>“And what God granted to His Messenger from them - you did not spur for it [in an expedition] any horses or camels, but God  gives His messengers power over whom He wills, and God is over all things competent.” Quran 59:6</a:t>
            </a:r>
            <a:endParaRPr lang="en-US" sz="2400" dirty="0"/>
          </a:p>
        </p:txBody>
      </p:sp>
    </p:spTree>
    <p:extLst>
      <p:ext uri="{BB962C8B-B14F-4D97-AF65-F5344CB8AC3E}">
        <p14:creationId xmlns:p14="http://schemas.microsoft.com/office/powerpoint/2010/main" val="3813614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4EA6D-D200-CA4F-8366-112046394137}"/>
              </a:ext>
            </a:extLst>
          </p:cNvPr>
          <p:cNvSpPr>
            <a:spLocks noGrp="1"/>
          </p:cNvSpPr>
          <p:nvPr>
            <p:ph type="title"/>
          </p:nvPr>
        </p:nvSpPr>
        <p:spPr>
          <a:xfrm>
            <a:off x="720000" y="619200"/>
            <a:ext cx="10728322" cy="849382"/>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9E1D184E-7AC3-3E4A-BBF2-7A0E8426F366}"/>
              </a:ext>
            </a:extLst>
          </p:cNvPr>
          <p:cNvSpPr>
            <a:spLocks noGrp="1"/>
          </p:cNvSpPr>
          <p:nvPr>
            <p:ph idx="1"/>
          </p:nvPr>
        </p:nvSpPr>
        <p:spPr>
          <a:xfrm>
            <a:off x="720000" y="1468582"/>
            <a:ext cx="10728325" cy="4300393"/>
          </a:xfrm>
        </p:spPr>
        <p:txBody>
          <a:bodyPr/>
          <a:lstStyle/>
          <a:p>
            <a:r>
              <a:rPr lang="en-US" sz="2400" dirty="0"/>
              <a:t>After the Battle of Uhud, the Prophet marries Zaynab </a:t>
            </a:r>
            <a:r>
              <a:rPr lang="en-US" sz="2400" dirty="0" err="1"/>
              <a:t>bint</a:t>
            </a:r>
            <a:r>
              <a:rPr lang="en-US" sz="2400" dirty="0"/>
              <a:t> </a:t>
            </a:r>
            <a:r>
              <a:rPr lang="en-US" sz="2400" dirty="0" err="1"/>
              <a:t>Khuzaymah</a:t>
            </a:r>
            <a:r>
              <a:rPr lang="en-US" sz="2400" dirty="0"/>
              <a:t>, the widow of </a:t>
            </a:r>
            <a:r>
              <a:rPr lang="en-US" sz="2400" dirty="0" err="1"/>
              <a:t>Ubaydah</a:t>
            </a:r>
            <a:r>
              <a:rPr lang="en-US" sz="2400" dirty="0"/>
              <a:t> ibn Al-Harith.</a:t>
            </a:r>
          </a:p>
          <a:p>
            <a:r>
              <a:rPr lang="en-US" sz="2400" dirty="0"/>
              <a:t>Zaynab is from the </a:t>
            </a:r>
            <a:r>
              <a:rPr lang="en-US" sz="2400" dirty="0" err="1"/>
              <a:t>Hawazin</a:t>
            </a:r>
            <a:r>
              <a:rPr lang="en-US" sz="2400" dirty="0"/>
              <a:t> clan of ‘Amir, and after the marriage, the chief of Zaynab’s clan, Abu Bara ibn Malik, invites the Prophet to send teachers to his people.</a:t>
            </a:r>
          </a:p>
          <a:p>
            <a:r>
              <a:rPr lang="en-US" sz="2400" dirty="0"/>
              <a:t>Forty men answer the call, but 38 are slaughtered at </a:t>
            </a:r>
            <a:r>
              <a:rPr lang="en-US" sz="2400" dirty="0" err="1"/>
              <a:t>Ma’unah</a:t>
            </a:r>
            <a:r>
              <a:rPr lang="en-US" sz="2400" dirty="0"/>
              <a:t> by </a:t>
            </a:r>
            <a:r>
              <a:rPr lang="en-US" sz="2400" dirty="0" err="1"/>
              <a:t>A’mir</a:t>
            </a:r>
            <a:r>
              <a:rPr lang="en-US" sz="2400" dirty="0"/>
              <a:t> ibn </a:t>
            </a:r>
            <a:r>
              <a:rPr lang="en-US" sz="2400" dirty="0" err="1"/>
              <a:t>Tufyal</a:t>
            </a:r>
            <a:r>
              <a:rPr lang="en-US" sz="2400" dirty="0"/>
              <a:t> a lower ranking </a:t>
            </a:r>
            <a:r>
              <a:rPr lang="en-CA" sz="2400" dirty="0"/>
              <a:t>chieftain of one of the local tribes (Banu </a:t>
            </a:r>
            <a:r>
              <a:rPr lang="en-CA" sz="2400" dirty="0" err="1"/>
              <a:t>Sulaym</a:t>
            </a:r>
            <a:r>
              <a:rPr lang="en-CA" sz="2400" dirty="0"/>
              <a:t>).</a:t>
            </a:r>
            <a:endParaRPr lang="en-US" sz="2400" dirty="0"/>
          </a:p>
          <a:p>
            <a:endParaRPr lang="en-CA" dirty="0"/>
          </a:p>
        </p:txBody>
      </p:sp>
    </p:spTree>
    <p:extLst>
      <p:ext uri="{BB962C8B-B14F-4D97-AF65-F5344CB8AC3E}">
        <p14:creationId xmlns:p14="http://schemas.microsoft.com/office/powerpoint/2010/main" val="22683497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CF9F9-0D29-6247-ADDF-18B138413B05}"/>
              </a:ext>
            </a:extLst>
          </p:cNvPr>
          <p:cNvSpPr>
            <a:spLocks noGrp="1"/>
          </p:cNvSpPr>
          <p:nvPr>
            <p:ph type="title"/>
          </p:nvPr>
        </p:nvSpPr>
        <p:spPr>
          <a:xfrm>
            <a:off x="720000" y="619200"/>
            <a:ext cx="10728322" cy="724691"/>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E47571BD-1884-3543-8C96-DEB4AD21F0F5}"/>
              </a:ext>
            </a:extLst>
          </p:cNvPr>
          <p:cNvSpPr>
            <a:spLocks noGrp="1"/>
          </p:cNvSpPr>
          <p:nvPr>
            <p:ph idx="1"/>
          </p:nvPr>
        </p:nvSpPr>
        <p:spPr>
          <a:xfrm>
            <a:off x="720000" y="1524000"/>
            <a:ext cx="10945527" cy="4244975"/>
          </a:xfrm>
        </p:spPr>
        <p:txBody>
          <a:bodyPr>
            <a:normAutofit/>
          </a:bodyPr>
          <a:lstStyle/>
          <a:p>
            <a:pPr marL="0" indent="0" algn="ctr">
              <a:buNone/>
            </a:pPr>
            <a:r>
              <a:rPr lang="ar-SA" sz="2400" dirty="0" err="1"/>
              <a:t>مَّآ</a:t>
            </a:r>
            <a:r>
              <a:rPr lang="ar-SA" sz="2400" dirty="0"/>
              <a:t> </a:t>
            </a:r>
            <a:r>
              <a:rPr lang="ar-SA" sz="2400" dirty="0" err="1"/>
              <a:t>أَفَآءَ</a:t>
            </a:r>
            <a:r>
              <a:rPr lang="ar-SA" sz="2400" dirty="0"/>
              <a:t> </a:t>
            </a:r>
            <a:r>
              <a:rPr lang="ar-SA" sz="2400" dirty="0" err="1"/>
              <a:t>ٱللَّهُ</a:t>
            </a:r>
            <a:r>
              <a:rPr lang="ar-SA" sz="2400" dirty="0"/>
              <a:t> </a:t>
            </a:r>
            <a:r>
              <a:rPr lang="ar-SA" sz="2400" dirty="0" err="1"/>
              <a:t>عَلَىٰ</a:t>
            </a:r>
            <a:r>
              <a:rPr lang="ar-SA" sz="2400" dirty="0"/>
              <a:t> </a:t>
            </a:r>
            <a:r>
              <a:rPr lang="ar-SA" sz="2400" dirty="0" err="1"/>
              <a:t>رَسُولِهِۦ</a:t>
            </a:r>
            <a:r>
              <a:rPr lang="ar-SA" sz="2400" dirty="0"/>
              <a:t> مِنْ أَهْلِ </a:t>
            </a:r>
            <a:r>
              <a:rPr lang="ar-SA" sz="2400" dirty="0" err="1"/>
              <a:t>ٱلْقُرَىٰ</a:t>
            </a:r>
            <a:r>
              <a:rPr lang="ar-SA" sz="2400" dirty="0"/>
              <a:t> فَلِلَّهِ وَلِلرَّسُولِ وَلِذِى </a:t>
            </a:r>
            <a:r>
              <a:rPr lang="ar-SA" sz="2400" dirty="0" err="1"/>
              <a:t>ٱلْقُرْبَىٰ</a:t>
            </a:r>
            <a:r>
              <a:rPr lang="ar-SA" sz="2400" dirty="0"/>
              <a:t> </a:t>
            </a:r>
            <a:r>
              <a:rPr lang="ar-SA" sz="2400" dirty="0" err="1"/>
              <a:t>وَٱلْيَتَـٰمَىٰ</a:t>
            </a:r>
            <a:r>
              <a:rPr lang="ar-SA" sz="2400" dirty="0"/>
              <a:t> </a:t>
            </a:r>
            <a:r>
              <a:rPr lang="ar-SA" sz="2400" dirty="0" err="1"/>
              <a:t>وَٱلْمَسَـٰكِينِ</a:t>
            </a:r>
            <a:r>
              <a:rPr lang="ar-SA" sz="2400" dirty="0"/>
              <a:t> </a:t>
            </a:r>
            <a:r>
              <a:rPr lang="ar-SA" sz="2400" dirty="0" err="1"/>
              <a:t>وَٱبْنِ</a:t>
            </a:r>
            <a:r>
              <a:rPr lang="ar-SA" sz="2400" dirty="0"/>
              <a:t> </a:t>
            </a:r>
            <a:r>
              <a:rPr lang="ar-SA" sz="2400" dirty="0" err="1"/>
              <a:t>ٱلسَّبِيلِ</a:t>
            </a:r>
            <a:r>
              <a:rPr lang="ar-SA" sz="2400" dirty="0"/>
              <a:t> </a:t>
            </a:r>
            <a:r>
              <a:rPr lang="ar-SA" sz="2400" dirty="0" err="1"/>
              <a:t>كَىْ</a:t>
            </a:r>
            <a:r>
              <a:rPr lang="ar-SA" sz="2400" dirty="0"/>
              <a:t> لَا يَكُونَ </a:t>
            </a:r>
            <a:r>
              <a:rPr lang="ar-SA" sz="2400" dirty="0" err="1"/>
              <a:t>دُولَةًۢ</a:t>
            </a:r>
            <a:r>
              <a:rPr lang="ar-SA" sz="2400" dirty="0"/>
              <a:t> بَيْنَ </a:t>
            </a:r>
            <a:r>
              <a:rPr lang="ar-SA" sz="2400" dirty="0" err="1"/>
              <a:t>ٱلْأَغْنِيَآءِ</a:t>
            </a:r>
            <a:r>
              <a:rPr lang="ar-SA" sz="2400" dirty="0"/>
              <a:t> مِنكُمْ </a:t>
            </a:r>
            <a:r>
              <a:rPr lang="ar-SA" sz="2400" dirty="0" err="1"/>
              <a:t>وَمَآ</a:t>
            </a:r>
            <a:r>
              <a:rPr lang="ar-SA" sz="2400" dirty="0"/>
              <a:t> </a:t>
            </a:r>
            <a:r>
              <a:rPr lang="ar-SA" sz="2400" dirty="0" err="1"/>
              <a:t>ءَاتَىٰكُمُ</a:t>
            </a:r>
            <a:r>
              <a:rPr lang="ar-SA" sz="2400" dirty="0"/>
              <a:t> </a:t>
            </a:r>
            <a:r>
              <a:rPr lang="ar-SA" sz="2400" dirty="0" err="1"/>
              <a:t>ٱلرَّسُولُ</a:t>
            </a:r>
            <a:r>
              <a:rPr lang="ar-SA" sz="2400" dirty="0"/>
              <a:t> فَخُذُوهُ وَمَا </a:t>
            </a:r>
            <a:r>
              <a:rPr lang="ar-SA" sz="2400" dirty="0" err="1"/>
              <a:t>نَهَىٰكُمْ</a:t>
            </a:r>
            <a:r>
              <a:rPr lang="ar-SA" sz="2400" dirty="0"/>
              <a:t> عَنْهُ </a:t>
            </a:r>
            <a:r>
              <a:rPr lang="ar-SA" sz="2400" dirty="0" err="1"/>
              <a:t>فَٱنتَهُوا</a:t>
            </a:r>
            <a:r>
              <a:rPr lang="ar-SA" sz="2400" dirty="0"/>
              <a:t>۟ </a:t>
            </a:r>
            <a:r>
              <a:rPr lang="ar-SA" sz="2400" dirty="0" err="1"/>
              <a:t>وَٱتَّقُوا</a:t>
            </a:r>
            <a:r>
              <a:rPr lang="ar-SA" sz="2400" dirty="0"/>
              <a:t>۟ </a:t>
            </a:r>
            <a:r>
              <a:rPr lang="ar-SA" sz="2400" dirty="0" err="1"/>
              <a:t>ٱللَّهَ</a:t>
            </a:r>
            <a:r>
              <a:rPr lang="ar-SA" sz="2400" dirty="0"/>
              <a:t> إِنَّ </a:t>
            </a:r>
            <a:r>
              <a:rPr lang="ar-SA" sz="2400" dirty="0" err="1"/>
              <a:t>ٱللَّهَ</a:t>
            </a:r>
            <a:r>
              <a:rPr lang="ar-SA" sz="2400" dirty="0"/>
              <a:t> شَدِيدُ </a:t>
            </a:r>
            <a:r>
              <a:rPr lang="ar-SA" sz="2400" dirty="0" err="1"/>
              <a:t>ٱلْعِقَابِ</a:t>
            </a:r>
            <a:endParaRPr lang="en-US" sz="2400" dirty="0"/>
          </a:p>
          <a:p>
            <a:pPr marL="0" indent="0" algn="ctr">
              <a:buNone/>
            </a:pPr>
            <a:r>
              <a:rPr lang="en-CA" sz="2400" dirty="0"/>
              <a:t>“As for what was granted by God to His Messenger from the people of [other] lands, they are for God and the Messenger, his close relatives, orphans, the poor, and [needy] travelers so that wealth may not merely circulate among your rich. Whatever the Messenger gives you, take it. And whatever he forbids you from, leave it. And fear God. Surely God is severe in punishment.” Quran 59:7</a:t>
            </a:r>
            <a:endParaRPr lang="en-US" sz="2400" dirty="0"/>
          </a:p>
        </p:txBody>
      </p:sp>
    </p:spTree>
    <p:extLst>
      <p:ext uri="{BB962C8B-B14F-4D97-AF65-F5344CB8AC3E}">
        <p14:creationId xmlns:p14="http://schemas.microsoft.com/office/powerpoint/2010/main" val="1024077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7A2B6-D07E-FB4F-827E-333F95742808}"/>
              </a:ext>
            </a:extLst>
          </p:cNvPr>
          <p:cNvSpPr>
            <a:spLocks noGrp="1"/>
          </p:cNvSpPr>
          <p:nvPr>
            <p:ph type="title"/>
          </p:nvPr>
        </p:nvSpPr>
        <p:spPr>
          <a:xfrm>
            <a:off x="720000" y="619200"/>
            <a:ext cx="10728322" cy="807818"/>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A9AD528C-399F-3543-B707-C51AEF42A6F8}"/>
              </a:ext>
            </a:extLst>
          </p:cNvPr>
          <p:cNvSpPr>
            <a:spLocks noGrp="1"/>
          </p:cNvSpPr>
          <p:nvPr>
            <p:ph idx="1"/>
          </p:nvPr>
        </p:nvSpPr>
        <p:spPr>
          <a:xfrm>
            <a:off x="720000" y="1427018"/>
            <a:ext cx="10419055" cy="4341957"/>
          </a:xfrm>
        </p:spPr>
        <p:txBody>
          <a:bodyPr>
            <a:normAutofit/>
          </a:bodyPr>
          <a:lstStyle/>
          <a:p>
            <a:pPr marL="0" indent="0" algn="ctr">
              <a:buNone/>
            </a:pPr>
            <a:r>
              <a:rPr lang="ar-SA" sz="2400" dirty="0" err="1"/>
              <a:t>لِلْفُقَرَآءِ</a:t>
            </a:r>
            <a:r>
              <a:rPr lang="ar-SA" sz="2400" dirty="0"/>
              <a:t> </a:t>
            </a:r>
            <a:r>
              <a:rPr lang="ar-SA" sz="2400" dirty="0" err="1"/>
              <a:t>ٱلْمُهَـٰجِرِينَ</a:t>
            </a:r>
            <a:r>
              <a:rPr lang="ar-SA" sz="2400" dirty="0"/>
              <a:t> </a:t>
            </a:r>
            <a:r>
              <a:rPr lang="ar-SA" sz="2400" dirty="0" err="1"/>
              <a:t>ٱلَّذِينَ</a:t>
            </a:r>
            <a:r>
              <a:rPr lang="ar-SA" sz="2400" dirty="0"/>
              <a:t> أُخْرِجُوا۟ مِن </a:t>
            </a:r>
            <a:r>
              <a:rPr lang="ar-SA" sz="2400" dirty="0" err="1"/>
              <a:t>دِيَـٰرِهِمْ</a:t>
            </a:r>
            <a:r>
              <a:rPr lang="ar-SA" sz="2400" dirty="0"/>
              <a:t> </a:t>
            </a:r>
            <a:r>
              <a:rPr lang="ar-SA" sz="2400" dirty="0" err="1"/>
              <a:t>وَأَمْوَٰلِهِمْ</a:t>
            </a:r>
            <a:r>
              <a:rPr lang="ar-SA" sz="2400" dirty="0"/>
              <a:t> يَبْتَغُونَ فَضْلًا مِّنَ </a:t>
            </a:r>
            <a:r>
              <a:rPr lang="ar-SA" sz="2400" dirty="0" err="1"/>
              <a:t>ٱللَّهِ</a:t>
            </a:r>
            <a:r>
              <a:rPr lang="ar-SA" sz="2400" dirty="0"/>
              <a:t> </a:t>
            </a:r>
            <a:r>
              <a:rPr lang="ar-SA" sz="2400" dirty="0" err="1"/>
              <a:t>وَرِضْوَٰنًا</a:t>
            </a:r>
            <a:r>
              <a:rPr lang="ar-SA" sz="2400" dirty="0"/>
              <a:t> وَيَنصُرُونَ </a:t>
            </a:r>
            <a:r>
              <a:rPr lang="ar-SA" sz="2400" dirty="0" err="1"/>
              <a:t>ٱللَّهَ</a:t>
            </a:r>
            <a:r>
              <a:rPr lang="ar-SA" sz="2400" dirty="0"/>
              <a:t> </a:t>
            </a:r>
            <a:r>
              <a:rPr lang="ar-SA" sz="2400" dirty="0" err="1"/>
              <a:t>وَرَسُولَهُۥٓ</a:t>
            </a:r>
            <a:r>
              <a:rPr lang="ar-SA" sz="2400" dirty="0"/>
              <a:t> </a:t>
            </a:r>
            <a:r>
              <a:rPr lang="ar-SA" sz="2400" dirty="0" err="1"/>
              <a:t>أُو۟لَـٰٓئِكَ</a:t>
            </a:r>
            <a:r>
              <a:rPr lang="ar-SA" sz="2400" dirty="0"/>
              <a:t> هُمُ </a:t>
            </a:r>
            <a:r>
              <a:rPr lang="ar-SA" sz="2400" dirty="0" err="1"/>
              <a:t>ٱلصَّـٰدِقُونَ</a:t>
            </a:r>
            <a:endParaRPr lang="en-US" sz="2400" dirty="0"/>
          </a:p>
          <a:p>
            <a:pPr marL="0" indent="0" algn="ctr">
              <a:buNone/>
            </a:pPr>
            <a:r>
              <a:rPr lang="en-CA" sz="2400" dirty="0"/>
              <a:t>“For the poor emigrants who were expelled from their homes and their properties, seeking bounty from God and [His] approval and supporting God and His Messenger, [there is also a share]. Those are the truthful.” Quran 59:8</a:t>
            </a:r>
            <a:endParaRPr lang="en-US" sz="2400" dirty="0"/>
          </a:p>
        </p:txBody>
      </p:sp>
    </p:spTree>
    <p:extLst>
      <p:ext uri="{BB962C8B-B14F-4D97-AF65-F5344CB8AC3E}">
        <p14:creationId xmlns:p14="http://schemas.microsoft.com/office/powerpoint/2010/main" val="3048104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4FB068-6BC3-EE41-87F8-9B51BA199E66}"/>
              </a:ext>
            </a:extLst>
          </p:cNvPr>
          <p:cNvSpPr>
            <a:spLocks noGrp="1"/>
          </p:cNvSpPr>
          <p:nvPr>
            <p:ph type="title"/>
          </p:nvPr>
        </p:nvSpPr>
        <p:spPr>
          <a:xfrm>
            <a:off x="720000" y="619200"/>
            <a:ext cx="10728322" cy="793964"/>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F8B7C077-92CF-D141-89F9-C2E59D2E20E6}"/>
              </a:ext>
            </a:extLst>
          </p:cNvPr>
          <p:cNvSpPr>
            <a:spLocks noGrp="1"/>
          </p:cNvSpPr>
          <p:nvPr>
            <p:ph idx="1"/>
          </p:nvPr>
        </p:nvSpPr>
        <p:spPr>
          <a:xfrm>
            <a:off x="526474" y="1413164"/>
            <a:ext cx="10921852" cy="4355811"/>
          </a:xfrm>
        </p:spPr>
        <p:txBody>
          <a:bodyPr>
            <a:normAutofit/>
          </a:bodyPr>
          <a:lstStyle/>
          <a:p>
            <a:pPr marL="0" indent="0" algn="ctr">
              <a:buNone/>
            </a:pPr>
            <a:r>
              <a:rPr lang="ar-SA" sz="2400" dirty="0" err="1"/>
              <a:t>وَٱلَّذِينَ</a:t>
            </a:r>
            <a:r>
              <a:rPr lang="ar-SA" sz="2400" dirty="0"/>
              <a:t> تَبَوَّءُو </a:t>
            </a:r>
            <a:r>
              <a:rPr lang="ar-SA" sz="2400" dirty="0" err="1"/>
              <a:t>ٱلدَّارَ</a:t>
            </a:r>
            <a:r>
              <a:rPr lang="ar-SA" sz="2400" dirty="0"/>
              <a:t> </a:t>
            </a:r>
            <a:r>
              <a:rPr lang="ar-SA" sz="2400" dirty="0" err="1"/>
              <a:t>وَٱلْإِيمَـٰنَ</a:t>
            </a:r>
            <a:r>
              <a:rPr lang="ar-SA" sz="2400" dirty="0"/>
              <a:t> مِن قَبْلِهِمْ يُحِبُّونَ مَنْ هَاجَرَ إِلَيْهِمْ وَلَا يَجِدُونَ </a:t>
            </a:r>
            <a:r>
              <a:rPr lang="ar-SA" sz="2400" dirty="0" err="1"/>
              <a:t>فِى</a:t>
            </a:r>
            <a:r>
              <a:rPr lang="ar-SA" sz="2400" dirty="0"/>
              <a:t> صُدُورِهِمْ حَاجَةً </a:t>
            </a:r>
            <a:r>
              <a:rPr lang="ar-SA" sz="2400" dirty="0" err="1"/>
              <a:t>مِّمَّآ</a:t>
            </a:r>
            <a:r>
              <a:rPr lang="ar-SA" sz="2400" dirty="0"/>
              <a:t> أُوتُوا۟ وَيُؤْثِرُونَ </a:t>
            </a:r>
            <a:r>
              <a:rPr lang="ar-SA" sz="2400" dirty="0" err="1"/>
              <a:t>عَلَىٰٓ</a:t>
            </a:r>
            <a:r>
              <a:rPr lang="ar-SA" sz="2400" dirty="0"/>
              <a:t> أَنفُسِهِمْ وَلَوْ كَانَ بِهِمْ خَصَاصَةٌ وَمَن يُوقَ شُحَّ </a:t>
            </a:r>
            <a:r>
              <a:rPr lang="ar-SA" sz="2400" dirty="0" err="1"/>
              <a:t>نَفْسِهِۦ</a:t>
            </a:r>
            <a:r>
              <a:rPr lang="ar-SA" sz="2400" dirty="0"/>
              <a:t> </a:t>
            </a:r>
            <a:r>
              <a:rPr lang="ar-SA" sz="2400" dirty="0" err="1"/>
              <a:t>فَأُو۟لَـٰٓئِكَ</a:t>
            </a:r>
            <a:r>
              <a:rPr lang="ar-SA" sz="2400" dirty="0"/>
              <a:t> هُمُ </a:t>
            </a:r>
            <a:r>
              <a:rPr lang="ar-SA" sz="2400" dirty="0" err="1"/>
              <a:t>ٱلْمُفْلِحُونَ</a:t>
            </a:r>
            <a:endParaRPr lang="en-US" sz="2400" dirty="0"/>
          </a:p>
          <a:p>
            <a:pPr marL="0" indent="0" algn="ctr">
              <a:buNone/>
            </a:pPr>
            <a:r>
              <a:rPr lang="en-CA" sz="2400" dirty="0"/>
              <a:t>“As for those who had settled in the city and [embraced] the faith before [the arrival of] the emigrants, they love whoever immigrates to them, never having a desire in their hearts for whatever [of the gains] is given to the emigrants. They give [the emigrants] preference over themselves even though they may be in need. And whoever is saved from the selfishness of their own souls, it is they who are [truly] successful.” Quran 59:9</a:t>
            </a:r>
            <a:endParaRPr lang="en-US" sz="2400" dirty="0"/>
          </a:p>
        </p:txBody>
      </p:sp>
    </p:spTree>
    <p:extLst>
      <p:ext uri="{BB962C8B-B14F-4D97-AF65-F5344CB8AC3E}">
        <p14:creationId xmlns:p14="http://schemas.microsoft.com/office/powerpoint/2010/main" val="109067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4A72A-9DCE-1E4B-A661-3344AF6B7CAA}"/>
              </a:ext>
            </a:extLst>
          </p:cNvPr>
          <p:cNvSpPr>
            <a:spLocks noGrp="1"/>
          </p:cNvSpPr>
          <p:nvPr>
            <p:ph type="title"/>
          </p:nvPr>
        </p:nvSpPr>
        <p:spPr>
          <a:xfrm>
            <a:off x="720000" y="619200"/>
            <a:ext cx="10728322" cy="821673"/>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2F7A624B-BCB3-EF49-A492-63D42BEAAC38}"/>
              </a:ext>
            </a:extLst>
          </p:cNvPr>
          <p:cNvSpPr>
            <a:spLocks noGrp="1"/>
          </p:cNvSpPr>
          <p:nvPr>
            <p:ph idx="1"/>
          </p:nvPr>
        </p:nvSpPr>
        <p:spPr>
          <a:xfrm>
            <a:off x="720000" y="1607128"/>
            <a:ext cx="10959382" cy="4161848"/>
          </a:xfrm>
        </p:spPr>
        <p:txBody>
          <a:bodyPr>
            <a:normAutofit/>
          </a:bodyPr>
          <a:lstStyle/>
          <a:p>
            <a:pPr marL="0" indent="0" algn="ctr">
              <a:buNone/>
            </a:pPr>
            <a:r>
              <a:rPr lang="ar-SA" sz="2400" dirty="0" err="1"/>
              <a:t>وَٱلَّذِينَ</a:t>
            </a:r>
            <a:r>
              <a:rPr lang="ar-SA" sz="2400" dirty="0"/>
              <a:t> </a:t>
            </a:r>
            <a:r>
              <a:rPr lang="ar-SA" sz="2400" dirty="0" err="1"/>
              <a:t>جَآءُو</a:t>
            </a:r>
            <a:r>
              <a:rPr lang="ar-SA" sz="2400" dirty="0"/>
              <a:t> </a:t>
            </a:r>
            <a:r>
              <a:rPr lang="ar-SA" sz="2400" dirty="0" err="1"/>
              <a:t>مِنۢ</a:t>
            </a:r>
            <a:r>
              <a:rPr lang="ar-SA" sz="2400" dirty="0"/>
              <a:t> بَعْدِهِمْ يَقُولُونَ رَبَّنَا </a:t>
            </a:r>
            <a:r>
              <a:rPr lang="ar-SA" sz="2400" dirty="0" err="1"/>
              <a:t>ٱغْفِرْ</a:t>
            </a:r>
            <a:r>
              <a:rPr lang="ar-SA" sz="2400" dirty="0"/>
              <a:t> لَنَا </a:t>
            </a:r>
            <a:r>
              <a:rPr lang="ar-SA" sz="2400" dirty="0" err="1"/>
              <a:t>وَلِإِخْوَٰنِنَا</a:t>
            </a:r>
            <a:r>
              <a:rPr lang="ar-SA" sz="2400" dirty="0"/>
              <a:t> </a:t>
            </a:r>
            <a:r>
              <a:rPr lang="ar-SA" sz="2400" dirty="0" err="1"/>
              <a:t>ٱلَّذِينَ</a:t>
            </a:r>
            <a:r>
              <a:rPr lang="ar-SA" sz="2400" dirty="0"/>
              <a:t> سَبَقُونَا </a:t>
            </a:r>
            <a:r>
              <a:rPr lang="ar-SA" sz="2400" dirty="0" err="1"/>
              <a:t>بِٱلْإِيمَـٰنِ</a:t>
            </a:r>
            <a:r>
              <a:rPr lang="ar-SA" sz="2400" dirty="0"/>
              <a:t> وَلَا تَجْعَلْ </a:t>
            </a:r>
            <a:r>
              <a:rPr lang="ar-SA" sz="2400" dirty="0" err="1"/>
              <a:t>فِى</a:t>
            </a:r>
            <a:r>
              <a:rPr lang="ar-SA" sz="2400" dirty="0"/>
              <a:t> قُلُوبِنَا غِلًّا لِّلَّذِينَ ءَامَنُوا۟ </a:t>
            </a:r>
            <a:r>
              <a:rPr lang="ar-SA" sz="2400" dirty="0" err="1"/>
              <a:t>رَبَّنَآ</a:t>
            </a:r>
            <a:r>
              <a:rPr lang="ar-SA" sz="2400" dirty="0"/>
              <a:t> إِنَّكَ رَءُوفٌ رَّحِيمٌ</a:t>
            </a:r>
            <a:endParaRPr lang="en-US" sz="2400" dirty="0"/>
          </a:p>
          <a:p>
            <a:pPr marL="0" indent="0" algn="ctr">
              <a:buNone/>
            </a:pPr>
            <a:r>
              <a:rPr lang="en-CA" sz="2400" dirty="0"/>
              <a:t>“And [there is a share for] those who came after them, saying, "Our Lord, forgive us and our brothers who preceded us in faith and put not in our hearts [any] resentment toward those who have believed. Our Lord, indeed You are Kind and Merciful.” Quran 59:10</a:t>
            </a:r>
            <a:endParaRPr lang="en-US" sz="2400" dirty="0"/>
          </a:p>
        </p:txBody>
      </p:sp>
    </p:spTree>
    <p:extLst>
      <p:ext uri="{BB962C8B-B14F-4D97-AF65-F5344CB8AC3E}">
        <p14:creationId xmlns:p14="http://schemas.microsoft.com/office/powerpoint/2010/main" val="6571207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E5443-81FC-964A-BABC-D337404C52D0}"/>
              </a:ext>
            </a:extLst>
          </p:cNvPr>
          <p:cNvSpPr>
            <a:spLocks noGrp="1"/>
          </p:cNvSpPr>
          <p:nvPr>
            <p:ph type="title"/>
          </p:nvPr>
        </p:nvSpPr>
        <p:spPr>
          <a:xfrm>
            <a:off x="720000" y="619200"/>
            <a:ext cx="10728322" cy="807818"/>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A7AD6DDF-1B97-6F49-9C86-A334343ACACE}"/>
              </a:ext>
            </a:extLst>
          </p:cNvPr>
          <p:cNvSpPr>
            <a:spLocks noGrp="1"/>
          </p:cNvSpPr>
          <p:nvPr>
            <p:ph idx="1"/>
          </p:nvPr>
        </p:nvSpPr>
        <p:spPr>
          <a:xfrm>
            <a:off x="886691" y="1427018"/>
            <a:ext cx="10561634" cy="4341957"/>
          </a:xfrm>
        </p:spPr>
        <p:txBody>
          <a:bodyPr>
            <a:normAutofit/>
          </a:bodyPr>
          <a:lstStyle/>
          <a:p>
            <a:pPr marL="0" indent="0" algn="ctr">
              <a:buNone/>
            </a:pPr>
            <a:r>
              <a:rPr lang="ar-SA" sz="2400" dirty="0"/>
              <a:t>أَلَمْ تَرَ إِلَى </a:t>
            </a:r>
            <a:r>
              <a:rPr lang="ar-SA" sz="2400" dirty="0" err="1"/>
              <a:t>ٱلَّذِينَ</a:t>
            </a:r>
            <a:r>
              <a:rPr lang="ar-SA" sz="2400" dirty="0"/>
              <a:t> نَافَقُوا۟ يَقُولُونَ </a:t>
            </a:r>
            <a:r>
              <a:rPr lang="ar-SA" sz="2400" dirty="0" err="1"/>
              <a:t>لِإِخْوَٰنِهِمُ</a:t>
            </a:r>
            <a:r>
              <a:rPr lang="ar-SA" sz="2400" dirty="0"/>
              <a:t> </a:t>
            </a:r>
            <a:r>
              <a:rPr lang="ar-SA" sz="2400" dirty="0" err="1"/>
              <a:t>ٱلَّذِينَ</a:t>
            </a:r>
            <a:r>
              <a:rPr lang="ar-SA" sz="2400" dirty="0"/>
              <a:t> كَفَرُوا۟ مِنْ أَهْلِ </a:t>
            </a:r>
            <a:r>
              <a:rPr lang="ar-SA" sz="2400" dirty="0" err="1"/>
              <a:t>ٱلْكِتَـٰبِ</a:t>
            </a:r>
            <a:r>
              <a:rPr lang="ar-SA" sz="2400" dirty="0"/>
              <a:t> لَئِنْ أُخْرِجْتُمْ لَنَخْرُجَنَّ مَعَكُمْ وَلَا نُطِيعُ فِيكُمْ أَحَدًا أَبَدًا وَإِن قُوتِلْتُمْ لَنَنصُرَنَّكُمْ </a:t>
            </a:r>
            <a:r>
              <a:rPr lang="ar-SA" sz="2400" dirty="0" err="1"/>
              <a:t>وَٱللَّهُ</a:t>
            </a:r>
            <a:r>
              <a:rPr lang="ar-SA" sz="2400" dirty="0"/>
              <a:t> يَشْهَدُ إِنَّهُمْ </a:t>
            </a:r>
            <a:r>
              <a:rPr lang="ar-SA" sz="2400" dirty="0" err="1"/>
              <a:t>لَكَـٰذِبُونَ</a:t>
            </a:r>
            <a:endParaRPr lang="en-US" sz="2400" dirty="0"/>
          </a:p>
          <a:p>
            <a:pPr marL="0" indent="0" algn="ctr">
              <a:buNone/>
            </a:pPr>
            <a:r>
              <a:rPr lang="en-CA" sz="2400" dirty="0"/>
              <a:t>“Have you [O Prophet] not seen the hypocrites who say to their fellow disbelievers from the People of the Book, "If you are expelled, we will certainly leave with you, and We will never ever obey anyone against you. And if you are fought against, we will surely help you."? But God bears witness that they are truly liars.” Quran 59:11</a:t>
            </a:r>
            <a:endParaRPr lang="en-US" sz="2400" dirty="0"/>
          </a:p>
        </p:txBody>
      </p:sp>
    </p:spTree>
    <p:extLst>
      <p:ext uri="{BB962C8B-B14F-4D97-AF65-F5344CB8AC3E}">
        <p14:creationId xmlns:p14="http://schemas.microsoft.com/office/powerpoint/2010/main" val="16615586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F899D-71A1-0D4C-A42C-CDB660CD4CF4}"/>
              </a:ext>
            </a:extLst>
          </p:cNvPr>
          <p:cNvSpPr>
            <a:spLocks noGrp="1"/>
          </p:cNvSpPr>
          <p:nvPr>
            <p:ph type="title"/>
          </p:nvPr>
        </p:nvSpPr>
        <p:spPr>
          <a:xfrm>
            <a:off x="720000" y="619200"/>
            <a:ext cx="10728322" cy="752400"/>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62180CBE-D999-604A-84FA-6BB64F228F79}"/>
              </a:ext>
            </a:extLst>
          </p:cNvPr>
          <p:cNvSpPr>
            <a:spLocks noGrp="1"/>
          </p:cNvSpPr>
          <p:nvPr>
            <p:ph idx="1"/>
          </p:nvPr>
        </p:nvSpPr>
        <p:spPr>
          <a:xfrm>
            <a:off x="720000" y="1496292"/>
            <a:ext cx="10728325" cy="4272684"/>
          </a:xfrm>
        </p:spPr>
        <p:txBody>
          <a:bodyPr>
            <a:normAutofit/>
          </a:bodyPr>
          <a:lstStyle/>
          <a:p>
            <a:pPr marL="0" indent="0" algn="ctr">
              <a:buNone/>
            </a:pPr>
            <a:r>
              <a:rPr lang="ar-SA" sz="2400" dirty="0"/>
              <a:t>لَئِنْ أُخْرِجُوا۟ لَا يَخْرُجُونَ مَعَهُمْ وَلَئِن قُوتِلُوا۟ لَا يَنصُرُونَهُمْ وَلَئِن نَّصَرُوهُمْ لَيُوَلُّنَّ </a:t>
            </a:r>
            <a:r>
              <a:rPr lang="ar-SA" sz="2400" dirty="0" err="1"/>
              <a:t>ٱلْأَدْبَـٰرَ</a:t>
            </a:r>
            <a:r>
              <a:rPr lang="ar-SA" sz="2400" dirty="0"/>
              <a:t> ثُمَّ لَا يُنصَرُونَ</a:t>
            </a:r>
            <a:endParaRPr lang="en-US" sz="2400" dirty="0"/>
          </a:p>
          <a:p>
            <a:pPr marL="0" indent="0" algn="ctr">
              <a:buNone/>
            </a:pPr>
            <a:endParaRPr lang="en-US" sz="2400" dirty="0"/>
          </a:p>
          <a:p>
            <a:pPr marL="0" indent="0" algn="ctr">
              <a:buNone/>
            </a:pPr>
            <a:r>
              <a:rPr lang="en-CA" sz="2400" dirty="0"/>
              <a:t>“If they are expelled, they will not leave with them, and if they are fought, they will not aid them. And [even] if they should aid them, they will surely turn their backs; then [thereafter] they will not be aided.” Quran 59:12</a:t>
            </a:r>
            <a:endParaRPr lang="en-US" sz="2400" dirty="0"/>
          </a:p>
        </p:txBody>
      </p:sp>
    </p:spTree>
    <p:extLst>
      <p:ext uri="{BB962C8B-B14F-4D97-AF65-F5344CB8AC3E}">
        <p14:creationId xmlns:p14="http://schemas.microsoft.com/office/powerpoint/2010/main" val="2772345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59F63-D198-BC42-8523-3556059D7044}"/>
              </a:ext>
            </a:extLst>
          </p:cNvPr>
          <p:cNvSpPr>
            <a:spLocks noGrp="1"/>
          </p:cNvSpPr>
          <p:nvPr>
            <p:ph type="title"/>
          </p:nvPr>
        </p:nvSpPr>
        <p:spPr>
          <a:xfrm>
            <a:off x="720000" y="619200"/>
            <a:ext cx="10728322" cy="780109"/>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61A43491-3CC4-C946-A249-CB04D77CD03A}"/>
              </a:ext>
            </a:extLst>
          </p:cNvPr>
          <p:cNvSpPr>
            <a:spLocks noGrp="1"/>
          </p:cNvSpPr>
          <p:nvPr>
            <p:ph idx="1"/>
          </p:nvPr>
        </p:nvSpPr>
        <p:spPr>
          <a:xfrm>
            <a:off x="720000" y="1620982"/>
            <a:ext cx="10728325" cy="4147993"/>
          </a:xfrm>
        </p:spPr>
        <p:txBody>
          <a:bodyPr>
            <a:normAutofit/>
          </a:bodyPr>
          <a:lstStyle/>
          <a:p>
            <a:pPr marL="0" indent="0" algn="ctr">
              <a:buNone/>
            </a:pPr>
            <a:r>
              <a:rPr lang="ar-SA" sz="2400" dirty="0"/>
              <a:t>لَأَنتُمْ أَشَدُّ رَهْبَةً </a:t>
            </a:r>
            <a:r>
              <a:rPr lang="ar-SA" sz="2400" dirty="0" err="1"/>
              <a:t>فِى</a:t>
            </a:r>
            <a:r>
              <a:rPr lang="ar-SA" sz="2400" dirty="0"/>
              <a:t> صُدُورِهِم مِّنَ </a:t>
            </a:r>
            <a:r>
              <a:rPr lang="ar-SA" sz="2400" dirty="0" err="1"/>
              <a:t>ٱللَّهِ</a:t>
            </a:r>
            <a:r>
              <a:rPr lang="ar-SA" sz="2400" dirty="0"/>
              <a:t> </a:t>
            </a:r>
            <a:r>
              <a:rPr lang="ar-SA" sz="2400" dirty="0" err="1"/>
              <a:t>ذَٰلِكَ</a:t>
            </a:r>
            <a:r>
              <a:rPr lang="ar-SA" sz="2400" dirty="0"/>
              <a:t> بِأَنَّهُمْ قَوْمٌ لَّا يَفْقَهُونَ لَا </a:t>
            </a:r>
            <a:r>
              <a:rPr lang="ar-SA" sz="2400" dirty="0" err="1"/>
              <a:t>يُقَـٰتِلُونَكُمْ</a:t>
            </a:r>
            <a:r>
              <a:rPr lang="ar-SA" sz="2400" dirty="0"/>
              <a:t> جَمِيعًا إِلَّا </a:t>
            </a:r>
            <a:r>
              <a:rPr lang="ar-SA" sz="2400" dirty="0" err="1"/>
              <a:t>فِى</a:t>
            </a:r>
            <a:r>
              <a:rPr lang="ar-SA" sz="2400" dirty="0"/>
              <a:t> قُرًى مُّحَصَّنَةٍ أَوْ مِن </a:t>
            </a:r>
            <a:r>
              <a:rPr lang="ar-SA" sz="2400" dirty="0" err="1"/>
              <a:t>وَرَآءِ</a:t>
            </a:r>
            <a:r>
              <a:rPr lang="ar-SA" sz="2400" dirty="0"/>
              <a:t> </a:t>
            </a:r>
            <a:r>
              <a:rPr lang="ar-SA" sz="2400" dirty="0" err="1"/>
              <a:t>جُدُرٍۭ</a:t>
            </a:r>
            <a:r>
              <a:rPr lang="ar-SA" sz="2400" dirty="0"/>
              <a:t> بَأْسُهُم بَيْنَهُمْ شَدِيدٌ تَحْسَبُهُمْ جَمِيعًا وَقُلُوبُهُمْ </a:t>
            </a:r>
            <a:r>
              <a:rPr lang="ar-SA" sz="2400" dirty="0" err="1"/>
              <a:t>شَتَّىٰ</a:t>
            </a:r>
            <a:r>
              <a:rPr lang="ar-SA" sz="2400" dirty="0"/>
              <a:t> </a:t>
            </a:r>
            <a:r>
              <a:rPr lang="ar-SA" sz="2400" dirty="0" err="1"/>
              <a:t>ذَٰلِكَ</a:t>
            </a:r>
            <a:r>
              <a:rPr lang="ar-SA" sz="2400" dirty="0"/>
              <a:t> بِأَنَّهُمْ قَوْمٌ لَّا يَعْقِلُونَ</a:t>
            </a:r>
            <a:endParaRPr lang="en-US" sz="2400" dirty="0"/>
          </a:p>
          <a:p>
            <a:pPr marL="0" indent="0" algn="ctr">
              <a:buNone/>
            </a:pPr>
            <a:r>
              <a:rPr lang="en-CA" sz="2400" dirty="0"/>
              <a:t>“Indeed, there is more fear in their hearts for you [believers] than for God. That is because they are a people who do not comprehend. Even united, they would not [dare] fight against you except [from] within fortified strongholds or from behind walls. Their malice for each other is intense: you think they are united, yet their hearts are divided. That is because they are a people with no [real] understanding.” Quran 59:13-14</a:t>
            </a:r>
            <a:endParaRPr lang="en-US" sz="2400" dirty="0"/>
          </a:p>
        </p:txBody>
      </p:sp>
    </p:spTree>
    <p:extLst>
      <p:ext uri="{BB962C8B-B14F-4D97-AF65-F5344CB8AC3E}">
        <p14:creationId xmlns:p14="http://schemas.microsoft.com/office/powerpoint/2010/main" val="1101020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6A052-B801-1846-A207-8796760A41FF}"/>
              </a:ext>
            </a:extLst>
          </p:cNvPr>
          <p:cNvSpPr>
            <a:spLocks noGrp="1"/>
          </p:cNvSpPr>
          <p:nvPr>
            <p:ph type="title"/>
          </p:nvPr>
        </p:nvSpPr>
        <p:spPr>
          <a:xfrm>
            <a:off x="720000" y="619200"/>
            <a:ext cx="10728322" cy="877091"/>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52B35CDE-0AA9-5543-9958-AE1BF6DE0E13}"/>
              </a:ext>
            </a:extLst>
          </p:cNvPr>
          <p:cNvSpPr>
            <a:spLocks noGrp="1"/>
          </p:cNvSpPr>
          <p:nvPr>
            <p:ph idx="1"/>
          </p:nvPr>
        </p:nvSpPr>
        <p:spPr>
          <a:xfrm>
            <a:off x="720000" y="1745674"/>
            <a:ext cx="10728325" cy="4023302"/>
          </a:xfrm>
        </p:spPr>
        <p:txBody>
          <a:bodyPr>
            <a:normAutofit lnSpcReduction="10000"/>
          </a:bodyPr>
          <a:lstStyle/>
          <a:p>
            <a:pPr marL="0" indent="0" algn="ctr">
              <a:buNone/>
            </a:pPr>
            <a:r>
              <a:rPr lang="ar-SA" sz="2400" dirty="0"/>
              <a:t>كَمَثَلِ </a:t>
            </a:r>
            <a:r>
              <a:rPr lang="ar-SA" sz="2400" dirty="0" err="1"/>
              <a:t>ٱلَّذِينَ</a:t>
            </a:r>
            <a:r>
              <a:rPr lang="ar-SA" sz="2400" dirty="0"/>
              <a:t> مِن قَبْلِهِمْ قَرِيبًا ذَاقُوا۟ وَبَالَ أَمْرِهِمْ وَلَهُمْ عَذَابٌ أَلِيمٌ كَمَثَلِ </a:t>
            </a:r>
            <a:r>
              <a:rPr lang="ar-SA" sz="2400" dirty="0" err="1"/>
              <a:t>ٱلشَّيْطَـٰنِ</a:t>
            </a:r>
            <a:r>
              <a:rPr lang="ar-SA" sz="2400" dirty="0"/>
              <a:t> إِذْ قَالَ </a:t>
            </a:r>
            <a:r>
              <a:rPr lang="ar-SA" sz="2400" dirty="0" err="1"/>
              <a:t>لِلْإِنسَـٰنِ</a:t>
            </a:r>
            <a:r>
              <a:rPr lang="ar-SA" sz="2400" dirty="0"/>
              <a:t> </a:t>
            </a:r>
            <a:r>
              <a:rPr lang="ar-SA" sz="2400" dirty="0" err="1"/>
              <a:t>ٱكْفُرْ</a:t>
            </a:r>
            <a:r>
              <a:rPr lang="ar-SA" sz="2400" dirty="0"/>
              <a:t> فَلَمَّا كَفَرَ قَالَ </a:t>
            </a:r>
            <a:r>
              <a:rPr lang="ar-SA" sz="2400" dirty="0" err="1"/>
              <a:t>إِنِّى</a:t>
            </a:r>
            <a:r>
              <a:rPr lang="ar-SA" sz="2400" dirty="0"/>
              <a:t> </a:t>
            </a:r>
            <a:r>
              <a:rPr lang="ar-SA" sz="2400" dirty="0" err="1"/>
              <a:t>بَرِىٓءٌ</a:t>
            </a:r>
            <a:r>
              <a:rPr lang="ar-SA" sz="2400" dirty="0"/>
              <a:t> مِّنكَ </a:t>
            </a:r>
            <a:r>
              <a:rPr lang="ar-SA" sz="2400" dirty="0" err="1"/>
              <a:t>إِنِّىٓ</a:t>
            </a:r>
            <a:r>
              <a:rPr lang="ar-SA" sz="2400" dirty="0"/>
              <a:t> أَخَافُ </a:t>
            </a:r>
            <a:r>
              <a:rPr lang="ar-SA" sz="2400" dirty="0" err="1"/>
              <a:t>ٱللَّهَ</a:t>
            </a:r>
            <a:r>
              <a:rPr lang="ar-SA" sz="2400" dirty="0"/>
              <a:t> رَبَّ </a:t>
            </a:r>
            <a:r>
              <a:rPr lang="ar-SA" sz="2400" dirty="0" err="1"/>
              <a:t>ٱلْعَـٰلَمِينَ</a:t>
            </a:r>
            <a:r>
              <a:rPr lang="ar-SA" sz="2400" dirty="0"/>
              <a:t> </a:t>
            </a:r>
            <a:endParaRPr lang="en-US" sz="2400" dirty="0"/>
          </a:p>
          <a:p>
            <a:pPr marL="0" indent="0" algn="ctr">
              <a:buNone/>
            </a:pPr>
            <a:endParaRPr lang="en-US" dirty="0"/>
          </a:p>
          <a:p>
            <a:pPr marL="0" indent="0" algn="ctr">
              <a:buNone/>
            </a:pPr>
            <a:r>
              <a:rPr lang="en-CA" sz="2400" dirty="0"/>
              <a:t>They are like those who recently went down before them: they tasted the evil consequences of their doings. And they will suffer a painful punishment.  [They are] like Satan when he lures someone to disbelieve. Then after they have done so, he will say [on Judgment Day], "I have absolutely nothing to do with you. I truly </a:t>
            </a:r>
            <a:r>
              <a:rPr lang="en-CA" sz="2400"/>
              <a:t>fear God—</a:t>
            </a:r>
            <a:r>
              <a:rPr lang="en-CA" sz="2400" dirty="0"/>
              <a:t>the Lord of all worlds.” Quran 59:15-16</a:t>
            </a:r>
            <a:endParaRPr lang="en-US" sz="2400" dirty="0"/>
          </a:p>
        </p:txBody>
      </p:sp>
    </p:spTree>
    <p:extLst>
      <p:ext uri="{BB962C8B-B14F-4D97-AF65-F5344CB8AC3E}">
        <p14:creationId xmlns:p14="http://schemas.microsoft.com/office/powerpoint/2010/main" val="620323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A00B-D42C-0346-9568-40BE37193A98}"/>
              </a:ext>
            </a:extLst>
          </p:cNvPr>
          <p:cNvSpPr>
            <a:spLocks noGrp="1"/>
          </p:cNvSpPr>
          <p:nvPr>
            <p:ph type="title"/>
          </p:nvPr>
        </p:nvSpPr>
        <p:spPr>
          <a:xfrm>
            <a:off x="720000" y="619200"/>
            <a:ext cx="10728322" cy="821673"/>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3CD74E17-8CF1-BE46-AC48-F2B52F018697}"/>
              </a:ext>
            </a:extLst>
          </p:cNvPr>
          <p:cNvSpPr>
            <a:spLocks noGrp="1"/>
          </p:cNvSpPr>
          <p:nvPr>
            <p:ph idx="1"/>
          </p:nvPr>
        </p:nvSpPr>
        <p:spPr>
          <a:xfrm>
            <a:off x="720000" y="1440874"/>
            <a:ext cx="10728325" cy="4328102"/>
          </a:xfrm>
        </p:spPr>
        <p:txBody>
          <a:bodyPr>
            <a:normAutofit/>
          </a:bodyPr>
          <a:lstStyle/>
          <a:p>
            <a:r>
              <a:rPr lang="en-CA" sz="2400" dirty="0"/>
              <a:t>Amr ibn </a:t>
            </a:r>
            <a:r>
              <a:rPr lang="en-CA" sz="2400" dirty="0" err="1"/>
              <a:t>Umayyah</a:t>
            </a:r>
            <a:r>
              <a:rPr lang="en-CA" sz="2400" dirty="0"/>
              <a:t> was the only companion who didn't die in the massacre.</a:t>
            </a:r>
          </a:p>
          <a:p>
            <a:r>
              <a:rPr lang="en-CA" sz="2400" dirty="0"/>
              <a:t>Upon his release he is mislead to believe that the attack was instigated by Banu </a:t>
            </a:r>
            <a:r>
              <a:rPr lang="en-CA" sz="2400" dirty="0" err="1"/>
              <a:t>A’mir</a:t>
            </a:r>
            <a:r>
              <a:rPr lang="en-CA" sz="2400" dirty="0"/>
              <a:t> and on the way back he tries to avenge the deaths of his companions by killing two men from their tribe.</a:t>
            </a:r>
          </a:p>
          <a:p>
            <a:r>
              <a:rPr lang="en-CA" sz="2400" dirty="0"/>
              <a:t>When the Prophet hears the news, he insists that blood money be paid to the innocent victims’ families.</a:t>
            </a:r>
            <a:endParaRPr lang="en-US" sz="2400" dirty="0"/>
          </a:p>
        </p:txBody>
      </p:sp>
    </p:spTree>
    <p:extLst>
      <p:ext uri="{BB962C8B-B14F-4D97-AF65-F5344CB8AC3E}">
        <p14:creationId xmlns:p14="http://schemas.microsoft.com/office/powerpoint/2010/main" val="3818987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06776-C7BE-5644-84E1-6EF30024A04C}"/>
              </a:ext>
            </a:extLst>
          </p:cNvPr>
          <p:cNvSpPr>
            <a:spLocks noGrp="1"/>
          </p:cNvSpPr>
          <p:nvPr>
            <p:ph type="title"/>
          </p:nvPr>
        </p:nvSpPr>
        <p:spPr>
          <a:xfrm>
            <a:off x="720000" y="619200"/>
            <a:ext cx="10728322" cy="849382"/>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9B689896-8286-3F44-A234-DE598707DFAC}"/>
              </a:ext>
            </a:extLst>
          </p:cNvPr>
          <p:cNvSpPr>
            <a:spLocks noGrp="1"/>
          </p:cNvSpPr>
          <p:nvPr>
            <p:ph idx="1"/>
          </p:nvPr>
        </p:nvSpPr>
        <p:spPr>
          <a:xfrm>
            <a:off x="720000" y="1468582"/>
            <a:ext cx="10728325" cy="4300393"/>
          </a:xfrm>
        </p:spPr>
        <p:txBody>
          <a:bodyPr>
            <a:normAutofit/>
          </a:bodyPr>
          <a:lstStyle/>
          <a:p>
            <a:pPr marL="0" indent="0" algn="ctr">
              <a:buNone/>
            </a:pPr>
            <a:r>
              <a:rPr lang="ar-SA" sz="2800" dirty="0"/>
              <a:t>لَتَجِدَنَّ أَشَدَّ </a:t>
            </a:r>
            <a:r>
              <a:rPr lang="ar-SA" sz="2800" dirty="0" err="1"/>
              <a:t>ٱلنَّاسِ</a:t>
            </a:r>
            <a:r>
              <a:rPr lang="ar-SA" sz="2800" dirty="0"/>
              <a:t> </a:t>
            </a:r>
            <a:r>
              <a:rPr lang="ar-SA" sz="2800" dirty="0" err="1"/>
              <a:t>عَدَٰوَةً</a:t>
            </a:r>
            <a:r>
              <a:rPr lang="ar-SA" sz="2800" dirty="0"/>
              <a:t> لِّلَّذِينَ ءَامَنُوا۟ </a:t>
            </a:r>
            <a:r>
              <a:rPr lang="ar-SA" sz="2800" dirty="0" err="1"/>
              <a:t>ٱلْيَهُودَ</a:t>
            </a:r>
            <a:r>
              <a:rPr lang="ar-SA" sz="2800" dirty="0"/>
              <a:t> </a:t>
            </a:r>
            <a:r>
              <a:rPr lang="ar-SA" sz="2800" dirty="0" err="1"/>
              <a:t>وَٱلَّذِينَ</a:t>
            </a:r>
            <a:r>
              <a:rPr lang="ar-SA" sz="2800" dirty="0"/>
              <a:t> أَشْرَكُوا۟</a:t>
            </a:r>
            <a:endParaRPr lang="en-US" sz="2800" dirty="0"/>
          </a:p>
          <a:p>
            <a:pPr marL="0" indent="0" algn="ctr">
              <a:buNone/>
            </a:pPr>
            <a:endParaRPr lang="en-US" sz="2400" dirty="0"/>
          </a:p>
          <a:p>
            <a:pPr marL="0" indent="0" algn="ctr">
              <a:buNone/>
            </a:pPr>
            <a:r>
              <a:rPr lang="en-CA" sz="2400" dirty="0"/>
              <a:t>“You will surely find the most intense of the people in animosity toward the believers [to be] the Jews and those who associate others with God…”</a:t>
            </a:r>
          </a:p>
          <a:p>
            <a:pPr marL="0" indent="0" algn="ctr">
              <a:buNone/>
            </a:pPr>
            <a:r>
              <a:rPr lang="en-CA" sz="2400" dirty="0"/>
              <a:t>Quran 5:82</a:t>
            </a:r>
            <a:endParaRPr lang="en-US" sz="2400" dirty="0"/>
          </a:p>
        </p:txBody>
      </p:sp>
    </p:spTree>
    <p:extLst>
      <p:ext uri="{BB962C8B-B14F-4D97-AF65-F5344CB8AC3E}">
        <p14:creationId xmlns:p14="http://schemas.microsoft.com/office/powerpoint/2010/main" val="900125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A7DF2-6E2E-634B-AD18-0689DAE8B328}"/>
              </a:ext>
            </a:extLst>
          </p:cNvPr>
          <p:cNvSpPr>
            <a:spLocks noGrp="1"/>
          </p:cNvSpPr>
          <p:nvPr>
            <p:ph type="title"/>
          </p:nvPr>
        </p:nvSpPr>
        <p:spPr>
          <a:xfrm>
            <a:off x="720000" y="619200"/>
            <a:ext cx="10728322" cy="821673"/>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0C27A578-FADA-7C4F-90C5-3B8355DEAF5E}"/>
              </a:ext>
            </a:extLst>
          </p:cNvPr>
          <p:cNvSpPr>
            <a:spLocks noGrp="1"/>
          </p:cNvSpPr>
          <p:nvPr>
            <p:ph idx="1"/>
          </p:nvPr>
        </p:nvSpPr>
        <p:spPr>
          <a:xfrm>
            <a:off x="720000" y="1440874"/>
            <a:ext cx="10728325" cy="4797926"/>
          </a:xfrm>
        </p:spPr>
        <p:txBody>
          <a:bodyPr>
            <a:normAutofit/>
          </a:bodyPr>
          <a:lstStyle/>
          <a:p>
            <a:r>
              <a:rPr lang="en-US" sz="2400" dirty="0"/>
              <a:t>Why was their so much tension between the Muslims and Banu </a:t>
            </a:r>
            <a:r>
              <a:rPr lang="en-US" sz="2400" dirty="0" err="1"/>
              <a:t>Nadhir</a:t>
            </a:r>
            <a:r>
              <a:rPr lang="en-US" sz="2400" dirty="0"/>
              <a:t>?</a:t>
            </a:r>
          </a:p>
          <a:p>
            <a:r>
              <a:rPr lang="en-US" sz="2400" dirty="0"/>
              <a:t>1. They could not accept a gentile as the final messenger of God. It was degrading to them to be subservient to a non-Jew.</a:t>
            </a:r>
          </a:p>
          <a:p>
            <a:r>
              <a:rPr lang="en-US" sz="2400" dirty="0"/>
              <a:t>2. They conspired to kill some of the Muslims of </a:t>
            </a:r>
            <a:r>
              <a:rPr lang="en-US" sz="2400" dirty="0" err="1"/>
              <a:t>Ashab</a:t>
            </a:r>
            <a:r>
              <a:rPr lang="en-US" sz="2400" dirty="0"/>
              <a:t> Al-</a:t>
            </a:r>
            <a:r>
              <a:rPr lang="en-US" sz="2400" dirty="0" err="1"/>
              <a:t>Suffa</a:t>
            </a:r>
            <a:r>
              <a:rPr lang="en-US" sz="2400" dirty="0"/>
              <a:t>. Many of whom were learned scholars.</a:t>
            </a:r>
          </a:p>
          <a:p>
            <a:r>
              <a:rPr lang="en-US" sz="2400" dirty="0"/>
              <a:t>3. Bani </a:t>
            </a:r>
            <a:r>
              <a:rPr lang="en-US" sz="2400" dirty="0" err="1"/>
              <a:t>Nadhir</a:t>
            </a:r>
            <a:r>
              <a:rPr lang="en-US" sz="2400" dirty="0"/>
              <a:t> provided logistical support to Quraysh during the Battle of Uhud.</a:t>
            </a:r>
          </a:p>
          <a:p>
            <a:r>
              <a:rPr lang="en-US" sz="2400" dirty="0"/>
              <a:t>4. The assassination of </a:t>
            </a:r>
            <a:r>
              <a:rPr lang="en-US" sz="2400" dirty="0" err="1"/>
              <a:t>Ka’b</a:t>
            </a:r>
            <a:r>
              <a:rPr lang="en-US" sz="2400" dirty="0"/>
              <a:t> ibn Al-Ashraf (one of their chieftains) fueled their rage.</a:t>
            </a:r>
          </a:p>
        </p:txBody>
      </p:sp>
    </p:spTree>
    <p:extLst>
      <p:ext uri="{BB962C8B-B14F-4D97-AF65-F5344CB8AC3E}">
        <p14:creationId xmlns:p14="http://schemas.microsoft.com/office/powerpoint/2010/main" val="438400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93BBE-3550-EA43-BE69-D207508F5E2B}"/>
              </a:ext>
            </a:extLst>
          </p:cNvPr>
          <p:cNvSpPr>
            <a:spLocks noGrp="1"/>
          </p:cNvSpPr>
          <p:nvPr>
            <p:ph type="title"/>
          </p:nvPr>
        </p:nvSpPr>
        <p:spPr>
          <a:xfrm>
            <a:off x="720000" y="619200"/>
            <a:ext cx="10728322" cy="807818"/>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6D189129-DF09-3546-868A-B25EF6EF2150}"/>
              </a:ext>
            </a:extLst>
          </p:cNvPr>
          <p:cNvSpPr>
            <a:spLocks noGrp="1"/>
          </p:cNvSpPr>
          <p:nvPr>
            <p:ph idx="1"/>
          </p:nvPr>
        </p:nvSpPr>
        <p:spPr>
          <a:xfrm>
            <a:off x="720000" y="1427018"/>
            <a:ext cx="10728325" cy="4341957"/>
          </a:xfrm>
        </p:spPr>
        <p:txBody>
          <a:bodyPr>
            <a:normAutofit/>
          </a:bodyPr>
          <a:lstStyle/>
          <a:p>
            <a:r>
              <a:rPr lang="en-US" sz="2400" dirty="0"/>
              <a:t>Because the Banu </a:t>
            </a:r>
            <a:r>
              <a:rPr lang="en-US" sz="2400" dirty="0" err="1"/>
              <a:t>Nadhir</a:t>
            </a:r>
            <a:r>
              <a:rPr lang="en-US" sz="2400" dirty="0"/>
              <a:t> had a preexisting alliance with Banu ‘Amir, the Prophet requests their assistance in paying blood money for the two men killed by Amr ibn </a:t>
            </a:r>
            <a:r>
              <a:rPr lang="en-US" sz="2400" dirty="0" err="1"/>
              <a:t>Umayyah</a:t>
            </a:r>
            <a:r>
              <a:rPr lang="en-US" sz="2400" dirty="0"/>
              <a:t>.</a:t>
            </a:r>
          </a:p>
          <a:p>
            <a:r>
              <a:rPr lang="en-US" sz="2400" dirty="0"/>
              <a:t>They ostensibly agree to the request and invite him and his companions to dinner at their fortress.</a:t>
            </a:r>
          </a:p>
          <a:p>
            <a:r>
              <a:rPr lang="en-US" sz="2400" dirty="0"/>
              <a:t>Shortly before entering, the Prophet receives inspiration that his hosts are planning to kill him by dropping a stone on his head.</a:t>
            </a:r>
          </a:p>
          <a:p>
            <a:r>
              <a:rPr lang="en-US" sz="2400" dirty="0"/>
              <a:t>He immediately leaves the gathering. </a:t>
            </a:r>
          </a:p>
        </p:txBody>
      </p:sp>
    </p:spTree>
    <p:extLst>
      <p:ext uri="{BB962C8B-B14F-4D97-AF65-F5344CB8AC3E}">
        <p14:creationId xmlns:p14="http://schemas.microsoft.com/office/powerpoint/2010/main" val="3689111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1DCF8-926E-D041-AFDE-263A1C4A8C1C}"/>
              </a:ext>
            </a:extLst>
          </p:cNvPr>
          <p:cNvSpPr>
            <a:spLocks noGrp="1"/>
          </p:cNvSpPr>
          <p:nvPr>
            <p:ph type="title"/>
          </p:nvPr>
        </p:nvSpPr>
        <p:spPr>
          <a:xfrm>
            <a:off x="720000" y="619200"/>
            <a:ext cx="10728322" cy="793964"/>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E3E3F420-C66B-C041-8D39-E1568EE6819B}"/>
              </a:ext>
            </a:extLst>
          </p:cNvPr>
          <p:cNvSpPr>
            <a:spLocks noGrp="1"/>
          </p:cNvSpPr>
          <p:nvPr>
            <p:ph idx="1"/>
          </p:nvPr>
        </p:nvSpPr>
        <p:spPr>
          <a:xfrm>
            <a:off x="720000" y="1413164"/>
            <a:ext cx="10728325" cy="4355811"/>
          </a:xfrm>
        </p:spPr>
        <p:txBody>
          <a:bodyPr>
            <a:normAutofit/>
          </a:bodyPr>
          <a:lstStyle/>
          <a:p>
            <a:r>
              <a:rPr lang="en-US" sz="2400" dirty="0"/>
              <a:t>Some narrations indicate that the following verse is a reference to God saving the Prophet from Banu </a:t>
            </a:r>
            <a:r>
              <a:rPr lang="en-US" sz="2400" dirty="0" err="1"/>
              <a:t>Nadhir’s</a:t>
            </a:r>
            <a:r>
              <a:rPr lang="en-US" sz="2400" dirty="0"/>
              <a:t> assassination attempt:</a:t>
            </a:r>
          </a:p>
          <a:p>
            <a:pPr marL="0" indent="0" algn="ctr">
              <a:buNone/>
            </a:pPr>
            <a:r>
              <a:rPr lang="ar-SA" sz="2400" dirty="0" err="1"/>
              <a:t>يَـٰٓأَيُّهَا</a:t>
            </a:r>
            <a:r>
              <a:rPr lang="ar-SA" sz="2400" dirty="0"/>
              <a:t> </a:t>
            </a:r>
            <a:r>
              <a:rPr lang="ar-SA" sz="2400" dirty="0" err="1"/>
              <a:t>ٱلَّذِينَ</a:t>
            </a:r>
            <a:r>
              <a:rPr lang="ar-SA" sz="2400" dirty="0"/>
              <a:t> ءَامَنُوا۟ </a:t>
            </a:r>
            <a:r>
              <a:rPr lang="ar-SA" sz="2400" dirty="0" err="1"/>
              <a:t>ٱذْكُرُوا</a:t>
            </a:r>
            <a:r>
              <a:rPr lang="ar-SA" sz="2400" dirty="0"/>
              <a:t>۟ نِعْمَتَ </a:t>
            </a:r>
            <a:r>
              <a:rPr lang="ar-SA" sz="2400" dirty="0" err="1"/>
              <a:t>ٱللَّهِ</a:t>
            </a:r>
            <a:r>
              <a:rPr lang="ar-SA" sz="2400" dirty="0"/>
              <a:t> عَلَيْكُمْ إِذْ هَمَّ قَوْمٌ أَن </a:t>
            </a:r>
            <a:r>
              <a:rPr lang="ar-SA" sz="2400" dirty="0" err="1"/>
              <a:t>يَبْسُطُوٓا</a:t>
            </a:r>
            <a:r>
              <a:rPr lang="ar-SA" sz="2400" dirty="0"/>
              <a:t>۟ إِلَيْكُمْ أَيْدِيَهُمْ فَكَفَّ أَيْدِيَهُمْ عَنكُمْ </a:t>
            </a:r>
            <a:r>
              <a:rPr lang="ar-SA" sz="2400" dirty="0" err="1"/>
              <a:t>وَٱتَّقُوا</a:t>
            </a:r>
            <a:r>
              <a:rPr lang="ar-SA" sz="2400" dirty="0"/>
              <a:t>۟ </a:t>
            </a:r>
            <a:r>
              <a:rPr lang="ar-SA" sz="2400" dirty="0" err="1"/>
              <a:t>ٱللَّهَ</a:t>
            </a:r>
            <a:r>
              <a:rPr lang="ar-SA" sz="2400" dirty="0"/>
              <a:t> وَعَلَى </a:t>
            </a:r>
            <a:r>
              <a:rPr lang="ar-SA" sz="2400" dirty="0" err="1"/>
              <a:t>ٱللَّهِ</a:t>
            </a:r>
            <a:r>
              <a:rPr lang="ar-SA" sz="2400" dirty="0"/>
              <a:t> فَلْيَتَوَكَّلِ </a:t>
            </a:r>
            <a:r>
              <a:rPr lang="ar-SA" sz="2400" dirty="0" err="1"/>
              <a:t>ٱلْمُؤْمِنُونَ</a:t>
            </a:r>
            <a:endParaRPr lang="en-US" sz="2400" dirty="0"/>
          </a:p>
          <a:p>
            <a:pPr marL="0" indent="0" algn="ctr">
              <a:buNone/>
            </a:pPr>
            <a:r>
              <a:rPr lang="en-CA" sz="2400" dirty="0"/>
              <a:t>“O you who  believe! Remember the favor of God upon you when a people determined to extend their hands [in aggression] against you, but He withheld their hands from you; and fear God. And upon God let the believers rely.” Quran 5:11</a:t>
            </a:r>
            <a:endParaRPr lang="en-US" sz="2400" dirty="0"/>
          </a:p>
        </p:txBody>
      </p:sp>
    </p:spTree>
    <p:extLst>
      <p:ext uri="{BB962C8B-B14F-4D97-AF65-F5344CB8AC3E}">
        <p14:creationId xmlns:p14="http://schemas.microsoft.com/office/powerpoint/2010/main" val="4096066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5014-E9BA-2A46-9A82-F0CBC47D9C23}"/>
              </a:ext>
            </a:extLst>
          </p:cNvPr>
          <p:cNvSpPr>
            <a:spLocks noGrp="1"/>
          </p:cNvSpPr>
          <p:nvPr>
            <p:ph type="title"/>
          </p:nvPr>
        </p:nvSpPr>
        <p:spPr>
          <a:xfrm>
            <a:off x="720000" y="619200"/>
            <a:ext cx="10728322" cy="780109"/>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E0CA221D-36EE-A44E-8B8E-5F5EF3C08469}"/>
              </a:ext>
            </a:extLst>
          </p:cNvPr>
          <p:cNvSpPr>
            <a:spLocks noGrp="1"/>
          </p:cNvSpPr>
          <p:nvPr>
            <p:ph idx="1"/>
          </p:nvPr>
        </p:nvSpPr>
        <p:spPr>
          <a:xfrm>
            <a:off x="720000" y="1399310"/>
            <a:ext cx="10728325" cy="4369666"/>
          </a:xfrm>
        </p:spPr>
        <p:txBody>
          <a:bodyPr/>
          <a:lstStyle/>
          <a:p>
            <a:r>
              <a:rPr lang="en-US" sz="2400" dirty="0"/>
              <a:t>By assassinating the Prophet, Banu </a:t>
            </a:r>
            <a:r>
              <a:rPr lang="en-US" sz="2400" dirty="0" err="1"/>
              <a:t>Nadhir</a:t>
            </a:r>
            <a:r>
              <a:rPr lang="en-US" sz="2400" dirty="0"/>
              <a:t> </a:t>
            </a:r>
            <a:r>
              <a:rPr lang="en-CA" sz="2400" dirty="0"/>
              <a:t>hoped that this would scatter his companions, send the </a:t>
            </a:r>
            <a:r>
              <a:rPr lang="en-CA" sz="2400" dirty="0" err="1"/>
              <a:t>Muhājirūn</a:t>
            </a:r>
            <a:r>
              <a:rPr lang="en-CA" sz="2400" dirty="0"/>
              <a:t> back to Makkah, and help them re-establish alliances with the Aws and </a:t>
            </a:r>
            <a:r>
              <a:rPr lang="en-CA" sz="2400" dirty="0" err="1"/>
              <a:t>Khazraj</a:t>
            </a:r>
            <a:r>
              <a:rPr lang="en-CA" sz="2400" dirty="0"/>
              <a:t> from before Islam.</a:t>
            </a:r>
          </a:p>
          <a:p>
            <a:r>
              <a:rPr lang="en-CA" sz="2400" dirty="0"/>
              <a:t>The Prophet sends </a:t>
            </a:r>
            <a:r>
              <a:rPr lang="en-CA" sz="2400" dirty="0" err="1"/>
              <a:t>Muḥammad</a:t>
            </a:r>
            <a:r>
              <a:rPr lang="en-CA" sz="2400" dirty="0"/>
              <a:t> ibn </a:t>
            </a:r>
            <a:r>
              <a:rPr lang="en-CA" sz="2400" dirty="0" err="1"/>
              <a:t>Maslamah</a:t>
            </a:r>
            <a:r>
              <a:rPr lang="en-CA" sz="2400" dirty="0"/>
              <a:t> (from Aws, and therefore a former ally of the </a:t>
            </a:r>
            <a:r>
              <a:rPr lang="en-CA" sz="2400" dirty="0" err="1"/>
              <a:t>Nadhir</a:t>
            </a:r>
            <a:r>
              <a:rPr lang="en-CA" sz="2400" dirty="0"/>
              <a:t>) to tell them that they are banished from Medina:</a:t>
            </a:r>
          </a:p>
          <a:p>
            <a:pPr marL="0" indent="0" algn="ctr">
              <a:buNone/>
            </a:pPr>
            <a:r>
              <a:rPr lang="ar-SA" sz="2400" dirty="0"/>
              <a:t>إن رسول الله صلى الله عليه وسلم أرسلني إليكم يقول لكم : إنكم قد نقضتم العهد الذي جعلت لكم ، بما هممتم به من الغدر بي...ويقول : «اخرجوا من بلدي وقد أجلتكم عشرا ، فمن رئي بعد ذلك ضربت عنقه </a:t>
            </a:r>
            <a:endParaRPr lang="en-US" sz="2400" dirty="0"/>
          </a:p>
          <a:p>
            <a:pPr marL="0" indent="0" algn="ctr">
              <a:buNone/>
            </a:pPr>
            <a:endParaRPr lang="en-CA" sz="2400" dirty="0"/>
          </a:p>
          <a:p>
            <a:endParaRPr lang="en-CA" sz="2400" dirty="0"/>
          </a:p>
          <a:p>
            <a:endParaRPr lang="en-CA" sz="2400" dirty="0"/>
          </a:p>
          <a:p>
            <a:endParaRPr lang="en-US" dirty="0"/>
          </a:p>
        </p:txBody>
      </p:sp>
    </p:spTree>
    <p:extLst>
      <p:ext uri="{BB962C8B-B14F-4D97-AF65-F5344CB8AC3E}">
        <p14:creationId xmlns:p14="http://schemas.microsoft.com/office/powerpoint/2010/main" val="3691722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3C0AB-DD9D-5A4A-9A03-162742FA32D8}"/>
              </a:ext>
            </a:extLst>
          </p:cNvPr>
          <p:cNvSpPr>
            <a:spLocks noGrp="1"/>
          </p:cNvSpPr>
          <p:nvPr>
            <p:ph type="title"/>
          </p:nvPr>
        </p:nvSpPr>
        <p:spPr>
          <a:xfrm>
            <a:off x="720000" y="619200"/>
            <a:ext cx="10728322" cy="710836"/>
          </a:xfrm>
        </p:spPr>
        <p:txBody>
          <a:bodyPr/>
          <a:lstStyle/>
          <a:p>
            <a:pPr algn="ctr"/>
            <a:r>
              <a:rPr lang="en-US" dirty="0"/>
              <a:t>The Banishment of Banu </a:t>
            </a:r>
            <a:r>
              <a:rPr lang="en-US" dirty="0" err="1"/>
              <a:t>Nadhir</a:t>
            </a:r>
            <a:endParaRPr lang="en-US" dirty="0"/>
          </a:p>
        </p:txBody>
      </p:sp>
      <p:sp>
        <p:nvSpPr>
          <p:cNvPr id="3" name="Content Placeholder 2">
            <a:extLst>
              <a:ext uri="{FF2B5EF4-FFF2-40B4-BE49-F238E27FC236}">
                <a16:creationId xmlns:a16="http://schemas.microsoft.com/office/drawing/2014/main" id="{BF9E2ACF-CD47-9443-94F0-9723106B18C0}"/>
              </a:ext>
            </a:extLst>
          </p:cNvPr>
          <p:cNvSpPr>
            <a:spLocks noGrp="1"/>
          </p:cNvSpPr>
          <p:nvPr>
            <p:ph idx="1"/>
          </p:nvPr>
        </p:nvSpPr>
        <p:spPr>
          <a:xfrm>
            <a:off x="720000" y="1330036"/>
            <a:ext cx="10728325" cy="4438939"/>
          </a:xfrm>
        </p:spPr>
        <p:txBody>
          <a:bodyPr/>
          <a:lstStyle/>
          <a:p>
            <a:r>
              <a:rPr lang="en-CA" sz="2400" dirty="0"/>
              <a:t>After receiving this threat from the Prophet, they began exploring their options: writing to allies for help. Abdullah ibn </a:t>
            </a:r>
            <a:r>
              <a:rPr lang="en-CA" sz="2400" dirty="0" err="1"/>
              <a:t>Ubayy</a:t>
            </a:r>
            <a:r>
              <a:rPr lang="en-CA" sz="2400" dirty="0"/>
              <a:t> writes to </a:t>
            </a:r>
            <a:r>
              <a:rPr lang="en-CA" sz="2400" dirty="0" err="1"/>
              <a:t>Ḥuyayy</a:t>
            </a:r>
            <a:r>
              <a:rPr lang="en-CA" sz="2400" dirty="0"/>
              <a:t> ibn </a:t>
            </a:r>
            <a:r>
              <a:rPr lang="en-CA" sz="2400" dirty="0" err="1"/>
              <a:t>Akhṭab</a:t>
            </a:r>
            <a:r>
              <a:rPr lang="en-CA" sz="2400" dirty="0"/>
              <a:t> encouraging them to stay and fight and promising that he would support them:</a:t>
            </a:r>
          </a:p>
          <a:p>
            <a:pPr marL="0" indent="0" algn="ctr">
              <a:buNone/>
            </a:pPr>
            <a:r>
              <a:rPr lang="ar-SA" sz="2400" dirty="0"/>
              <a:t>لا تخرجوا من دياركم وأموالكم ، وأقيموا في حصونكم ، فإن معي ألفين من قومي وغيرهم من العرب ، يدخلون معكم حصنكم ، فيموتون عن آخرهم قبل أن يوصل إليكم ، وتمدكم قريظة ، فإنهم لن يخذلوكم ، ويمدكم حلفاؤكم من غطفان</a:t>
            </a:r>
            <a:endParaRPr lang="en-CA" sz="2400" dirty="0"/>
          </a:p>
          <a:p>
            <a:endParaRPr lang="en-CA" dirty="0"/>
          </a:p>
          <a:p>
            <a:endParaRPr lang="en-US" dirty="0"/>
          </a:p>
        </p:txBody>
      </p:sp>
    </p:spTree>
    <p:extLst>
      <p:ext uri="{BB962C8B-B14F-4D97-AF65-F5344CB8AC3E}">
        <p14:creationId xmlns:p14="http://schemas.microsoft.com/office/powerpoint/2010/main" val="4264404205"/>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16308</TotalTime>
  <Words>2460</Words>
  <Application>Microsoft Macintosh PowerPoint</Application>
  <PresentationFormat>Widescreen</PresentationFormat>
  <Paragraphs>107</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Avenir Next LT Pro</vt:lpstr>
      <vt:lpstr>Sagona Book</vt:lpstr>
      <vt:lpstr>The Hand Extrablack</vt:lpstr>
      <vt:lpstr>BlobVTI</vt:lpstr>
      <vt:lpstr>The Life of Prophet Muhammad</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lpstr>The Banishment of Banu Nadhir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905</cp:revision>
  <dcterms:created xsi:type="dcterms:W3CDTF">2020-11-25T07:02:27Z</dcterms:created>
  <dcterms:modified xsi:type="dcterms:W3CDTF">2022-03-21T18:58:46Z</dcterms:modified>
</cp:coreProperties>
</file>