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3"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843"/>
    <p:restoredTop sz="94699"/>
  </p:normalViewPr>
  <p:slideViewPr>
    <p:cSldViewPr snapToGrid="0" snapToObjects="1">
      <p:cViewPr varScale="1">
        <p:scale>
          <a:sx n="93" d="100"/>
          <a:sy n="93" d="100"/>
        </p:scale>
        <p:origin x="216" y="4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Wednesday, June 15, 2022</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11738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Wednesday, June 15, 2022</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530327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Wednesday, June 15, 2022</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266443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Wednesday, June 15, 2022</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301708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Wednesday, June 15, 2022</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4110058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Wednesday, June 15, 2022</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363177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Wednesday, June 15, 2022</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515352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Wednesday, June 15, 2022</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822073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Wednesday, June 15, 2022</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25723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Wednesday, June 15, 2022</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9910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Wednesday, June 15, 2022</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81780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Wednesday, June 15, 2022</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3904608573"/>
      </p:ext>
    </p:extLst>
  </p:cSld>
  <p:clrMap bg1="dk1" tx1="lt1" bg2="dk2" tx2="lt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62" r:id="rId6"/>
    <p:sldLayoutId id="2147483757" r:id="rId7"/>
    <p:sldLayoutId id="2147483758" r:id="rId8"/>
    <p:sldLayoutId id="2147483759" r:id="rId9"/>
    <p:sldLayoutId id="2147483761" r:id="rId10"/>
    <p:sldLayoutId id="2147483760" r:id="rId11"/>
  </p:sldLayoutIdLs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C56AE383-06A1-42D3-B1AF-CE22194F54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3D70B90B-BED1-4715-9BFE-9622C47A2B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8FEB4D-A406-DE48-B30A-905F51CEEFDA}"/>
              </a:ext>
            </a:extLst>
          </p:cNvPr>
          <p:cNvSpPr>
            <a:spLocks noGrp="1"/>
          </p:cNvSpPr>
          <p:nvPr>
            <p:ph type="ctrTitle"/>
          </p:nvPr>
        </p:nvSpPr>
        <p:spPr>
          <a:xfrm>
            <a:off x="720000" y="728663"/>
            <a:ext cx="5015638" cy="2795738"/>
          </a:xfrm>
        </p:spPr>
        <p:txBody>
          <a:bodyPr>
            <a:normAutofit/>
          </a:bodyPr>
          <a:lstStyle/>
          <a:p>
            <a:r>
              <a:rPr lang="en-US" dirty="0"/>
              <a:t>The Life of Prophet Muhammad</a:t>
            </a:r>
          </a:p>
        </p:txBody>
      </p:sp>
      <p:sp>
        <p:nvSpPr>
          <p:cNvPr id="3" name="Subtitle 2">
            <a:extLst>
              <a:ext uri="{FF2B5EF4-FFF2-40B4-BE49-F238E27FC236}">
                <a16:creationId xmlns:a16="http://schemas.microsoft.com/office/drawing/2014/main" id="{406A6140-D3C8-854A-89C3-12FA59FF5ED2}"/>
              </a:ext>
            </a:extLst>
          </p:cNvPr>
          <p:cNvSpPr>
            <a:spLocks noGrp="1"/>
          </p:cNvSpPr>
          <p:nvPr>
            <p:ph type="subTitle" idx="1"/>
          </p:nvPr>
        </p:nvSpPr>
        <p:spPr>
          <a:xfrm>
            <a:off x="720000" y="3830398"/>
            <a:ext cx="5015638" cy="2298939"/>
          </a:xfrm>
        </p:spPr>
        <p:txBody>
          <a:bodyPr>
            <a:normAutofit/>
          </a:bodyPr>
          <a:lstStyle/>
          <a:p>
            <a:r>
              <a:rPr lang="en-US" dirty="0"/>
              <a:t>Lesson 52</a:t>
            </a:r>
          </a:p>
        </p:txBody>
      </p:sp>
      <p:pic>
        <p:nvPicPr>
          <p:cNvPr id="4" name="Picture 3" descr="A close up of text on a white background&#10;&#10;Description automatically generated">
            <a:extLst>
              <a:ext uri="{FF2B5EF4-FFF2-40B4-BE49-F238E27FC236}">
                <a16:creationId xmlns:a16="http://schemas.microsoft.com/office/drawing/2014/main" id="{AA813056-1AEB-42B7-BD5B-561C211256A8}"/>
              </a:ext>
            </a:extLst>
          </p:cNvPr>
          <p:cNvPicPr>
            <a:picLocks noChangeAspect="1"/>
          </p:cNvPicPr>
          <p:nvPr/>
        </p:nvPicPr>
        <p:blipFill rotWithShape="1">
          <a:blip r:embed="rId2"/>
          <a:srcRect l="13915"/>
          <a:stretch/>
        </p:blipFill>
        <p:spPr>
          <a:xfrm>
            <a:off x="6288276" y="10"/>
            <a:ext cx="5903725" cy="6857990"/>
          </a:xfrm>
          <a:custGeom>
            <a:avLst/>
            <a:gdLst/>
            <a:ahLst/>
            <a:cxnLst/>
            <a:rect l="l" t="t" r="r" b="b"/>
            <a:pathLst>
              <a:path w="5903725" h="6858000">
                <a:moveTo>
                  <a:pt x="17547" y="0"/>
                </a:moveTo>
                <a:lnTo>
                  <a:pt x="5903725" y="0"/>
                </a:lnTo>
                <a:lnTo>
                  <a:pt x="5903725" y="6858000"/>
                </a:lnTo>
                <a:lnTo>
                  <a:pt x="57217" y="6858000"/>
                </a:lnTo>
                <a:lnTo>
                  <a:pt x="57185" y="6699667"/>
                </a:lnTo>
                <a:cubicBezTo>
                  <a:pt x="57923" y="6526851"/>
                  <a:pt x="61039" y="6384211"/>
                  <a:pt x="67005" y="6279216"/>
                </a:cubicBezTo>
                <a:cubicBezTo>
                  <a:pt x="108514" y="5194623"/>
                  <a:pt x="-44577" y="788432"/>
                  <a:pt x="13203" y="42009"/>
                </a:cubicBezTo>
                <a:close/>
              </a:path>
            </a:pathLst>
          </a:custGeom>
        </p:spPr>
      </p:pic>
    </p:spTree>
    <p:extLst>
      <p:ext uri="{BB962C8B-B14F-4D97-AF65-F5344CB8AC3E}">
        <p14:creationId xmlns:p14="http://schemas.microsoft.com/office/powerpoint/2010/main" val="282635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CF891-336C-05E3-953D-15F28C6EF9E1}"/>
              </a:ext>
            </a:extLst>
          </p:cNvPr>
          <p:cNvSpPr>
            <a:spLocks noGrp="1"/>
          </p:cNvSpPr>
          <p:nvPr>
            <p:ph type="title"/>
          </p:nvPr>
        </p:nvSpPr>
        <p:spPr>
          <a:xfrm>
            <a:off x="720000" y="619200"/>
            <a:ext cx="10728322" cy="766255"/>
          </a:xfrm>
        </p:spPr>
        <p:txBody>
          <a:bodyPr/>
          <a:lstStyle/>
          <a:p>
            <a:pPr algn="ctr"/>
            <a:r>
              <a:rPr lang="en-US" dirty="0"/>
              <a:t>A’isha in Hadith Sources</a:t>
            </a:r>
          </a:p>
        </p:txBody>
      </p:sp>
      <p:sp>
        <p:nvSpPr>
          <p:cNvPr id="3" name="Content Placeholder 2">
            <a:extLst>
              <a:ext uri="{FF2B5EF4-FFF2-40B4-BE49-F238E27FC236}">
                <a16:creationId xmlns:a16="http://schemas.microsoft.com/office/drawing/2014/main" id="{9F87971C-C223-41A4-12F5-473732735AB6}"/>
              </a:ext>
            </a:extLst>
          </p:cNvPr>
          <p:cNvSpPr>
            <a:spLocks noGrp="1"/>
          </p:cNvSpPr>
          <p:nvPr>
            <p:ph idx="1"/>
          </p:nvPr>
        </p:nvSpPr>
        <p:spPr>
          <a:xfrm>
            <a:off x="720000" y="1385456"/>
            <a:ext cx="10728325" cy="4383520"/>
          </a:xfrm>
        </p:spPr>
        <p:txBody>
          <a:bodyPr>
            <a:normAutofit/>
          </a:bodyPr>
          <a:lstStyle/>
          <a:p>
            <a:r>
              <a:rPr lang="en-US" sz="2400" dirty="0"/>
              <a:t>What does it mean when the Prophet says to Aisha: “ You are like the female companions of Yusuf”?</a:t>
            </a:r>
          </a:p>
          <a:p>
            <a:pPr marL="0" indent="0" algn="ctr">
              <a:buNone/>
            </a:pPr>
            <a:r>
              <a:rPr lang="ar-SA" sz="2400" dirty="0"/>
              <a:t>وَقَالَ نِسْوَةٌ </a:t>
            </a:r>
            <a:r>
              <a:rPr lang="ar-SA" sz="2400" dirty="0" err="1"/>
              <a:t>فِى</a:t>
            </a:r>
            <a:r>
              <a:rPr lang="ar-SA" sz="2400" dirty="0"/>
              <a:t> </a:t>
            </a:r>
            <a:r>
              <a:rPr lang="ar-SA" sz="2400" dirty="0" err="1"/>
              <a:t>ٱلْمَدِينَةِ</a:t>
            </a:r>
            <a:r>
              <a:rPr lang="ar-SA" sz="2400" dirty="0"/>
              <a:t> </a:t>
            </a:r>
            <a:r>
              <a:rPr lang="ar-SA" sz="2400" dirty="0" err="1"/>
              <a:t>ٱمْرَأَتُ</a:t>
            </a:r>
            <a:r>
              <a:rPr lang="ar-SA" sz="2400" dirty="0"/>
              <a:t> </a:t>
            </a:r>
            <a:r>
              <a:rPr lang="ar-SA" sz="2400" dirty="0" err="1"/>
              <a:t>ٱلْعَزِيزِ</a:t>
            </a:r>
            <a:r>
              <a:rPr lang="ar-SA" sz="2400" dirty="0"/>
              <a:t> تُرَٰوِدُ </a:t>
            </a:r>
            <a:r>
              <a:rPr lang="ar-SA" sz="2400" dirty="0" err="1"/>
              <a:t>فَتَىٰهَا</a:t>
            </a:r>
            <a:r>
              <a:rPr lang="ar-SA" sz="2400" dirty="0"/>
              <a:t> عَن </a:t>
            </a:r>
            <a:r>
              <a:rPr lang="ar-SA" sz="2400" dirty="0" err="1"/>
              <a:t>نَّفْسِهِۦ</a:t>
            </a:r>
            <a:r>
              <a:rPr lang="ar-SA" sz="2400" dirty="0"/>
              <a:t> قَدْ شَغَفَهَا حُبًّا إِنَّا </a:t>
            </a:r>
            <a:r>
              <a:rPr lang="ar-SA" sz="2400" dirty="0" err="1"/>
              <a:t>لَنَرَىٰهَا</a:t>
            </a:r>
            <a:r>
              <a:rPr lang="ar-SA" sz="2400" dirty="0"/>
              <a:t> </a:t>
            </a:r>
            <a:r>
              <a:rPr lang="ar-SA" sz="2400" dirty="0" err="1"/>
              <a:t>فِى</a:t>
            </a:r>
            <a:r>
              <a:rPr lang="ar-SA" sz="2400" dirty="0"/>
              <a:t> ضَلَـٰلٍ مُّبِينٍ</a:t>
            </a:r>
            <a:endParaRPr lang="en-US" sz="2400" dirty="0"/>
          </a:p>
          <a:p>
            <a:pPr marL="0" indent="0" algn="ctr">
              <a:buNone/>
            </a:pPr>
            <a:r>
              <a:rPr lang="en-CA" sz="2400" dirty="0"/>
              <a:t>“And women in the city said, "The wife of al-'Azeez is seeking to seduce her slave boy; he has impassioned her with love. Indeed, we see her [to be] in clear error.” Quran 12:30</a:t>
            </a:r>
            <a:endParaRPr lang="en-US" sz="2400" dirty="0"/>
          </a:p>
        </p:txBody>
      </p:sp>
    </p:spTree>
    <p:extLst>
      <p:ext uri="{BB962C8B-B14F-4D97-AF65-F5344CB8AC3E}">
        <p14:creationId xmlns:p14="http://schemas.microsoft.com/office/powerpoint/2010/main" val="34000591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75F624-FC42-FC9D-E35A-4E976CBA188F}"/>
              </a:ext>
            </a:extLst>
          </p:cNvPr>
          <p:cNvSpPr>
            <a:spLocks noGrp="1"/>
          </p:cNvSpPr>
          <p:nvPr>
            <p:ph type="title"/>
          </p:nvPr>
        </p:nvSpPr>
        <p:spPr>
          <a:xfrm>
            <a:off x="720000" y="619200"/>
            <a:ext cx="10728322" cy="724691"/>
          </a:xfrm>
        </p:spPr>
        <p:txBody>
          <a:bodyPr/>
          <a:lstStyle/>
          <a:p>
            <a:pPr algn="ctr"/>
            <a:r>
              <a:rPr lang="en-US" dirty="0"/>
              <a:t>A’isha in Hadith Sources</a:t>
            </a:r>
          </a:p>
        </p:txBody>
      </p:sp>
      <p:sp>
        <p:nvSpPr>
          <p:cNvPr id="3" name="Content Placeholder 2">
            <a:extLst>
              <a:ext uri="{FF2B5EF4-FFF2-40B4-BE49-F238E27FC236}">
                <a16:creationId xmlns:a16="http://schemas.microsoft.com/office/drawing/2014/main" id="{78DE26C6-B70C-A296-2639-9FF0BA2654CD}"/>
              </a:ext>
            </a:extLst>
          </p:cNvPr>
          <p:cNvSpPr>
            <a:spLocks noGrp="1"/>
          </p:cNvSpPr>
          <p:nvPr>
            <p:ph idx="1"/>
          </p:nvPr>
        </p:nvSpPr>
        <p:spPr>
          <a:xfrm>
            <a:off x="720000" y="1343892"/>
            <a:ext cx="10728325" cy="4425084"/>
          </a:xfrm>
        </p:spPr>
        <p:txBody>
          <a:bodyPr>
            <a:normAutofit/>
          </a:bodyPr>
          <a:lstStyle/>
          <a:p>
            <a:pPr marL="0" indent="0" algn="ctr">
              <a:buNone/>
            </a:pPr>
            <a:r>
              <a:rPr lang="ar-SA" sz="2400" dirty="0"/>
              <a:t>فَلَمَّا سَمِعَتْ بِمَكْرِهِنَّ أَرْسَلَتْ إِلَيْهِنَّ وَأَعْتَدَتْ لَهُنَّ </a:t>
            </a:r>
            <a:r>
              <a:rPr lang="ar-SA" sz="2400" dirty="0" err="1"/>
              <a:t>مُتَّكَـًٔا</a:t>
            </a:r>
            <a:r>
              <a:rPr lang="ar-SA" sz="2400" dirty="0"/>
              <a:t> </a:t>
            </a:r>
            <a:r>
              <a:rPr lang="ar-SA" sz="2400" dirty="0" err="1"/>
              <a:t>وَءَاتَتْ</a:t>
            </a:r>
            <a:r>
              <a:rPr lang="ar-SA" sz="2400" dirty="0"/>
              <a:t> كُلَّ وَٰحِدَةٍ مِّنْهُنَّ سِكِّينًا وَقَالَتِ </a:t>
            </a:r>
            <a:r>
              <a:rPr lang="ar-SA" sz="2400" dirty="0" err="1"/>
              <a:t>ٱخْرُجْ</a:t>
            </a:r>
            <a:r>
              <a:rPr lang="ar-SA" sz="2400" dirty="0"/>
              <a:t> عَلَيْهِنَّ فَلَمَّا </a:t>
            </a:r>
            <a:r>
              <a:rPr lang="ar-SA" sz="2400" dirty="0" err="1"/>
              <a:t>رَأَيْنَهُۥٓ</a:t>
            </a:r>
            <a:r>
              <a:rPr lang="ar-SA" sz="2400" dirty="0"/>
              <a:t> </a:t>
            </a:r>
            <a:r>
              <a:rPr lang="ar-SA" sz="2400" dirty="0" err="1"/>
              <a:t>أَكْبَرْنَهُۥ</a:t>
            </a:r>
            <a:r>
              <a:rPr lang="ar-SA" sz="2400" dirty="0"/>
              <a:t> وَقَطَّعْنَ أَيْدِيَهُنَّ وَقُلْنَ حَـٰشَ لِلَّهِ مَا هَـٰذَا بَشَرًا إِنْ </a:t>
            </a:r>
            <a:r>
              <a:rPr lang="ar-SA" sz="2400" dirty="0" err="1"/>
              <a:t>هَـٰذَآ</a:t>
            </a:r>
            <a:r>
              <a:rPr lang="ar-SA" sz="2400" dirty="0"/>
              <a:t> إِلَّا مَلَكٌ كَرِيمٌ</a:t>
            </a:r>
            <a:endParaRPr lang="en-US" sz="2400" dirty="0"/>
          </a:p>
          <a:p>
            <a:pPr marL="0" indent="0" algn="ctr">
              <a:buNone/>
            </a:pPr>
            <a:r>
              <a:rPr lang="en-CA" sz="2400" dirty="0"/>
              <a:t>“So when she heard of their scheming, she sent for them and prepared for them a banquet and gave each one of them a knife and said [to Joseph], "Come out before them." And when they saw him, they greatly admired him and cut their hands and said, "Perfect is Allah ! This is not a man; this is none but a noble angel.” Quran 12:31</a:t>
            </a:r>
            <a:endParaRPr lang="en-US" sz="2400" dirty="0"/>
          </a:p>
        </p:txBody>
      </p:sp>
    </p:spTree>
    <p:extLst>
      <p:ext uri="{BB962C8B-B14F-4D97-AF65-F5344CB8AC3E}">
        <p14:creationId xmlns:p14="http://schemas.microsoft.com/office/powerpoint/2010/main" val="29780757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1B295B-B647-BD28-5A8E-FEC33448DB58}"/>
              </a:ext>
            </a:extLst>
          </p:cNvPr>
          <p:cNvSpPr>
            <a:spLocks noGrp="1"/>
          </p:cNvSpPr>
          <p:nvPr>
            <p:ph type="title"/>
          </p:nvPr>
        </p:nvSpPr>
        <p:spPr>
          <a:xfrm>
            <a:off x="720000" y="619200"/>
            <a:ext cx="10728322" cy="766255"/>
          </a:xfrm>
        </p:spPr>
        <p:txBody>
          <a:bodyPr/>
          <a:lstStyle/>
          <a:p>
            <a:pPr algn="ctr"/>
            <a:r>
              <a:rPr lang="en-US" dirty="0"/>
              <a:t>A’isha in Hadith Sources</a:t>
            </a:r>
          </a:p>
        </p:txBody>
      </p:sp>
      <p:sp>
        <p:nvSpPr>
          <p:cNvPr id="3" name="Content Placeholder 2">
            <a:extLst>
              <a:ext uri="{FF2B5EF4-FFF2-40B4-BE49-F238E27FC236}">
                <a16:creationId xmlns:a16="http://schemas.microsoft.com/office/drawing/2014/main" id="{DA8787CA-54D2-9793-06B8-0C64098B7342}"/>
              </a:ext>
            </a:extLst>
          </p:cNvPr>
          <p:cNvSpPr>
            <a:spLocks noGrp="1"/>
          </p:cNvSpPr>
          <p:nvPr>
            <p:ph idx="1"/>
          </p:nvPr>
        </p:nvSpPr>
        <p:spPr>
          <a:xfrm>
            <a:off x="1260763" y="1385456"/>
            <a:ext cx="10187561" cy="4383520"/>
          </a:xfrm>
        </p:spPr>
        <p:txBody>
          <a:bodyPr>
            <a:normAutofit/>
          </a:bodyPr>
          <a:lstStyle/>
          <a:p>
            <a:pPr marL="0" indent="0" algn="ctr">
              <a:buNone/>
            </a:pPr>
            <a:r>
              <a:rPr lang="ar-SA" sz="2400" dirty="0"/>
              <a:t>قَالَتْ فَذَٰلِكُنَّ </a:t>
            </a:r>
            <a:r>
              <a:rPr lang="ar-SA" sz="2400" dirty="0" err="1"/>
              <a:t>ٱلَّذِى</a:t>
            </a:r>
            <a:r>
              <a:rPr lang="ar-SA" sz="2400" dirty="0"/>
              <a:t> </a:t>
            </a:r>
            <a:r>
              <a:rPr lang="ar-SA" sz="2400" dirty="0" err="1"/>
              <a:t>لُمْتُنَّنِى</a:t>
            </a:r>
            <a:r>
              <a:rPr lang="ar-SA" sz="2400" dirty="0"/>
              <a:t> فِيهِ وَلَقَدْ </a:t>
            </a:r>
            <a:r>
              <a:rPr lang="ar-SA" sz="2400" dirty="0" err="1"/>
              <a:t>رَٰوَدتُّهُۥ</a:t>
            </a:r>
            <a:r>
              <a:rPr lang="ar-SA" sz="2400" dirty="0"/>
              <a:t> عَن </a:t>
            </a:r>
            <a:r>
              <a:rPr lang="ar-SA" sz="2400" dirty="0" err="1"/>
              <a:t>نَّفْسِهِۦ</a:t>
            </a:r>
            <a:r>
              <a:rPr lang="ar-SA" sz="2400" dirty="0"/>
              <a:t> </a:t>
            </a:r>
            <a:r>
              <a:rPr lang="ar-SA" sz="2400" dirty="0" err="1"/>
              <a:t>فَٱسْتَعْصَمَ</a:t>
            </a:r>
            <a:r>
              <a:rPr lang="ar-SA" sz="2400" dirty="0"/>
              <a:t> وَلَئِن لَّمْ يَفْعَلْ </a:t>
            </a:r>
            <a:r>
              <a:rPr lang="ar-SA" sz="2400" dirty="0" err="1"/>
              <a:t>مَآ</a:t>
            </a:r>
            <a:r>
              <a:rPr lang="ar-SA" sz="2400" dirty="0"/>
              <a:t> </a:t>
            </a:r>
            <a:r>
              <a:rPr lang="ar-SA" sz="2400" dirty="0" err="1"/>
              <a:t>ءَامُرُهُۥ</a:t>
            </a:r>
            <a:r>
              <a:rPr lang="ar-SA" sz="2400" dirty="0"/>
              <a:t> لَيُسْجَنَنَّ وَلَيَكُونًا مِّنَ </a:t>
            </a:r>
            <a:r>
              <a:rPr lang="ar-SA" sz="2400" dirty="0" err="1"/>
              <a:t>ٱلصَّـٰغِرِينَ</a:t>
            </a:r>
            <a:endParaRPr lang="en-US" sz="2400" dirty="0"/>
          </a:p>
          <a:p>
            <a:pPr marL="0" indent="0" algn="ctr">
              <a:buNone/>
            </a:pPr>
            <a:r>
              <a:rPr lang="en-CA" sz="2400" dirty="0"/>
              <a:t>“She said, "That is the one about whom you blamed me. And I certainly sought to seduce him, but he firmly refused; and if he will not do what I order him, he will surely be imprisoned and will be of those debased.” Quran 12:32</a:t>
            </a:r>
            <a:endParaRPr lang="en-US" sz="2400" dirty="0"/>
          </a:p>
        </p:txBody>
      </p:sp>
    </p:spTree>
    <p:extLst>
      <p:ext uri="{BB962C8B-B14F-4D97-AF65-F5344CB8AC3E}">
        <p14:creationId xmlns:p14="http://schemas.microsoft.com/office/powerpoint/2010/main" val="713641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01337A-DFC3-03CC-DD81-EF449B758E38}"/>
              </a:ext>
            </a:extLst>
          </p:cNvPr>
          <p:cNvSpPr>
            <a:spLocks noGrp="1"/>
          </p:cNvSpPr>
          <p:nvPr>
            <p:ph type="title"/>
          </p:nvPr>
        </p:nvSpPr>
        <p:spPr/>
        <p:txBody>
          <a:bodyPr/>
          <a:lstStyle/>
          <a:p>
            <a:pPr algn="ctr"/>
            <a:r>
              <a:rPr lang="en-US" dirty="0"/>
              <a:t>A’isha in Hadith Sources</a:t>
            </a:r>
          </a:p>
        </p:txBody>
      </p:sp>
      <p:sp>
        <p:nvSpPr>
          <p:cNvPr id="3" name="Content Placeholder 2">
            <a:extLst>
              <a:ext uri="{FF2B5EF4-FFF2-40B4-BE49-F238E27FC236}">
                <a16:creationId xmlns:a16="http://schemas.microsoft.com/office/drawing/2014/main" id="{FECDA0FA-10FB-18B7-606E-AADA065B18B9}"/>
              </a:ext>
            </a:extLst>
          </p:cNvPr>
          <p:cNvSpPr>
            <a:spLocks noGrp="1"/>
          </p:cNvSpPr>
          <p:nvPr>
            <p:ph idx="1"/>
          </p:nvPr>
        </p:nvSpPr>
        <p:spPr>
          <a:xfrm>
            <a:off x="720000" y="1524000"/>
            <a:ext cx="10728325" cy="4244975"/>
          </a:xfrm>
        </p:spPr>
        <p:txBody>
          <a:bodyPr>
            <a:normAutofit/>
          </a:bodyPr>
          <a:lstStyle/>
          <a:p>
            <a:r>
              <a:rPr lang="en-US" sz="2400" dirty="0"/>
              <a:t>Many of the hadith about her relationship with the Prophet damage the dignity of the Prophet.</a:t>
            </a:r>
          </a:p>
          <a:p>
            <a:pPr marL="0" indent="0" algn="ctr">
              <a:buNone/>
            </a:pPr>
            <a:r>
              <a:rPr lang="ar-SA" dirty="0"/>
              <a:t> عَنْ عَائِشَةَ، أَنَّ أَبَا بَكْرٍ، دَخَلَ عَلَيْهَا وَالنَّبِيُّ صلى الله عليه وسلم عِنْدَهَا يَوْمَ فِطْرٍ أَوْ أَضْحًى، وَعِنْدَهَا قَيْنَتَانِ ‏{‏تُغَنِّيَانِ‏}‏ بِمَا تَقَاذَفَتِ الأَنْصَارُ يَوْمَ بُعَاثَ‏.‏ فَقَالَ أَبُو بَكْرٍ مِزْمَارُ الشَّيْطَانِ مَرَّتَيْنِ‏.‏ فَقَالَ النَّبِيُّ صلى الله عليه وسلم ‏ "‏ دَعْهُمَا يَا أَبَا بَكْرٍ، إِنَّ لِكُلِّ قَوْمٍ عِيدًا، وَإِنَّ عِيدَنَا هَذَا الْيَوْمُ ‏”</a:t>
            </a:r>
            <a:endParaRPr lang="en-US" dirty="0"/>
          </a:p>
          <a:p>
            <a:pPr marL="0" indent="0" algn="ctr">
              <a:buNone/>
            </a:pPr>
            <a:r>
              <a:rPr lang="en-CA" dirty="0" err="1"/>
              <a:t>Aishia</a:t>
            </a:r>
            <a:r>
              <a:rPr lang="en-CA" dirty="0"/>
              <a:t> said that once Abu Bakr came to her on the day of `Id-</a:t>
            </a:r>
            <a:r>
              <a:rPr lang="en-CA" dirty="0" err="1"/>
              <a:t>ul</a:t>
            </a:r>
            <a:r>
              <a:rPr lang="en-CA" dirty="0"/>
              <a:t>-Fitr or `Id </a:t>
            </a:r>
            <a:r>
              <a:rPr lang="en-CA" dirty="0" err="1"/>
              <a:t>ul</a:t>
            </a:r>
            <a:r>
              <a:rPr lang="en-CA" dirty="0"/>
              <a:t> </a:t>
            </a:r>
            <a:r>
              <a:rPr lang="en-CA" dirty="0" err="1"/>
              <a:t>Adha</a:t>
            </a:r>
            <a:r>
              <a:rPr lang="en-CA" dirty="0"/>
              <a:t> while the Prophet was with her and there were two girl singers with her, singing songs of the Ansar about the day of </a:t>
            </a:r>
            <a:r>
              <a:rPr lang="en-CA" dirty="0" err="1"/>
              <a:t>Buath</a:t>
            </a:r>
            <a:r>
              <a:rPr lang="en-CA" dirty="0"/>
              <a:t>. Abu Bakr said twice. "Musical instrument of Satan!" But the Prophet said, "Leave them Abu Bakr, for every nation has an `Id (i.e. festival) and this day is our `Id."</a:t>
            </a:r>
            <a:r>
              <a:rPr lang="ar-SA" dirty="0"/>
              <a:t>‏‏.‏</a:t>
            </a:r>
            <a:endParaRPr lang="en-US" sz="2400" dirty="0"/>
          </a:p>
        </p:txBody>
      </p:sp>
    </p:spTree>
    <p:extLst>
      <p:ext uri="{BB962C8B-B14F-4D97-AF65-F5344CB8AC3E}">
        <p14:creationId xmlns:p14="http://schemas.microsoft.com/office/powerpoint/2010/main" val="27515496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255804-1B4D-D286-C99A-1CD98E4A04F8}"/>
              </a:ext>
            </a:extLst>
          </p:cNvPr>
          <p:cNvSpPr>
            <a:spLocks noGrp="1"/>
          </p:cNvSpPr>
          <p:nvPr>
            <p:ph type="title"/>
          </p:nvPr>
        </p:nvSpPr>
        <p:spPr>
          <a:xfrm>
            <a:off x="720000" y="619200"/>
            <a:ext cx="10728322" cy="752400"/>
          </a:xfrm>
        </p:spPr>
        <p:txBody>
          <a:bodyPr/>
          <a:lstStyle/>
          <a:p>
            <a:pPr algn="ctr"/>
            <a:r>
              <a:rPr lang="en-US" dirty="0"/>
              <a:t>A’isha in Hadith Sources</a:t>
            </a:r>
          </a:p>
        </p:txBody>
      </p:sp>
      <p:sp>
        <p:nvSpPr>
          <p:cNvPr id="3" name="Content Placeholder 2">
            <a:extLst>
              <a:ext uri="{FF2B5EF4-FFF2-40B4-BE49-F238E27FC236}">
                <a16:creationId xmlns:a16="http://schemas.microsoft.com/office/drawing/2014/main" id="{8E71176F-E266-9D85-EAEC-03AAA8C75CF2}"/>
              </a:ext>
            </a:extLst>
          </p:cNvPr>
          <p:cNvSpPr>
            <a:spLocks noGrp="1"/>
          </p:cNvSpPr>
          <p:nvPr>
            <p:ph idx="1"/>
          </p:nvPr>
        </p:nvSpPr>
        <p:spPr>
          <a:xfrm>
            <a:off x="720000" y="1704110"/>
            <a:ext cx="10728325" cy="4064866"/>
          </a:xfrm>
        </p:spPr>
        <p:txBody>
          <a:bodyPr/>
          <a:lstStyle/>
          <a:p>
            <a:pPr marL="0" indent="0" algn="ctr">
              <a:buNone/>
            </a:pPr>
            <a:r>
              <a:rPr lang="ar-SA" sz="2400" dirty="0"/>
              <a:t> إنَّ رَجُلًا سَأَلَ رَسولَ اللهِ صَلَّى اللَّهُ عليه وسلَّمَ عَنِ الرَّجُلِ يُجامِعُ أهْلَهُ ثُمَّ يُكْسِلُ هلْ عليهما الغُسْلُ؟ وعائِشَةُ جالِسَةٌ. فقالَ رَسولُ اللهِ صَلَّى اللَّهُ عليه وسلَّمَ: إنِّي لأَفْعَلُ ذلكَ، أنا وهذِه، ثُمَّ نَغْتَسِلُ.</a:t>
            </a:r>
            <a:endParaRPr lang="en-US" sz="2400" dirty="0"/>
          </a:p>
          <a:p>
            <a:pPr marL="0" indent="0" algn="ctr">
              <a:buNone/>
            </a:pPr>
            <a:r>
              <a:rPr lang="en-US" sz="2400" dirty="0"/>
              <a:t>A man asked the Prophet about a person who is intimate with his wife but cannot finish (due to impotency). Is he required to do ghusl? The Prophet pointed to Aisha saying: I do this to her and I perform ghusl after.”</a:t>
            </a:r>
          </a:p>
          <a:p>
            <a:pPr marL="0" indent="0" algn="ctr">
              <a:buNone/>
            </a:pPr>
            <a:endParaRPr lang="en-US" sz="2400" dirty="0"/>
          </a:p>
          <a:p>
            <a:pPr marL="0" indent="0" algn="ctr">
              <a:buNone/>
            </a:pPr>
            <a:endParaRPr lang="en-US" sz="2400" dirty="0"/>
          </a:p>
          <a:p>
            <a:pPr marL="0" indent="0">
              <a:buNone/>
            </a:pPr>
            <a:r>
              <a:rPr lang="en-US" sz="2400" dirty="0"/>
              <a:t>Source: Sahih Muslim</a:t>
            </a:r>
            <a:endParaRPr lang="ar-SA" sz="2400" dirty="0"/>
          </a:p>
          <a:p>
            <a:pPr marL="0" indent="0" algn="ctr">
              <a:buNone/>
            </a:pPr>
            <a:endParaRPr lang="en-US" dirty="0"/>
          </a:p>
        </p:txBody>
      </p:sp>
    </p:spTree>
    <p:extLst>
      <p:ext uri="{BB962C8B-B14F-4D97-AF65-F5344CB8AC3E}">
        <p14:creationId xmlns:p14="http://schemas.microsoft.com/office/powerpoint/2010/main" val="1996581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09247C-007A-751A-AD8D-A17F004BEDEC}"/>
              </a:ext>
            </a:extLst>
          </p:cNvPr>
          <p:cNvSpPr>
            <a:spLocks noGrp="1"/>
          </p:cNvSpPr>
          <p:nvPr>
            <p:ph type="title"/>
          </p:nvPr>
        </p:nvSpPr>
        <p:spPr>
          <a:xfrm>
            <a:off x="720000" y="619200"/>
            <a:ext cx="10728322" cy="710836"/>
          </a:xfrm>
        </p:spPr>
        <p:txBody>
          <a:bodyPr/>
          <a:lstStyle/>
          <a:p>
            <a:pPr algn="ctr"/>
            <a:r>
              <a:rPr lang="en-US" dirty="0"/>
              <a:t>A’isha in Hadith Sources</a:t>
            </a:r>
          </a:p>
        </p:txBody>
      </p:sp>
      <p:sp>
        <p:nvSpPr>
          <p:cNvPr id="3" name="Content Placeholder 2">
            <a:extLst>
              <a:ext uri="{FF2B5EF4-FFF2-40B4-BE49-F238E27FC236}">
                <a16:creationId xmlns:a16="http://schemas.microsoft.com/office/drawing/2014/main" id="{5DCB43DA-CE23-3E33-24EA-9EB04A722A1C}"/>
              </a:ext>
            </a:extLst>
          </p:cNvPr>
          <p:cNvSpPr>
            <a:spLocks noGrp="1"/>
          </p:cNvSpPr>
          <p:nvPr>
            <p:ph idx="1"/>
          </p:nvPr>
        </p:nvSpPr>
        <p:spPr>
          <a:xfrm>
            <a:off x="720000" y="1482436"/>
            <a:ext cx="10728325" cy="4286539"/>
          </a:xfrm>
        </p:spPr>
        <p:txBody>
          <a:bodyPr>
            <a:normAutofit/>
          </a:bodyPr>
          <a:lstStyle/>
          <a:p>
            <a:pPr marL="0" indent="0" algn="ctr">
              <a:buNone/>
            </a:pPr>
            <a:r>
              <a:rPr lang="ar-SA" sz="2400" dirty="0"/>
              <a:t>عَنْ عَائِشَةَ ـ رضى الله عنها ـ قَالَتْ كَانَ رَسُولُ اللَّهِ صلى الله عليه وسلم سُحِرَ حَتَّى كَانَ يَرَى أَنَّهُ يَأْتِي النِّسَاءَ وَلاَ يَأْتِيهِنَّ‏.</a:t>
            </a:r>
            <a:endParaRPr lang="en-US" sz="2400" dirty="0"/>
          </a:p>
          <a:p>
            <a:pPr marL="0" indent="0" algn="ctr">
              <a:buNone/>
            </a:pPr>
            <a:r>
              <a:rPr lang="en-CA" sz="2400" dirty="0"/>
              <a:t>Aisha says: Magic was done to the </a:t>
            </a:r>
            <a:r>
              <a:rPr lang="en-US" sz="2400" dirty="0"/>
              <a:t>Messenger of God (he was bewitched) so much so </a:t>
            </a:r>
            <a:r>
              <a:rPr lang="en-CA" sz="2400" dirty="0"/>
              <a:t>that he used to think that he had sexual relations with his wives while he actually had not</a:t>
            </a:r>
            <a:r>
              <a:rPr lang="ar-SA" sz="2400" dirty="0"/>
              <a:t>‏</a:t>
            </a:r>
            <a:r>
              <a:rPr lang="en-US" sz="2400" dirty="0"/>
              <a:t>…”</a:t>
            </a:r>
          </a:p>
          <a:p>
            <a:pPr marL="0" indent="0" algn="ctr">
              <a:buNone/>
            </a:pPr>
            <a:endParaRPr lang="en-US" sz="2400" dirty="0"/>
          </a:p>
          <a:p>
            <a:pPr marL="0" indent="0" algn="ctr">
              <a:buNone/>
            </a:pPr>
            <a:endParaRPr lang="en-US" sz="2400" dirty="0"/>
          </a:p>
          <a:p>
            <a:pPr marL="0" indent="0">
              <a:buNone/>
            </a:pPr>
            <a:r>
              <a:rPr lang="en-US" sz="2400" dirty="0"/>
              <a:t>Source: Sahih Bukhari</a:t>
            </a:r>
          </a:p>
        </p:txBody>
      </p:sp>
    </p:spTree>
    <p:extLst>
      <p:ext uri="{BB962C8B-B14F-4D97-AF65-F5344CB8AC3E}">
        <p14:creationId xmlns:p14="http://schemas.microsoft.com/office/powerpoint/2010/main" val="16518407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4FB2B2-2F6A-2B9D-F404-8ECA272E1546}"/>
              </a:ext>
            </a:extLst>
          </p:cNvPr>
          <p:cNvSpPr>
            <a:spLocks noGrp="1"/>
          </p:cNvSpPr>
          <p:nvPr>
            <p:ph type="title"/>
          </p:nvPr>
        </p:nvSpPr>
        <p:spPr>
          <a:xfrm>
            <a:off x="720000" y="619200"/>
            <a:ext cx="10728322" cy="863236"/>
          </a:xfrm>
        </p:spPr>
        <p:txBody>
          <a:bodyPr/>
          <a:lstStyle/>
          <a:p>
            <a:pPr algn="ctr"/>
            <a:r>
              <a:rPr lang="en-US" dirty="0"/>
              <a:t>A’isha in Hadith Sources</a:t>
            </a:r>
          </a:p>
        </p:txBody>
      </p:sp>
      <p:sp>
        <p:nvSpPr>
          <p:cNvPr id="3" name="Content Placeholder 2">
            <a:extLst>
              <a:ext uri="{FF2B5EF4-FFF2-40B4-BE49-F238E27FC236}">
                <a16:creationId xmlns:a16="http://schemas.microsoft.com/office/drawing/2014/main" id="{C9716613-6972-6E49-D206-5582C2F53D7C}"/>
              </a:ext>
            </a:extLst>
          </p:cNvPr>
          <p:cNvSpPr>
            <a:spLocks noGrp="1"/>
          </p:cNvSpPr>
          <p:nvPr>
            <p:ph idx="1"/>
          </p:nvPr>
        </p:nvSpPr>
        <p:spPr>
          <a:xfrm>
            <a:off x="720000" y="1662546"/>
            <a:ext cx="10728325" cy="4106430"/>
          </a:xfrm>
        </p:spPr>
        <p:txBody>
          <a:bodyPr>
            <a:normAutofit/>
          </a:bodyPr>
          <a:lstStyle/>
          <a:p>
            <a:pPr marL="0" indent="0" algn="ctr">
              <a:buNone/>
            </a:pPr>
            <a:r>
              <a:rPr lang="ar-SA" sz="2400" dirty="0"/>
              <a:t> وَقَالَ </a:t>
            </a:r>
            <a:r>
              <a:rPr lang="ar-SA" sz="2400" dirty="0" err="1"/>
              <a:t>ٱلظَّـٰلِمُونَ</a:t>
            </a:r>
            <a:r>
              <a:rPr lang="ar-SA" sz="2400" dirty="0"/>
              <a:t> إِن تَتَّبِعُونَ إِلَّا رَجُلًا مَّسْحُورًا</a:t>
            </a:r>
            <a:endParaRPr lang="en-US" sz="2400" dirty="0"/>
          </a:p>
          <a:p>
            <a:pPr marL="0" indent="0" algn="ctr">
              <a:buNone/>
            </a:pPr>
            <a:r>
              <a:rPr lang="en-CA" sz="2400" dirty="0"/>
              <a:t>“…And the wrongdoers say, "You follow not but a man affected by magic.”</a:t>
            </a:r>
          </a:p>
          <a:p>
            <a:pPr marL="0" indent="0" algn="ctr">
              <a:buNone/>
            </a:pPr>
            <a:r>
              <a:rPr lang="en-CA" sz="2400" dirty="0"/>
              <a:t>Quran 25:8</a:t>
            </a:r>
            <a:endParaRPr lang="en-US" sz="2400" dirty="0"/>
          </a:p>
        </p:txBody>
      </p:sp>
    </p:spTree>
    <p:extLst>
      <p:ext uri="{BB962C8B-B14F-4D97-AF65-F5344CB8AC3E}">
        <p14:creationId xmlns:p14="http://schemas.microsoft.com/office/powerpoint/2010/main" val="39649307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46726-EDF9-FCA3-B107-36F84D6A9410}"/>
              </a:ext>
            </a:extLst>
          </p:cNvPr>
          <p:cNvSpPr>
            <a:spLocks noGrp="1"/>
          </p:cNvSpPr>
          <p:nvPr>
            <p:ph type="title"/>
          </p:nvPr>
        </p:nvSpPr>
        <p:spPr>
          <a:xfrm>
            <a:off x="720000" y="619200"/>
            <a:ext cx="10728322" cy="780109"/>
          </a:xfrm>
        </p:spPr>
        <p:txBody>
          <a:bodyPr/>
          <a:lstStyle/>
          <a:p>
            <a:pPr algn="ctr"/>
            <a:r>
              <a:rPr lang="en-US" dirty="0"/>
              <a:t>A’isha in Hadith Sources</a:t>
            </a:r>
          </a:p>
        </p:txBody>
      </p:sp>
      <p:sp>
        <p:nvSpPr>
          <p:cNvPr id="3" name="Content Placeholder 2">
            <a:extLst>
              <a:ext uri="{FF2B5EF4-FFF2-40B4-BE49-F238E27FC236}">
                <a16:creationId xmlns:a16="http://schemas.microsoft.com/office/drawing/2014/main" id="{588D8302-8E95-5FA1-E20E-66D7C1BCA7F2}"/>
              </a:ext>
            </a:extLst>
          </p:cNvPr>
          <p:cNvSpPr>
            <a:spLocks noGrp="1"/>
          </p:cNvSpPr>
          <p:nvPr>
            <p:ph idx="1"/>
          </p:nvPr>
        </p:nvSpPr>
        <p:spPr>
          <a:xfrm>
            <a:off x="720000" y="1551710"/>
            <a:ext cx="10728325" cy="4217266"/>
          </a:xfrm>
        </p:spPr>
        <p:txBody>
          <a:bodyPr>
            <a:normAutofit/>
          </a:bodyPr>
          <a:lstStyle/>
          <a:p>
            <a:pPr marL="0" indent="0" algn="ctr">
              <a:buNone/>
            </a:pPr>
            <a:r>
              <a:rPr lang="ar-SA" sz="2400" dirty="0" err="1"/>
              <a:t>وَيَسْـَٔلُونَكَ</a:t>
            </a:r>
            <a:r>
              <a:rPr lang="ar-SA" sz="2400" dirty="0"/>
              <a:t> عَنِ </a:t>
            </a:r>
            <a:r>
              <a:rPr lang="ar-SA" sz="2400" dirty="0" err="1"/>
              <a:t>ٱلْمَحِيضِ</a:t>
            </a:r>
            <a:r>
              <a:rPr lang="ar-SA" sz="2400" dirty="0"/>
              <a:t> قُلْ هُوَ أَذًى </a:t>
            </a:r>
            <a:r>
              <a:rPr lang="ar-SA" sz="2400" dirty="0" err="1"/>
              <a:t>فَٱعْتَزِلُوا</a:t>
            </a:r>
            <a:r>
              <a:rPr lang="ar-SA" sz="2400" dirty="0"/>
              <a:t>۟ </a:t>
            </a:r>
            <a:r>
              <a:rPr lang="ar-SA" sz="2400" dirty="0" err="1"/>
              <a:t>ٱلنِّسَآءَ</a:t>
            </a:r>
            <a:r>
              <a:rPr lang="ar-SA" sz="2400" dirty="0"/>
              <a:t> </a:t>
            </a:r>
            <a:r>
              <a:rPr lang="ar-SA" sz="2400" dirty="0" err="1"/>
              <a:t>فِى</a:t>
            </a:r>
            <a:r>
              <a:rPr lang="ar-SA" sz="2400" dirty="0"/>
              <a:t> </a:t>
            </a:r>
            <a:r>
              <a:rPr lang="ar-SA" sz="2400" dirty="0" err="1"/>
              <a:t>ٱلْمَحِيضِ</a:t>
            </a:r>
            <a:r>
              <a:rPr lang="ar-SA" sz="2400" dirty="0"/>
              <a:t> وَلَا تَقْرَبُوهُنَّ حَتَّىٰ يَطْهُرْنَ</a:t>
            </a:r>
            <a:endParaRPr lang="en-US" sz="2400" dirty="0"/>
          </a:p>
          <a:p>
            <a:pPr marL="0" indent="0" algn="ctr">
              <a:buNone/>
            </a:pPr>
            <a:endParaRPr lang="en-US" sz="2400" dirty="0"/>
          </a:p>
          <a:p>
            <a:pPr marL="0" indent="0" algn="ctr">
              <a:buNone/>
            </a:pPr>
            <a:r>
              <a:rPr lang="en-CA" sz="2400" dirty="0"/>
              <a:t>“And they ask you about menstruation. Say, "It is harm, so keep away from wives during menstruation. And do not approach them until they are pure…” Quran 2:222</a:t>
            </a:r>
          </a:p>
          <a:p>
            <a:r>
              <a:rPr lang="en-CA" sz="2400" dirty="0"/>
              <a:t>Aisha reports:</a:t>
            </a:r>
          </a:p>
          <a:p>
            <a:pPr marL="0" indent="0" algn="ctr">
              <a:buNone/>
            </a:pPr>
            <a:r>
              <a:rPr lang="ar-SA" sz="2400" dirty="0"/>
              <a:t> وَكانَ يَأْمُرُنِي، فأتَّزِرُ، فيُبَاشِرُنِي وأَنَا حَائِضٌ.</a:t>
            </a:r>
            <a:endParaRPr lang="en-US" sz="2400" dirty="0"/>
          </a:p>
          <a:p>
            <a:pPr marL="0" indent="0" algn="ctr">
              <a:buNone/>
            </a:pPr>
            <a:endParaRPr lang="en-US" sz="2400" dirty="0"/>
          </a:p>
        </p:txBody>
      </p:sp>
    </p:spTree>
    <p:extLst>
      <p:ext uri="{BB962C8B-B14F-4D97-AF65-F5344CB8AC3E}">
        <p14:creationId xmlns:p14="http://schemas.microsoft.com/office/powerpoint/2010/main" val="20022784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DD622F-B8F8-0CFC-2035-ED4C63651A11}"/>
              </a:ext>
            </a:extLst>
          </p:cNvPr>
          <p:cNvSpPr>
            <a:spLocks noGrp="1"/>
          </p:cNvSpPr>
          <p:nvPr>
            <p:ph type="title"/>
          </p:nvPr>
        </p:nvSpPr>
        <p:spPr>
          <a:xfrm>
            <a:off x="720000" y="619200"/>
            <a:ext cx="10728322" cy="724691"/>
          </a:xfrm>
        </p:spPr>
        <p:txBody>
          <a:bodyPr/>
          <a:lstStyle/>
          <a:p>
            <a:pPr algn="ctr"/>
            <a:r>
              <a:rPr lang="en-US" dirty="0"/>
              <a:t>A’isha in Hadith Sources</a:t>
            </a:r>
          </a:p>
        </p:txBody>
      </p:sp>
      <p:sp>
        <p:nvSpPr>
          <p:cNvPr id="3" name="Content Placeholder 2">
            <a:extLst>
              <a:ext uri="{FF2B5EF4-FFF2-40B4-BE49-F238E27FC236}">
                <a16:creationId xmlns:a16="http://schemas.microsoft.com/office/drawing/2014/main" id="{9ED79DCC-0281-B03A-A27A-4D732D76D48A}"/>
              </a:ext>
            </a:extLst>
          </p:cNvPr>
          <p:cNvSpPr>
            <a:spLocks noGrp="1"/>
          </p:cNvSpPr>
          <p:nvPr>
            <p:ph idx="1"/>
          </p:nvPr>
        </p:nvSpPr>
        <p:spPr>
          <a:xfrm>
            <a:off x="720000" y="1537856"/>
            <a:ext cx="10728325" cy="4231120"/>
          </a:xfrm>
        </p:spPr>
        <p:txBody>
          <a:bodyPr/>
          <a:lstStyle/>
          <a:p>
            <a:pPr marL="0" indent="0" algn="ctr">
              <a:buNone/>
            </a:pPr>
            <a:r>
              <a:rPr lang="ar-SA" sz="2400" dirty="0"/>
              <a:t>عَنْ عَائِشَةَ، أَنَّهَا قَالَتْ كَانَ رَسُولُ اللَّهِ صلى الله عليه وسلم يَتَّكِئُ فِي حِجْرِي وَأَنَا حَائِضٌ فَيَقْرَأُ الْقُرْآنَ ‏.</a:t>
            </a:r>
            <a:endParaRPr lang="en-US" sz="2400" dirty="0"/>
          </a:p>
          <a:p>
            <a:pPr marL="0" indent="0" algn="ctr">
              <a:buNone/>
            </a:pPr>
            <a:r>
              <a:rPr lang="en-CA" sz="2400" dirty="0"/>
              <a:t>The Messenger of Allah would recline in my lap when I was menstruating, and recite the Quran.”</a:t>
            </a:r>
            <a:endParaRPr lang="ar-SA" sz="2400" dirty="0"/>
          </a:p>
          <a:p>
            <a:pPr marL="0" indent="0" algn="ctr">
              <a:buNone/>
            </a:pPr>
            <a:endParaRPr lang="en-US" dirty="0"/>
          </a:p>
          <a:p>
            <a:pPr marL="0" indent="0" algn="ctr">
              <a:buNone/>
            </a:pPr>
            <a:endParaRPr lang="en-US" dirty="0"/>
          </a:p>
          <a:p>
            <a:pPr marL="0" indent="0" algn="ctr">
              <a:buNone/>
            </a:pPr>
            <a:endParaRPr lang="en-US" dirty="0"/>
          </a:p>
          <a:p>
            <a:pPr marL="0" indent="0" algn="ctr">
              <a:buNone/>
            </a:pPr>
            <a:endParaRPr lang="en-US" dirty="0"/>
          </a:p>
          <a:p>
            <a:pPr marL="0" indent="0">
              <a:buNone/>
            </a:pPr>
            <a:r>
              <a:rPr lang="en-US" dirty="0"/>
              <a:t>Source: Sahih Bukhari</a:t>
            </a:r>
          </a:p>
        </p:txBody>
      </p:sp>
    </p:spTree>
    <p:extLst>
      <p:ext uri="{BB962C8B-B14F-4D97-AF65-F5344CB8AC3E}">
        <p14:creationId xmlns:p14="http://schemas.microsoft.com/office/powerpoint/2010/main" val="12189878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0210E5-D960-501A-1480-F281B43E3C47}"/>
              </a:ext>
            </a:extLst>
          </p:cNvPr>
          <p:cNvSpPr>
            <a:spLocks noGrp="1"/>
          </p:cNvSpPr>
          <p:nvPr>
            <p:ph type="title"/>
          </p:nvPr>
        </p:nvSpPr>
        <p:spPr>
          <a:xfrm>
            <a:off x="720000" y="619200"/>
            <a:ext cx="10728322" cy="738545"/>
          </a:xfrm>
        </p:spPr>
        <p:txBody>
          <a:bodyPr/>
          <a:lstStyle/>
          <a:p>
            <a:pPr algn="ctr"/>
            <a:r>
              <a:rPr lang="en-US" dirty="0"/>
              <a:t>A’isha in Hadith Sources</a:t>
            </a:r>
          </a:p>
        </p:txBody>
      </p:sp>
      <p:sp>
        <p:nvSpPr>
          <p:cNvPr id="3" name="Content Placeholder 2">
            <a:extLst>
              <a:ext uri="{FF2B5EF4-FFF2-40B4-BE49-F238E27FC236}">
                <a16:creationId xmlns:a16="http://schemas.microsoft.com/office/drawing/2014/main" id="{4216235F-8970-C9D8-8805-164B71840BC1}"/>
              </a:ext>
            </a:extLst>
          </p:cNvPr>
          <p:cNvSpPr>
            <a:spLocks noGrp="1"/>
          </p:cNvSpPr>
          <p:nvPr>
            <p:ph idx="1"/>
          </p:nvPr>
        </p:nvSpPr>
        <p:spPr>
          <a:xfrm>
            <a:off x="720000" y="1357746"/>
            <a:ext cx="10728325" cy="5250872"/>
          </a:xfrm>
        </p:spPr>
        <p:txBody>
          <a:bodyPr>
            <a:normAutofit/>
          </a:bodyPr>
          <a:lstStyle/>
          <a:p>
            <a:pPr algn="ctr"/>
            <a:r>
              <a:rPr lang="ar-SA" dirty="0"/>
              <a:t>عَنْ عُمَارَةَ بْنِ غُرَابٍ، أَنَّ عَمَّةً، لَهُ حَدَّثَتْهُ أَنَّهَا، سَأَلَتْ عَائِشَةَ قَالَتْ إِحْدَانَا تَحِيضُ وَلَيْسَ لَهَا وَلِزَوْجِهَا إِلاَّ فِرَاشٌ وَاحِدٌ قَالَتْ أُخْبِرُكِ بِمَا صَنَعَ رَسُولُ اللَّهِ صلى الله عليه وسلم دَخَلَ لَيْلاً وَأَنَا حَائِضٌ فَمَضَى إِلَى مَسْجِدِهِ - قَالَ أَبُو دَاوُدَ تَعْنِي مَسْجِدَ بَيْتِهِ - فَلَمْ يَنْصَرِفْ حَتَّى غَلَبَتْنِي عَيْنِي وَأَوْجَعَهُ الْبَرْدُ فَقَالَ ‏"‏ ادْنِي مِنِّي ‏"‏ ‏.‏ فَقُلْتُ إِنِّي حَائِضٌ ‏.‏ فَقَالَ ‏"‏ وَإِنْ اكْشِفِي عَنْ فَخِذَيْكِ ‏"‏ ‏.‏ فَكَشَفْتُ </a:t>
            </a:r>
            <a:r>
              <a:rPr lang="ar-SA" dirty="0" err="1"/>
              <a:t>فَخِذَىَّ</a:t>
            </a:r>
            <a:r>
              <a:rPr lang="ar-SA" dirty="0"/>
              <a:t> فَوَضَعَ خَدَّهُ وَصَدْرَهُ عَلَى </a:t>
            </a:r>
            <a:r>
              <a:rPr lang="ar-SA" dirty="0" err="1"/>
              <a:t>فَخِذَىَّ</a:t>
            </a:r>
            <a:r>
              <a:rPr lang="ar-SA" dirty="0"/>
              <a:t> وَحَنَيْتُ عَلَيْهِ حَتَّى دَفِئَ وَنَامَ ‏.‏</a:t>
            </a:r>
            <a:endParaRPr lang="en-US" dirty="0"/>
          </a:p>
          <a:p>
            <a:pPr marL="0" indent="0" algn="ctr">
              <a:buNone/>
            </a:pPr>
            <a:r>
              <a:rPr lang="en-CA" dirty="0" err="1"/>
              <a:t>Umarah</a:t>
            </a:r>
            <a:r>
              <a:rPr lang="en-CA" dirty="0"/>
              <a:t> ibn </a:t>
            </a:r>
            <a:r>
              <a:rPr lang="en-CA" dirty="0" err="1"/>
              <a:t>Ghurab</a:t>
            </a:r>
            <a:r>
              <a:rPr lang="en-CA" dirty="0"/>
              <a:t> said that his paternal aunt narrated to him that she asked Aisha: What if one of us menstruates and she and her husband have no bed except one? She replied: I relate to you what the Messenger of Allah had done. One night he entered (upon me) while I was menstruating. He went to the place of his prayer, that is, to the place of prayer reserved (for this purpose) in his house. He did not return until I felt asleep heavily, and he felt pain from cold. And he said: Come near me. I said: I am menstruating. He said: Uncover your thighs. I, therefore, uncovered both of my thighs. Then he put his cheek and chest on my thighs and I lent upon he until he became warm and slept.</a:t>
            </a:r>
          </a:p>
          <a:p>
            <a:r>
              <a:rPr lang="en-CA" dirty="0"/>
              <a:t>Source: </a:t>
            </a:r>
            <a:r>
              <a:rPr lang="en-CA" dirty="0" err="1"/>
              <a:t>Sunan</a:t>
            </a:r>
            <a:r>
              <a:rPr lang="en-CA" dirty="0"/>
              <a:t> Abi Dawud</a:t>
            </a:r>
          </a:p>
          <a:p>
            <a:pPr algn="ctr"/>
            <a:endParaRPr lang="en-US" dirty="0"/>
          </a:p>
        </p:txBody>
      </p:sp>
    </p:spTree>
    <p:extLst>
      <p:ext uri="{BB962C8B-B14F-4D97-AF65-F5344CB8AC3E}">
        <p14:creationId xmlns:p14="http://schemas.microsoft.com/office/powerpoint/2010/main" val="13084802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90B2B-5797-E3BF-1EEB-7857BCABB2F2}"/>
              </a:ext>
            </a:extLst>
          </p:cNvPr>
          <p:cNvSpPr>
            <a:spLocks noGrp="1"/>
          </p:cNvSpPr>
          <p:nvPr>
            <p:ph type="title"/>
          </p:nvPr>
        </p:nvSpPr>
        <p:spPr>
          <a:xfrm>
            <a:off x="720000" y="619200"/>
            <a:ext cx="10728322" cy="766255"/>
          </a:xfrm>
        </p:spPr>
        <p:txBody>
          <a:bodyPr/>
          <a:lstStyle/>
          <a:p>
            <a:pPr algn="ctr"/>
            <a:r>
              <a:rPr lang="en-US" dirty="0"/>
              <a:t>A’isha in Hadith Sources</a:t>
            </a:r>
          </a:p>
        </p:txBody>
      </p:sp>
      <p:sp>
        <p:nvSpPr>
          <p:cNvPr id="3" name="Content Placeholder 2">
            <a:extLst>
              <a:ext uri="{FF2B5EF4-FFF2-40B4-BE49-F238E27FC236}">
                <a16:creationId xmlns:a16="http://schemas.microsoft.com/office/drawing/2014/main" id="{E7874CFE-5A59-9E3D-1F48-FAD79D607A1F}"/>
              </a:ext>
            </a:extLst>
          </p:cNvPr>
          <p:cNvSpPr>
            <a:spLocks noGrp="1"/>
          </p:cNvSpPr>
          <p:nvPr>
            <p:ph idx="1"/>
          </p:nvPr>
        </p:nvSpPr>
        <p:spPr>
          <a:xfrm>
            <a:off x="595746" y="1496292"/>
            <a:ext cx="10852580" cy="4272684"/>
          </a:xfrm>
        </p:spPr>
        <p:txBody>
          <a:bodyPr/>
          <a:lstStyle/>
          <a:p>
            <a:r>
              <a:rPr lang="en-US" sz="2400" dirty="0"/>
              <a:t>In the book of tribulations and conditions of the Hour, Muslim reports:</a:t>
            </a:r>
          </a:p>
          <a:p>
            <a:pPr marL="0" indent="0" algn="ctr">
              <a:buNone/>
            </a:pPr>
            <a:r>
              <a:rPr lang="ar-SA" sz="2400" dirty="0"/>
              <a:t>عَنِ ابْنِ عُمَرَ، قَالَ خَرَجَ رَسُولُ اللَّهِ صلى الله عليه وسلم مِنْ بَيْتِ عَائِشَةَ فَقَالَ ‏ "‏ رَأْسُ الْكُفْرِ مِنْ هَا هُنَا مِنْ حَيْثُ يَطْلُعُ قَرْنُ الشَّيْطَانِ ‏”</a:t>
            </a:r>
            <a:endParaRPr lang="en-US" sz="2400" dirty="0"/>
          </a:p>
          <a:p>
            <a:pPr marL="0" indent="0" algn="ctr">
              <a:buNone/>
            </a:pPr>
            <a:r>
              <a:rPr lang="en-CA" sz="2400" dirty="0"/>
              <a:t>“Ibn Umar reported that the Messenger of God came out from the house of 'Aisha and said</a:t>
            </a:r>
            <a:r>
              <a:rPr lang="en-CA" sz="2400" b="1" dirty="0"/>
              <a:t>: </a:t>
            </a:r>
            <a:r>
              <a:rPr lang="en-CA" sz="2400" dirty="0"/>
              <a:t>The</a:t>
            </a:r>
            <a:r>
              <a:rPr lang="en-CA" sz="2400" b="1" dirty="0"/>
              <a:t> </a:t>
            </a:r>
            <a:r>
              <a:rPr lang="en-CA" sz="2400" dirty="0"/>
              <a:t>height of unbelief will from here where the horn of Satan will emerge.”</a:t>
            </a:r>
            <a:r>
              <a:rPr lang="ar-SA" sz="2400" dirty="0"/>
              <a:t>‏</a:t>
            </a:r>
            <a:endParaRPr lang="en-US" sz="2400" dirty="0"/>
          </a:p>
        </p:txBody>
      </p:sp>
    </p:spTree>
    <p:extLst>
      <p:ext uri="{BB962C8B-B14F-4D97-AF65-F5344CB8AC3E}">
        <p14:creationId xmlns:p14="http://schemas.microsoft.com/office/powerpoint/2010/main" val="37708085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4549F7-2AC7-1131-5EC6-083DED6AD706}"/>
              </a:ext>
            </a:extLst>
          </p:cNvPr>
          <p:cNvSpPr>
            <a:spLocks noGrp="1"/>
          </p:cNvSpPr>
          <p:nvPr>
            <p:ph type="title"/>
          </p:nvPr>
        </p:nvSpPr>
        <p:spPr>
          <a:xfrm>
            <a:off x="720000" y="619200"/>
            <a:ext cx="10728322" cy="696982"/>
          </a:xfrm>
        </p:spPr>
        <p:txBody>
          <a:bodyPr/>
          <a:lstStyle/>
          <a:p>
            <a:pPr algn="ctr"/>
            <a:r>
              <a:rPr lang="en-US" dirty="0"/>
              <a:t>A’isha in Hadith Sources</a:t>
            </a:r>
          </a:p>
        </p:txBody>
      </p:sp>
      <p:sp>
        <p:nvSpPr>
          <p:cNvPr id="3" name="Content Placeholder 2">
            <a:extLst>
              <a:ext uri="{FF2B5EF4-FFF2-40B4-BE49-F238E27FC236}">
                <a16:creationId xmlns:a16="http://schemas.microsoft.com/office/drawing/2014/main" id="{F23217A5-5BC7-60AA-2640-143059A5AACC}"/>
              </a:ext>
            </a:extLst>
          </p:cNvPr>
          <p:cNvSpPr>
            <a:spLocks noGrp="1"/>
          </p:cNvSpPr>
          <p:nvPr>
            <p:ph idx="1"/>
          </p:nvPr>
        </p:nvSpPr>
        <p:spPr>
          <a:xfrm>
            <a:off x="720000" y="1316182"/>
            <a:ext cx="10728325" cy="4452793"/>
          </a:xfrm>
        </p:spPr>
        <p:txBody>
          <a:bodyPr/>
          <a:lstStyle/>
          <a:p>
            <a:r>
              <a:rPr lang="en-US" sz="2400" dirty="0"/>
              <a:t>Bukhari also reports:</a:t>
            </a:r>
          </a:p>
          <a:p>
            <a:pPr marL="0" indent="0" algn="ctr">
              <a:buNone/>
            </a:pPr>
            <a:r>
              <a:rPr lang="ar-SA" sz="2400" dirty="0"/>
              <a:t>عَنْ عَبْدِ اللَّهِ ـ رضى الله عنه ـ قَالَ قَامَ النَّبِيُّ صلى الله عليه وسلم خَطِيبًا فَأَشَارَ نَحْوَ مَسْكَنِ عَائِشَةَ فَقَالَ ‏ "‏ هُنَا الْفِتْنَةُ ـ ثَلاَثًا ـ مِنْ حَيْثُ يَطْلُعُ قَرْنُ الشَّيْطَانِ ‏”</a:t>
            </a:r>
            <a:endParaRPr lang="en-US" sz="2400" dirty="0"/>
          </a:p>
          <a:p>
            <a:pPr marL="0" indent="0" algn="ctr">
              <a:buNone/>
            </a:pPr>
            <a:r>
              <a:rPr lang="en-CA" sz="2400" dirty="0"/>
              <a:t>The Prophet stood up and delivered a sermon, and pointing to `Aisha's house he said thrice, "Affliction (will appear from) here," and, "from where the horn of the Satan's comes out.”</a:t>
            </a:r>
            <a:endParaRPr lang="en-US" sz="2400" dirty="0"/>
          </a:p>
        </p:txBody>
      </p:sp>
    </p:spTree>
    <p:extLst>
      <p:ext uri="{BB962C8B-B14F-4D97-AF65-F5344CB8AC3E}">
        <p14:creationId xmlns:p14="http://schemas.microsoft.com/office/powerpoint/2010/main" val="29327174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C18A82-A14B-7440-B573-2E53F7D9DF8D}"/>
              </a:ext>
            </a:extLst>
          </p:cNvPr>
          <p:cNvSpPr>
            <a:spLocks noGrp="1"/>
          </p:cNvSpPr>
          <p:nvPr>
            <p:ph type="title"/>
          </p:nvPr>
        </p:nvSpPr>
        <p:spPr>
          <a:xfrm>
            <a:off x="720000" y="619200"/>
            <a:ext cx="10728322" cy="766255"/>
          </a:xfrm>
        </p:spPr>
        <p:txBody>
          <a:bodyPr/>
          <a:lstStyle/>
          <a:p>
            <a:pPr algn="ctr"/>
            <a:r>
              <a:rPr lang="en-US" dirty="0"/>
              <a:t>A’isha in Hadith Sources</a:t>
            </a:r>
          </a:p>
        </p:txBody>
      </p:sp>
      <p:sp>
        <p:nvSpPr>
          <p:cNvPr id="3" name="Content Placeholder 2">
            <a:extLst>
              <a:ext uri="{FF2B5EF4-FFF2-40B4-BE49-F238E27FC236}">
                <a16:creationId xmlns:a16="http://schemas.microsoft.com/office/drawing/2014/main" id="{1B201A5D-AE23-251D-FA8C-A0FCC06C129B}"/>
              </a:ext>
            </a:extLst>
          </p:cNvPr>
          <p:cNvSpPr>
            <a:spLocks noGrp="1"/>
          </p:cNvSpPr>
          <p:nvPr>
            <p:ph idx="1"/>
          </p:nvPr>
        </p:nvSpPr>
        <p:spPr>
          <a:xfrm>
            <a:off x="720000" y="1385456"/>
            <a:ext cx="10728325" cy="4383520"/>
          </a:xfrm>
        </p:spPr>
        <p:txBody>
          <a:bodyPr>
            <a:normAutofit/>
          </a:bodyPr>
          <a:lstStyle/>
          <a:p>
            <a:r>
              <a:rPr lang="en-US" sz="2400" b="1" dirty="0"/>
              <a:t>Sunni rebuttal:</a:t>
            </a:r>
          </a:p>
          <a:p>
            <a:r>
              <a:rPr lang="en-US" sz="2400" dirty="0"/>
              <a:t>The Prophet was referring to Najd (which was in the east) and not A’isha’s home. Her home just happened to be situated in the eastern side of the Masjid and hence the Prophet was pointing in that direction.</a:t>
            </a:r>
          </a:p>
          <a:p>
            <a:r>
              <a:rPr lang="en-US" sz="2400" dirty="0"/>
              <a:t>This is evidenced by the following narrations:</a:t>
            </a:r>
          </a:p>
        </p:txBody>
      </p:sp>
    </p:spTree>
    <p:extLst>
      <p:ext uri="{BB962C8B-B14F-4D97-AF65-F5344CB8AC3E}">
        <p14:creationId xmlns:p14="http://schemas.microsoft.com/office/powerpoint/2010/main" val="41574059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4567DA-C4B0-EC07-EB8B-32E366B20AD8}"/>
              </a:ext>
            </a:extLst>
          </p:cNvPr>
          <p:cNvSpPr>
            <a:spLocks noGrp="1"/>
          </p:cNvSpPr>
          <p:nvPr>
            <p:ph type="title"/>
          </p:nvPr>
        </p:nvSpPr>
        <p:spPr>
          <a:xfrm>
            <a:off x="720000" y="619200"/>
            <a:ext cx="10728322" cy="710836"/>
          </a:xfrm>
        </p:spPr>
        <p:txBody>
          <a:bodyPr/>
          <a:lstStyle/>
          <a:p>
            <a:pPr algn="ctr"/>
            <a:r>
              <a:rPr lang="en-US" dirty="0"/>
              <a:t>A’isha in Hadith Sources</a:t>
            </a:r>
          </a:p>
        </p:txBody>
      </p:sp>
      <p:sp>
        <p:nvSpPr>
          <p:cNvPr id="3" name="Content Placeholder 2">
            <a:extLst>
              <a:ext uri="{FF2B5EF4-FFF2-40B4-BE49-F238E27FC236}">
                <a16:creationId xmlns:a16="http://schemas.microsoft.com/office/drawing/2014/main" id="{D4C16057-7792-BA12-9C21-F5AB537BDAD1}"/>
              </a:ext>
            </a:extLst>
          </p:cNvPr>
          <p:cNvSpPr>
            <a:spLocks noGrp="1"/>
          </p:cNvSpPr>
          <p:nvPr>
            <p:ph idx="1"/>
          </p:nvPr>
        </p:nvSpPr>
        <p:spPr>
          <a:xfrm>
            <a:off x="720000" y="1330036"/>
            <a:ext cx="10728325" cy="4438939"/>
          </a:xfrm>
        </p:spPr>
        <p:txBody>
          <a:bodyPr>
            <a:normAutofit/>
          </a:bodyPr>
          <a:lstStyle/>
          <a:p>
            <a:pPr marL="0" indent="0" algn="ctr">
              <a:buNone/>
            </a:pPr>
            <a:r>
              <a:rPr lang="ar-SA" sz="2400" dirty="0"/>
              <a:t>عَنِ ابْنِ عُمَرَ، قَالَ اللَّهُمَّ بَارِكْ لَنَا فِي شَامِنَا وَفِي يَمَنِنَا‏.‏ قَالَ قَالُوا وَفِي نَجْدِنَا قَالَ قَالَ اللَّهُمَّ بَارِكْ لَنَا فِي شَامِنَا وَفِي يَمَنِنَا‏.‏ قَالَ قَالُوا وَفِي نَجْدِنَا قَالَ قَالَ هُنَاكَ الزَّلاَزِلُ وَالْفِتَنُ، وَبِهَا يَطْلُعُ قَرْنُ الشَّيْطَانِ‏.</a:t>
            </a:r>
            <a:endParaRPr lang="en-US" sz="2400" dirty="0"/>
          </a:p>
          <a:p>
            <a:pPr marL="0" indent="0" algn="ctr">
              <a:buNone/>
            </a:pPr>
            <a:r>
              <a:rPr lang="en-CA" sz="2400" dirty="0"/>
              <a:t>The Prophet said, "O Allah! Bless our Sham and our Yemen." People said, "Our Najd as well." The Prophet again said, "O Allah! Bless our Sham and Yemen." They said again, "Our Najd as well." On that the Prophet said, "There will appear earthquakes and afflictions, and from there will come out the horn of Satan."</a:t>
            </a:r>
            <a:r>
              <a:rPr lang="ar-SA" sz="2400" dirty="0"/>
              <a:t>‏</a:t>
            </a:r>
            <a:endParaRPr lang="en-US" sz="2400" dirty="0"/>
          </a:p>
          <a:p>
            <a:pPr marL="0" indent="0" algn="ctr">
              <a:buNone/>
            </a:pPr>
            <a:endParaRPr lang="en-US" sz="2400" dirty="0"/>
          </a:p>
          <a:p>
            <a:pPr marL="0" indent="0">
              <a:buNone/>
            </a:pPr>
            <a:r>
              <a:rPr lang="en-US" sz="1800" dirty="0"/>
              <a:t>Source: Bukhari in the </a:t>
            </a:r>
            <a:r>
              <a:rPr lang="en-CA" sz="1800" dirty="0"/>
              <a:t>chapter: Earthquakes and (other) signs (of the Day of Judgement)</a:t>
            </a:r>
            <a:endParaRPr lang="en-US" sz="1800" dirty="0"/>
          </a:p>
        </p:txBody>
      </p:sp>
    </p:spTree>
    <p:extLst>
      <p:ext uri="{BB962C8B-B14F-4D97-AF65-F5344CB8AC3E}">
        <p14:creationId xmlns:p14="http://schemas.microsoft.com/office/powerpoint/2010/main" val="28488706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88CFC-4C9F-54AA-229B-16AC5D406E8D}"/>
              </a:ext>
            </a:extLst>
          </p:cNvPr>
          <p:cNvSpPr>
            <a:spLocks noGrp="1"/>
          </p:cNvSpPr>
          <p:nvPr>
            <p:ph type="title"/>
          </p:nvPr>
        </p:nvSpPr>
        <p:spPr>
          <a:xfrm>
            <a:off x="720000" y="619200"/>
            <a:ext cx="10728322" cy="752400"/>
          </a:xfrm>
        </p:spPr>
        <p:txBody>
          <a:bodyPr/>
          <a:lstStyle/>
          <a:p>
            <a:pPr algn="ctr"/>
            <a:r>
              <a:rPr lang="en-US" dirty="0"/>
              <a:t>A’isha in Hadith Sources</a:t>
            </a:r>
          </a:p>
        </p:txBody>
      </p:sp>
      <p:sp>
        <p:nvSpPr>
          <p:cNvPr id="3" name="Content Placeholder 2">
            <a:extLst>
              <a:ext uri="{FF2B5EF4-FFF2-40B4-BE49-F238E27FC236}">
                <a16:creationId xmlns:a16="http://schemas.microsoft.com/office/drawing/2014/main" id="{6402FC8F-A9A7-A3A3-0119-4EC9AD54AFB8}"/>
              </a:ext>
            </a:extLst>
          </p:cNvPr>
          <p:cNvSpPr>
            <a:spLocks noGrp="1"/>
          </p:cNvSpPr>
          <p:nvPr>
            <p:ph idx="1"/>
          </p:nvPr>
        </p:nvSpPr>
        <p:spPr>
          <a:xfrm>
            <a:off x="720000" y="1468582"/>
            <a:ext cx="10728325" cy="4300393"/>
          </a:xfrm>
        </p:spPr>
        <p:txBody>
          <a:bodyPr>
            <a:normAutofit/>
          </a:bodyPr>
          <a:lstStyle/>
          <a:p>
            <a:pPr marL="0" indent="0" algn="ctr">
              <a:buNone/>
            </a:pPr>
            <a:r>
              <a:rPr lang="ar-SA" sz="2400" dirty="0"/>
              <a:t> عَبْدِ اللَّهِ بْنِ عُمَرَ ـ رضى الله عنهما ـ قَالَ رَأَيْتُ رَسُولَ اللَّهِ صلى الله عليه وسلم يُشِيرُ إِلَى الْمَشْرِقِ فَقَالَ ‏ "‏ هَا إِنَّ الْفِتْنَةَ هَا هُنَا إِنَّ الْفِتْنَةَ هَا هُنَا مِنْ حَيْثُ يَطْلُعُ قَرْنُ الشَّيْطَانِ</a:t>
            </a:r>
            <a:endParaRPr lang="en-US" sz="2400" dirty="0"/>
          </a:p>
          <a:p>
            <a:pPr marL="0" indent="0" algn="ctr">
              <a:buNone/>
            </a:pPr>
            <a:r>
              <a:rPr lang="en-CA" sz="2400" dirty="0"/>
              <a:t>Abdullah ibn Umar said: I saw the Messenger of God pointing towards the east saying, "Lo! Afflictions will verily emerge from here; afflictions will verily emerge from here, from which the horn of Satan will emerge.”</a:t>
            </a:r>
          </a:p>
          <a:p>
            <a:pPr marL="0" indent="0" algn="ctr">
              <a:buNone/>
            </a:pPr>
            <a:endParaRPr lang="en-CA" sz="2400" dirty="0"/>
          </a:p>
          <a:p>
            <a:pPr marL="0" indent="0" algn="ctr">
              <a:buNone/>
            </a:pPr>
            <a:endParaRPr lang="en-CA" sz="2400" dirty="0"/>
          </a:p>
          <a:p>
            <a:pPr marL="0" indent="0">
              <a:buNone/>
            </a:pPr>
            <a:r>
              <a:rPr lang="en-CA" sz="1800" dirty="0"/>
              <a:t>Source: Bukhari in the Book on the Beginning of Creation</a:t>
            </a:r>
            <a:endParaRPr lang="en-US" sz="1800" dirty="0"/>
          </a:p>
        </p:txBody>
      </p:sp>
    </p:spTree>
    <p:extLst>
      <p:ext uri="{BB962C8B-B14F-4D97-AF65-F5344CB8AC3E}">
        <p14:creationId xmlns:p14="http://schemas.microsoft.com/office/powerpoint/2010/main" val="32888809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F83E52-25D1-51A1-66E0-3786928AA097}"/>
              </a:ext>
            </a:extLst>
          </p:cNvPr>
          <p:cNvSpPr>
            <a:spLocks noGrp="1"/>
          </p:cNvSpPr>
          <p:nvPr>
            <p:ph type="title"/>
          </p:nvPr>
        </p:nvSpPr>
        <p:spPr>
          <a:xfrm>
            <a:off x="720000" y="619200"/>
            <a:ext cx="10728322" cy="752400"/>
          </a:xfrm>
        </p:spPr>
        <p:txBody>
          <a:bodyPr/>
          <a:lstStyle/>
          <a:p>
            <a:pPr algn="ctr"/>
            <a:r>
              <a:rPr lang="en-US" dirty="0"/>
              <a:t>A’isha in Hadith Sources</a:t>
            </a:r>
          </a:p>
        </p:txBody>
      </p:sp>
      <p:sp>
        <p:nvSpPr>
          <p:cNvPr id="3" name="Content Placeholder 2">
            <a:extLst>
              <a:ext uri="{FF2B5EF4-FFF2-40B4-BE49-F238E27FC236}">
                <a16:creationId xmlns:a16="http://schemas.microsoft.com/office/drawing/2014/main" id="{DAE57980-2EEA-E14B-9968-E7D2D3D2AD67}"/>
              </a:ext>
            </a:extLst>
          </p:cNvPr>
          <p:cNvSpPr>
            <a:spLocks noGrp="1"/>
          </p:cNvSpPr>
          <p:nvPr>
            <p:ph idx="1"/>
          </p:nvPr>
        </p:nvSpPr>
        <p:spPr>
          <a:xfrm>
            <a:off x="720000" y="1274618"/>
            <a:ext cx="10728325" cy="4494357"/>
          </a:xfrm>
        </p:spPr>
        <p:txBody>
          <a:bodyPr/>
          <a:lstStyle/>
          <a:p>
            <a:r>
              <a:rPr lang="en-US" sz="2400" b="1" dirty="0"/>
              <a:t>Shia Contentions:</a:t>
            </a:r>
          </a:p>
          <a:p>
            <a:r>
              <a:rPr lang="en-US" sz="2400" dirty="0"/>
              <a:t>The usage of the word </a:t>
            </a:r>
            <a:r>
              <a:rPr lang="ar-SA" sz="2400" dirty="0"/>
              <a:t>هَا هُنَا </a:t>
            </a:r>
            <a:r>
              <a:rPr lang="en-US" sz="2400" dirty="0"/>
              <a:t> indicates that the Prophet is referring to something close. This demonstrative pronoun is not used to point to distant places or objects.</a:t>
            </a:r>
          </a:p>
          <a:p>
            <a:r>
              <a:rPr lang="en-US" sz="2400" dirty="0"/>
              <a:t>The Prophet could have referred to Najd and the house of Aisha has a source of </a:t>
            </a:r>
            <a:r>
              <a:rPr lang="en-US" sz="2400" dirty="0" err="1"/>
              <a:t>fitna</a:t>
            </a:r>
            <a:r>
              <a:rPr lang="en-US" sz="2400" dirty="0"/>
              <a:t>. They are not mutually exclusive.</a:t>
            </a:r>
          </a:p>
          <a:p>
            <a:r>
              <a:rPr lang="en-US" sz="2400" dirty="0"/>
              <a:t>The historical records show that Aisha was indeed a source of </a:t>
            </a:r>
            <a:r>
              <a:rPr lang="en-US" sz="2400" dirty="0" err="1"/>
              <a:t>fitna</a:t>
            </a:r>
            <a:r>
              <a:rPr lang="en-US" sz="2400" dirty="0"/>
              <a:t> after the death of the Prophet.</a:t>
            </a:r>
          </a:p>
        </p:txBody>
      </p:sp>
    </p:spTree>
    <p:extLst>
      <p:ext uri="{BB962C8B-B14F-4D97-AF65-F5344CB8AC3E}">
        <p14:creationId xmlns:p14="http://schemas.microsoft.com/office/powerpoint/2010/main" val="1438711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026B5-B2AA-C6E0-DB62-2F69948047F7}"/>
              </a:ext>
            </a:extLst>
          </p:cNvPr>
          <p:cNvSpPr>
            <a:spLocks noGrp="1"/>
          </p:cNvSpPr>
          <p:nvPr>
            <p:ph type="title"/>
          </p:nvPr>
        </p:nvSpPr>
        <p:spPr>
          <a:xfrm>
            <a:off x="720000" y="619200"/>
            <a:ext cx="10728322" cy="752400"/>
          </a:xfrm>
        </p:spPr>
        <p:txBody>
          <a:bodyPr/>
          <a:lstStyle/>
          <a:p>
            <a:pPr algn="ctr"/>
            <a:r>
              <a:rPr lang="en-US" dirty="0"/>
              <a:t>A’isha in Hadith Sources</a:t>
            </a:r>
          </a:p>
        </p:txBody>
      </p:sp>
      <p:sp>
        <p:nvSpPr>
          <p:cNvPr id="3" name="Content Placeholder 2">
            <a:extLst>
              <a:ext uri="{FF2B5EF4-FFF2-40B4-BE49-F238E27FC236}">
                <a16:creationId xmlns:a16="http://schemas.microsoft.com/office/drawing/2014/main" id="{FC6396FB-76A4-E757-1C08-7858630DC064}"/>
              </a:ext>
            </a:extLst>
          </p:cNvPr>
          <p:cNvSpPr>
            <a:spLocks noGrp="1"/>
          </p:cNvSpPr>
          <p:nvPr>
            <p:ph idx="1"/>
          </p:nvPr>
        </p:nvSpPr>
        <p:spPr>
          <a:xfrm>
            <a:off x="720000" y="1371599"/>
            <a:ext cx="10728325" cy="5320145"/>
          </a:xfrm>
        </p:spPr>
        <p:txBody>
          <a:bodyPr>
            <a:normAutofit/>
          </a:bodyPr>
          <a:lstStyle/>
          <a:p>
            <a:r>
              <a:rPr lang="en-US" b="1" dirty="0"/>
              <a:t>The Hadith of The Female Companions of Yusuf</a:t>
            </a:r>
          </a:p>
          <a:p>
            <a:pPr marL="0" indent="0" algn="ctr">
              <a:buNone/>
            </a:pPr>
            <a:r>
              <a:rPr lang="ar-SA" sz="2400" dirty="0"/>
              <a:t> عَنْ عَائِشَةَ ـ رضى الله عنها ـ أَنَّ النَّبِيَّ صلى الله عليه وسلم قَالَ لَهَا ‏"‏ مُرِي أَبَا بَكْرٍ يُصَلِّي بِالنَّاسِ ‏"‏‏.‏ قَالَتْ إِنَّهُ رَجُلٌ أَسِيفٌ، مَتَى يَقُمْ مَقَامَكَ رَقَّ‏.‏ فَعَادَ فَعَادَتْ، قَالَ شُعْبَةُ فَقَالَ فِي الثَّالِثَةِ أَوِ الرَّابِعَةِ ‏"‏ إِنَّكُنَّ صَوَاحِبُ يُوسُفَ، مُرُوا أَبَا بَكْرٍ</a:t>
            </a:r>
            <a:endParaRPr lang="en-US" sz="2400" dirty="0"/>
          </a:p>
          <a:p>
            <a:pPr marL="0" indent="0" algn="ctr">
              <a:buNone/>
            </a:pPr>
            <a:r>
              <a:rPr lang="en-US" sz="2400" dirty="0"/>
              <a:t>Aisha says, the Prophet said to me: </a:t>
            </a:r>
            <a:r>
              <a:rPr lang="en-CA" sz="2400" dirty="0"/>
              <a:t>"Order Abu Bakr to lead the people in prayer." She replied," Abu Bakr is a soft-hearted person and when he stands at your place, he will weep The Prophet repeated the same order and she gave the same reply. The narrator, Shuba said that the Prophet said on the third or fourth time. "You are (like) the female companions of Joseph. Order Abu Bakr to lead the prayer. </a:t>
            </a:r>
            <a:r>
              <a:rPr lang="ar-SA" sz="2400" dirty="0"/>
              <a:t> ‏</a:t>
            </a:r>
            <a:endParaRPr lang="en-US" sz="2400" dirty="0"/>
          </a:p>
          <a:p>
            <a:pPr marL="0" indent="0">
              <a:buNone/>
            </a:pPr>
            <a:r>
              <a:rPr lang="en-US" sz="1800" dirty="0"/>
              <a:t>Source: Sahih Bukhari</a:t>
            </a:r>
          </a:p>
          <a:p>
            <a:pPr marL="0" indent="0" algn="ctr">
              <a:buNone/>
            </a:pPr>
            <a:endParaRPr lang="en-US" sz="2400" dirty="0"/>
          </a:p>
        </p:txBody>
      </p:sp>
    </p:spTree>
    <p:extLst>
      <p:ext uri="{BB962C8B-B14F-4D97-AF65-F5344CB8AC3E}">
        <p14:creationId xmlns:p14="http://schemas.microsoft.com/office/powerpoint/2010/main" val="17939640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BF65E0-2615-D035-4ACB-C23F1F5366B2}"/>
              </a:ext>
            </a:extLst>
          </p:cNvPr>
          <p:cNvSpPr>
            <a:spLocks noGrp="1"/>
          </p:cNvSpPr>
          <p:nvPr>
            <p:ph type="title"/>
          </p:nvPr>
        </p:nvSpPr>
        <p:spPr>
          <a:xfrm>
            <a:off x="720000" y="619200"/>
            <a:ext cx="10728322" cy="780109"/>
          </a:xfrm>
        </p:spPr>
        <p:txBody>
          <a:bodyPr/>
          <a:lstStyle/>
          <a:p>
            <a:pPr algn="ctr"/>
            <a:r>
              <a:rPr lang="en-US" dirty="0"/>
              <a:t>A’isha in Hadith Sources</a:t>
            </a:r>
          </a:p>
        </p:txBody>
      </p:sp>
      <p:sp>
        <p:nvSpPr>
          <p:cNvPr id="3" name="Content Placeholder 2">
            <a:extLst>
              <a:ext uri="{FF2B5EF4-FFF2-40B4-BE49-F238E27FC236}">
                <a16:creationId xmlns:a16="http://schemas.microsoft.com/office/drawing/2014/main" id="{E1EF14A2-8EF4-2CEA-450C-6F4796852786}"/>
              </a:ext>
            </a:extLst>
          </p:cNvPr>
          <p:cNvSpPr>
            <a:spLocks noGrp="1"/>
          </p:cNvSpPr>
          <p:nvPr>
            <p:ph idx="1"/>
          </p:nvPr>
        </p:nvSpPr>
        <p:spPr>
          <a:xfrm>
            <a:off x="720000" y="1399310"/>
            <a:ext cx="10728325" cy="4369666"/>
          </a:xfrm>
        </p:spPr>
        <p:txBody>
          <a:bodyPr>
            <a:normAutofit/>
          </a:bodyPr>
          <a:lstStyle/>
          <a:p>
            <a:r>
              <a:rPr lang="en-US" sz="2400" dirty="0"/>
              <a:t>The Shia version of this hadith is as follows:</a:t>
            </a:r>
          </a:p>
          <a:p>
            <a:r>
              <a:rPr lang="en-US" sz="2400" dirty="0"/>
              <a:t>The Prophet was ill and unable to lead the congregational prayers. Aisha overheard that the Prophet cannot lead and wished to appoint someone to lead. Without any instructions from the Prophet, she told her father to go lead the prayer. The Prophet became so furious that he commanded Ali and </a:t>
            </a:r>
            <a:r>
              <a:rPr lang="en-US" sz="2400" dirty="0" err="1"/>
              <a:t>Fadhl</a:t>
            </a:r>
            <a:r>
              <a:rPr lang="en-US" sz="2400" dirty="0"/>
              <a:t> ibn Abbas to carry him to the Masjid and he led prayers while sitting.</a:t>
            </a:r>
          </a:p>
        </p:txBody>
      </p:sp>
    </p:spTree>
    <p:extLst>
      <p:ext uri="{BB962C8B-B14F-4D97-AF65-F5344CB8AC3E}">
        <p14:creationId xmlns:p14="http://schemas.microsoft.com/office/powerpoint/2010/main" val="545243332"/>
      </p:ext>
    </p:extLst>
  </p:cSld>
  <p:clrMapOvr>
    <a:masterClrMapping/>
  </p:clrMapOvr>
</p:sld>
</file>

<file path=ppt/theme/theme1.xml><?xml version="1.0" encoding="utf-8"?>
<a:theme xmlns:a="http://schemas.openxmlformats.org/drawingml/2006/main" name="BlobVTI">
  <a:themeElements>
    <a:clrScheme name="Blob V2">
      <a:dk1>
        <a:sysClr val="windowText" lastClr="000000"/>
      </a:dk1>
      <a:lt1>
        <a:sysClr val="window" lastClr="FFFFFF"/>
      </a:lt1>
      <a:dk2>
        <a:srgbClr val="0B2827"/>
      </a:dk2>
      <a:lt2>
        <a:srgbClr val="DAE3E3"/>
      </a:lt2>
      <a:accent1>
        <a:srgbClr val="B495C2"/>
      </a:accent1>
      <a:accent2>
        <a:srgbClr val="767E37"/>
      </a:accent2>
      <a:accent3>
        <a:srgbClr val="8FA3A3"/>
      </a:accent3>
      <a:accent4>
        <a:srgbClr val="CE7F01"/>
      </a:accent4>
      <a:accent5>
        <a:srgbClr val="D15A29"/>
      </a:accent5>
      <a:accent6>
        <a:srgbClr val="B88470"/>
      </a:accent6>
      <a:hlink>
        <a:srgbClr val="B57001"/>
      </a:hlink>
      <a:folHlink>
        <a:srgbClr val="996209"/>
      </a:folHlink>
    </a:clrScheme>
    <a:fontScheme name="Blob">
      <a:majorFont>
        <a:latin typeface="Sagona Book"/>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docProps/app.xml><?xml version="1.0" encoding="utf-8"?>
<Properties xmlns="http://schemas.openxmlformats.org/officeDocument/2006/extended-properties" xmlns:vt="http://schemas.openxmlformats.org/officeDocument/2006/docPropsVTypes">
  <TotalTime>16952</TotalTime>
  <Words>1853</Words>
  <Application>Microsoft Macintosh PowerPoint</Application>
  <PresentationFormat>Widescreen</PresentationFormat>
  <Paragraphs>86</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Avenir Next LT Pro</vt:lpstr>
      <vt:lpstr>Sagona Book</vt:lpstr>
      <vt:lpstr>The Hand Extrablack</vt:lpstr>
      <vt:lpstr>BlobVTI</vt:lpstr>
      <vt:lpstr>The Life of Prophet Muhammad</vt:lpstr>
      <vt:lpstr>A’isha in Hadith Sources</vt:lpstr>
      <vt:lpstr>A’isha in Hadith Sources</vt:lpstr>
      <vt:lpstr>A’isha in Hadith Sources</vt:lpstr>
      <vt:lpstr>A’isha in Hadith Sources</vt:lpstr>
      <vt:lpstr>A’isha in Hadith Sources</vt:lpstr>
      <vt:lpstr>A’isha in Hadith Sources</vt:lpstr>
      <vt:lpstr>A’isha in Hadith Sources</vt:lpstr>
      <vt:lpstr>A’isha in Hadith Sources</vt:lpstr>
      <vt:lpstr>A’isha in Hadith Sources</vt:lpstr>
      <vt:lpstr>A’isha in Hadith Sources</vt:lpstr>
      <vt:lpstr>A’isha in Hadith Sources</vt:lpstr>
      <vt:lpstr>A’isha in Hadith Sources</vt:lpstr>
      <vt:lpstr>A’isha in Hadith Sources</vt:lpstr>
      <vt:lpstr>A’isha in Hadith Sources</vt:lpstr>
      <vt:lpstr>A’isha in Hadith Sources</vt:lpstr>
      <vt:lpstr>A’isha in Hadith Sources</vt:lpstr>
      <vt:lpstr>A’isha in Hadith Sources</vt:lpstr>
      <vt:lpstr>A’isha in Hadith Sources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Prophet Muhammad</dc:title>
  <dc:creator>awnasser@outlook.com</dc:creator>
  <cp:lastModifiedBy>awnasser@outlook.com</cp:lastModifiedBy>
  <cp:revision>1000</cp:revision>
  <dcterms:created xsi:type="dcterms:W3CDTF">2020-11-25T07:02:27Z</dcterms:created>
  <dcterms:modified xsi:type="dcterms:W3CDTF">2022-06-16T01:24:57Z</dcterms:modified>
</cp:coreProperties>
</file>