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699"/>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June 28,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June 28,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June 28,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June 28,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June 28,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June 28,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June 28,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June 28,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June 28,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June 28,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June 28,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June 28,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53</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ED36D-7953-5578-4980-2ADF4FEDA997}"/>
              </a:ext>
            </a:extLst>
          </p:cNvPr>
          <p:cNvSpPr>
            <a:spLocks noGrp="1"/>
          </p:cNvSpPr>
          <p:nvPr>
            <p:ph type="title"/>
          </p:nvPr>
        </p:nvSpPr>
        <p:spPr>
          <a:xfrm>
            <a:off x="720000" y="619200"/>
            <a:ext cx="10728322" cy="877091"/>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F4E2CC00-F6C2-095E-12CD-69E6D4D4FE67}"/>
              </a:ext>
            </a:extLst>
          </p:cNvPr>
          <p:cNvSpPr>
            <a:spLocks noGrp="1"/>
          </p:cNvSpPr>
          <p:nvPr>
            <p:ph idx="1"/>
          </p:nvPr>
        </p:nvSpPr>
        <p:spPr>
          <a:xfrm>
            <a:off x="720000" y="1496292"/>
            <a:ext cx="10728325" cy="4742508"/>
          </a:xfrm>
        </p:spPr>
        <p:txBody>
          <a:bodyPr>
            <a:noAutofit/>
          </a:bodyPr>
          <a:lstStyle/>
          <a:p>
            <a:r>
              <a:rPr lang="en-CA" sz="2400" dirty="0"/>
              <a:t>This serves as a deliberate indication that they are not included under the umbrella of this group. Rather, they have their own multiplicity of houses whereas the People of that One House—a House already known to the listeners</a:t>
            </a:r>
            <a:r>
              <a:rPr lang="en-CA" sz="2400" baseline="30000" dirty="0"/>
              <a:t> </a:t>
            </a:r>
            <a:r>
              <a:rPr lang="en-CA" sz="2400" dirty="0"/>
              <a:t>are different.</a:t>
            </a:r>
          </a:p>
          <a:p>
            <a:r>
              <a:rPr lang="en-CA" sz="2400" dirty="0"/>
              <a:t>Otherwise, one would very well have expected the verse to say “ahl al-</a:t>
            </a:r>
            <a:r>
              <a:rPr lang="en-CA" sz="2400" dirty="0" err="1"/>
              <a:t>buyūt</a:t>
            </a:r>
            <a:r>
              <a:rPr lang="en-CA" sz="2400" dirty="0"/>
              <a:t>” instead of “ahl al-</a:t>
            </a:r>
            <a:r>
              <a:rPr lang="en-CA" sz="2400" dirty="0" err="1"/>
              <a:t>bayt</a:t>
            </a:r>
            <a:r>
              <a:rPr lang="en-CA" sz="2400" dirty="0"/>
              <a:t>.” The stark change from plural to singular is even further accentuated by the fact that in verse 34, the address to the wives’ homes again returns to </a:t>
            </a:r>
            <a:r>
              <a:rPr lang="en-CA" sz="2400" dirty="0" err="1"/>
              <a:t>buyūtikunna</a:t>
            </a:r>
            <a:r>
              <a:rPr lang="en-CA" sz="2400" dirty="0"/>
              <a:t>. This is a clear contextual challenge for those who assert that the wives are the referents of the passage. </a:t>
            </a:r>
            <a:endParaRPr lang="en-US" sz="2400" dirty="0"/>
          </a:p>
        </p:txBody>
      </p:sp>
    </p:spTree>
    <p:extLst>
      <p:ext uri="{BB962C8B-B14F-4D97-AF65-F5344CB8AC3E}">
        <p14:creationId xmlns:p14="http://schemas.microsoft.com/office/powerpoint/2010/main" val="488671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F814D-BB0C-5B1B-2C82-7969A3330F9F}"/>
              </a:ext>
            </a:extLst>
          </p:cNvPr>
          <p:cNvSpPr>
            <a:spLocks noGrp="1"/>
          </p:cNvSpPr>
          <p:nvPr>
            <p:ph type="title"/>
          </p:nvPr>
        </p:nvSpPr>
        <p:spPr>
          <a:xfrm>
            <a:off x="720000" y="619200"/>
            <a:ext cx="10728322" cy="710836"/>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E1C6E1B4-0059-D2F2-1278-BD2659719C1A}"/>
              </a:ext>
            </a:extLst>
          </p:cNvPr>
          <p:cNvSpPr>
            <a:spLocks noGrp="1"/>
          </p:cNvSpPr>
          <p:nvPr>
            <p:ph idx="1"/>
          </p:nvPr>
        </p:nvSpPr>
        <p:spPr>
          <a:xfrm>
            <a:off x="720000" y="1330036"/>
            <a:ext cx="10728325" cy="4779819"/>
          </a:xfrm>
        </p:spPr>
        <p:txBody>
          <a:bodyPr>
            <a:normAutofit/>
          </a:bodyPr>
          <a:lstStyle/>
          <a:p>
            <a:r>
              <a:rPr lang="en-US" sz="2400" b="1" u="sng" dirty="0"/>
              <a:t>Change in Pronouns</a:t>
            </a:r>
          </a:p>
          <a:p>
            <a:r>
              <a:rPr lang="en-CA" sz="2400" dirty="0"/>
              <a:t>Another very important contextual clue as alluded to by several commentators is that the pronoun changes within this verse from the feminine second person pronoun </a:t>
            </a:r>
            <a:r>
              <a:rPr lang="ar-SA" sz="2400" dirty="0"/>
              <a:t>كنّ “</a:t>
            </a:r>
            <a:r>
              <a:rPr lang="en-CA" sz="2400" dirty="0" err="1"/>
              <a:t>kunna</a:t>
            </a:r>
            <a:r>
              <a:rPr lang="en-CA" sz="2400" dirty="0"/>
              <a:t>” to the masculine/general second-person pronoun</a:t>
            </a:r>
            <a:r>
              <a:rPr lang="ar-SA" sz="2400" dirty="0"/>
              <a:t>كم  “</a:t>
            </a:r>
            <a:r>
              <a:rPr lang="en-CA" sz="2400" dirty="0" err="1"/>
              <a:t>kum</a:t>
            </a:r>
            <a:r>
              <a:rPr lang="en-CA" sz="2400" dirty="0"/>
              <a:t>.” This serves an important purpose of including menfolk (</a:t>
            </a:r>
            <a:r>
              <a:rPr lang="en-CA" sz="2400" dirty="0" err="1"/>
              <a:t>idkhāl</a:t>
            </a:r>
            <a:r>
              <a:rPr lang="en-CA" sz="2400" dirty="0"/>
              <a:t> al-</a:t>
            </a:r>
            <a:r>
              <a:rPr lang="en-CA" sz="2400" dirty="0" err="1"/>
              <a:t>rijāl</a:t>
            </a:r>
            <a:r>
              <a:rPr lang="en-CA" sz="2400" dirty="0"/>
              <a:t>) in the term “Ahl al-Bayt.”</a:t>
            </a:r>
          </a:p>
          <a:p>
            <a:r>
              <a:rPr lang="en-CA" sz="2400" dirty="0"/>
              <a:t>Who are these menfolk that are included in the verse? Those who believe that the wives are being addressed in this verse have proposed many options, most saying that the verse has switched pronouns to include the Prophet and some also adding that it includes the wives’ fathers.</a:t>
            </a:r>
          </a:p>
          <a:p>
            <a:endParaRPr lang="en-US" sz="2400" dirty="0"/>
          </a:p>
        </p:txBody>
      </p:sp>
    </p:spTree>
    <p:extLst>
      <p:ext uri="{BB962C8B-B14F-4D97-AF65-F5344CB8AC3E}">
        <p14:creationId xmlns:p14="http://schemas.microsoft.com/office/powerpoint/2010/main" val="3721908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713-2DB3-D224-029F-2688F2333017}"/>
              </a:ext>
            </a:extLst>
          </p:cNvPr>
          <p:cNvSpPr>
            <a:spLocks noGrp="1"/>
          </p:cNvSpPr>
          <p:nvPr>
            <p:ph type="title"/>
          </p:nvPr>
        </p:nvSpPr>
        <p:spPr>
          <a:xfrm>
            <a:off x="720000" y="619200"/>
            <a:ext cx="10728322" cy="807818"/>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9E62F78D-E316-7489-132D-264F1B0BE820}"/>
              </a:ext>
            </a:extLst>
          </p:cNvPr>
          <p:cNvSpPr>
            <a:spLocks noGrp="1"/>
          </p:cNvSpPr>
          <p:nvPr>
            <p:ph idx="1"/>
          </p:nvPr>
        </p:nvSpPr>
        <p:spPr>
          <a:xfrm>
            <a:off x="720000" y="1427018"/>
            <a:ext cx="10728325" cy="4341957"/>
          </a:xfrm>
        </p:spPr>
        <p:txBody>
          <a:bodyPr>
            <a:normAutofit/>
          </a:bodyPr>
          <a:lstStyle/>
          <a:p>
            <a:r>
              <a:rPr lang="en-CA" sz="2400" dirty="0"/>
              <a:t>In other words, they are proposing that the verse means, “God only ordains these prohibitions and commandments on the wives so that the wives, the Holy Prophet, and the </a:t>
            </a:r>
            <a:r>
              <a:rPr lang="en-CA" sz="2400" dirty="0" err="1"/>
              <a:t>father-in-laws</a:t>
            </a:r>
            <a:r>
              <a:rPr lang="en-CA" sz="2400" dirty="0"/>
              <a:t> may all be purified.”</a:t>
            </a:r>
          </a:p>
          <a:p>
            <a:r>
              <a:rPr lang="en-CA" sz="2400" dirty="0"/>
              <a:t>However on a more detailed analysis, it becomes clear that this is a very clunky and linguistically inelegant position; in addition to not being supported by the context, it suffers from several deficiencies from the standpoint of Quranic eloquence. </a:t>
            </a:r>
            <a:endParaRPr lang="en-US" sz="2400" dirty="0"/>
          </a:p>
        </p:txBody>
      </p:sp>
    </p:spTree>
    <p:extLst>
      <p:ext uri="{BB962C8B-B14F-4D97-AF65-F5344CB8AC3E}">
        <p14:creationId xmlns:p14="http://schemas.microsoft.com/office/powerpoint/2010/main" val="3583295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48A04-1F55-6876-03EA-FD510F4C319B}"/>
              </a:ext>
            </a:extLst>
          </p:cNvPr>
          <p:cNvSpPr>
            <a:spLocks noGrp="1"/>
          </p:cNvSpPr>
          <p:nvPr>
            <p:ph type="title"/>
          </p:nvPr>
        </p:nvSpPr>
        <p:spPr>
          <a:xfrm>
            <a:off x="720000" y="619200"/>
            <a:ext cx="10728322" cy="655418"/>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BA246FC7-EBC4-A98F-BF1B-65AF17FF95EF}"/>
              </a:ext>
            </a:extLst>
          </p:cNvPr>
          <p:cNvSpPr>
            <a:spLocks noGrp="1"/>
          </p:cNvSpPr>
          <p:nvPr>
            <p:ph idx="1"/>
          </p:nvPr>
        </p:nvSpPr>
        <p:spPr>
          <a:xfrm>
            <a:off x="720000" y="1399310"/>
            <a:ext cx="10728325" cy="4369666"/>
          </a:xfrm>
        </p:spPr>
        <p:txBody>
          <a:bodyPr/>
          <a:lstStyle/>
          <a:p>
            <a:r>
              <a:rPr lang="en-CA" sz="2400" dirty="0"/>
              <a:t>The first problem has been pointed out by Sayyid ‘</a:t>
            </a:r>
            <a:r>
              <a:rPr lang="en-CA" sz="2400" dirty="0" err="1"/>
              <a:t>Alī</a:t>
            </a:r>
            <a:r>
              <a:rPr lang="en-CA" sz="2400" dirty="0"/>
              <a:t> </a:t>
            </a:r>
            <a:r>
              <a:rPr lang="en-CA" sz="2400" dirty="0" err="1"/>
              <a:t>Qāḍī</a:t>
            </a:r>
            <a:r>
              <a:rPr lang="en-CA" sz="2400" dirty="0"/>
              <a:t> al-</a:t>
            </a:r>
            <a:r>
              <a:rPr lang="en-CA" sz="2400" dirty="0" err="1"/>
              <a:t>Tabātabā’ī</a:t>
            </a:r>
            <a:r>
              <a:rPr lang="en-CA" sz="2400" dirty="0"/>
              <a:t> where he states:</a:t>
            </a:r>
          </a:p>
          <a:p>
            <a:pPr marL="0" indent="0" algn="ctr">
              <a:buNone/>
            </a:pPr>
            <a:r>
              <a:rPr lang="en-CA" sz="2400" i="1" dirty="0"/>
              <a:t>“Is the meaning of warding off filth (</a:t>
            </a:r>
            <a:r>
              <a:rPr lang="en-CA" sz="2400" i="1" dirty="0" err="1"/>
              <a:t>idhhāb</a:t>
            </a:r>
            <a:r>
              <a:rPr lang="en-CA" sz="2400" i="1" dirty="0"/>
              <a:t> al-</a:t>
            </a:r>
            <a:r>
              <a:rPr lang="en-CA" sz="2400" i="1" dirty="0" err="1"/>
              <a:t>rijs</a:t>
            </a:r>
            <a:r>
              <a:rPr lang="en-CA" sz="2400" i="1" dirty="0"/>
              <a:t>) from the Ahl al-Bayt here in the sense of repelling it from ever touching them  (al-</a:t>
            </a:r>
            <a:r>
              <a:rPr lang="en-CA" sz="2400" i="1" dirty="0" err="1"/>
              <a:t>daf</a:t>
            </a:r>
            <a:r>
              <a:rPr lang="en-CA" sz="2400" i="1" dirty="0"/>
              <a:t>’) or alleviating it from them after they had already been sullied (al-</a:t>
            </a:r>
            <a:r>
              <a:rPr lang="en-CA" sz="2400" i="1" dirty="0" err="1"/>
              <a:t>raf</a:t>
            </a:r>
            <a:r>
              <a:rPr lang="en-CA" sz="2400" i="1" dirty="0"/>
              <a:t>’)? If one adopts the former meaning, then the wives are automatically excluded from the verse—because most if not all of them were in the state of spiritual filth before Islam.</a:t>
            </a:r>
            <a:endParaRPr lang="en-US" sz="2400" i="1" dirty="0"/>
          </a:p>
        </p:txBody>
      </p:sp>
    </p:spTree>
    <p:extLst>
      <p:ext uri="{BB962C8B-B14F-4D97-AF65-F5344CB8AC3E}">
        <p14:creationId xmlns:p14="http://schemas.microsoft.com/office/powerpoint/2010/main" val="3779120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5A245-B6E1-0859-DBF4-DA97415663CA}"/>
              </a:ext>
            </a:extLst>
          </p:cNvPr>
          <p:cNvSpPr>
            <a:spLocks noGrp="1"/>
          </p:cNvSpPr>
          <p:nvPr>
            <p:ph type="title"/>
          </p:nvPr>
        </p:nvSpPr>
        <p:spPr>
          <a:xfrm>
            <a:off x="720000" y="619200"/>
            <a:ext cx="10728322" cy="641564"/>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989ECCBB-8EEB-B8A5-7288-718B5540AD61}"/>
              </a:ext>
            </a:extLst>
          </p:cNvPr>
          <p:cNvSpPr>
            <a:spLocks noGrp="1"/>
          </p:cNvSpPr>
          <p:nvPr>
            <p:ph idx="1"/>
          </p:nvPr>
        </p:nvSpPr>
        <p:spPr>
          <a:xfrm>
            <a:off x="720000" y="1260764"/>
            <a:ext cx="10728325" cy="4508211"/>
          </a:xfrm>
        </p:spPr>
        <p:txBody>
          <a:bodyPr>
            <a:normAutofit/>
          </a:bodyPr>
          <a:lstStyle/>
          <a:p>
            <a:pPr marL="0" indent="0" algn="ctr">
              <a:buNone/>
            </a:pPr>
            <a:r>
              <a:rPr lang="en-CA" sz="2400" dirty="0"/>
              <a:t> If one should adopt the latter meaning, then one must remove the Holy Prophet (</a:t>
            </a:r>
            <a:r>
              <a:rPr lang="en-CA" sz="2400" dirty="0" err="1"/>
              <a:t>sawa</a:t>
            </a:r>
            <a:r>
              <a:rPr lang="en-CA" sz="2400" dirty="0"/>
              <a:t>) from the import of the verse because all Muslims are unanimous that he was never sullied with any form of filth either before or after his appointment to Prophethood (al-</a:t>
            </a:r>
            <a:r>
              <a:rPr lang="en-CA" sz="2400" dirty="0" err="1"/>
              <a:t>bi’thah</a:t>
            </a:r>
            <a:r>
              <a:rPr lang="en-CA" sz="2400" dirty="0"/>
              <a:t>). However, the Holy Prophet (</a:t>
            </a:r>
            <a:r>
              <a:rPr lang="en-CA" sz="2400" dirty="0" err="1"/>
              <a:t>sawa</a:t>
            </a:r>
            <a:r>
              <a:rPr lang="en-CA" sz="2400" dirty="0"/>
              <a:t>) is included in the import of the verse by the agreement of all Muslims; therefore it is not possible to exclude the Holy Prophet. It becomes clear then that the meaning is the repelling of all filth (al-</a:t>
            </a:r>
            <a:r>
              <a:rPr lang="en-CA" sz="2400" dirty="0" err="1"/>
              <a:t>daf</a:t>
            </a:r>
            <a:r>
              <a:rPr lang="en-CA" sz="2400" dirty="0"/>
              <a:t>’) and the wives </a:t>
            </a:r>
            <a:r>
              <a:rPr lang="en-CA" sz="2400" dirty="0" err="1"/>
              <a:t>ar.e</a:t>
            </a:r>
            <a:r>
              <a:rPr lang="en-CA" sz="2400" dirty="0"/>
              <a:t> therefore definitively excluded from the verse.”</a:t>
            </a:r>
            <a:endParaRPr lang="en-US" sz="2400" dirty="0"/>
          </a:p>
        </p:txBody>
      </p:sp>
    </p:spTree>
    <p:extLst>
      <p:ext uri="{BB962C8B-B14F-4D97-AF65-F5344CB8AC3E}">
        <p14:creationId xmlns:p14="http://schemas.microsoft.com/office/powerpoint/2010/main" val="1648242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DE03F-83C5-7EE1-9BE4-EE3B2AA2CD92}"/>
              </a:ext>
            </a:extLst>
          </p:cNvPr>
          <p:cNvSpPr>
            <a:spLocks noGrp="1"/>
          </p:cNvSpPr>
          <p:nvPr>
            <p:ph type="title"/>
          </p:nvPr>
        </p:nvSpPr>
        <p:spPr>
          <a:xfrm>
            <a:off x="720000" y="619200"/>
            <a:ext cx="10728322" cy="766255"/>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FC0E130E-DDDF-BCF5-B95C-F33E01D7A2AC}"/>
              </a:ext>
            </a:extLst>
          </p:cNvPr>
          <p:cNvSpPr>
            <a:spLocks noGrp="1"/>
          </p:cNvSpPr>
          <p:nvPr>
            <p:ph idx="1"/>
          </p:nvPr>
        </p:nvSpPr>
        <p:spPr>
          <a:xfrm>
            <a:off x="720000" y="1288474"/>
            <a:ext cx="10728325" cy="4480502"/>
          </a:xfrm>
        </p:spPr>
        <p:txBody>
          <a:bodyPr>
            <a:normAutofit/>
          </a:bodyPr>
          <a:lstStyle/>
          <a:p>
            <a:r>
              <a:rPr lang="en-CA" sz="2400" dirty="0"/>
              <a:t>The second problem is related to the issue of purification. Is this essential purification (al-</a:t>
            </a:r>
            <a:r>
              <a:rPr lang="en-CA" sz="2400" dirty="0" err="1"/>
              <a:t>taṭhīr</a:t>
            </a:r>
            <a:r>
              <a:rPr lang="en-CA" sz="2400" dirty="0"/>
              <a:t> al-</a:t>
            </a:r>
            <a:r>
              <a:rPr lang="en-CA" sz="2400" dirty="0" err="1"/>
              <a:t>jawharī</a:t>
            </a:r>
            <a:r>
              <a:rPr lang="en-CA" sz="2400" dirty="0"/>
              <a:t>) or by accident (al-</a:t>
            </a:r>
            <a:r>
              <a:rPr lang="en-CA" sz="2400" dirty="0" err="1"/>
              <a:t>taṭhīr</a:t>
            </a:r>
            <a:r>
              <a:rPr lang="en-CA" sz="2400" dirty="0"/>
              <a:t> al-‘</a:t>
            </a:r>
            <a:r>
              <a:rPr lang="en-CA" sz="2400" dirty="0" err="1"/>
              <a:t>araḍī</a:t>
            </a:r>
            <a:r>
              <a:rPr lang="en-CA" sz="2400" dirty="0"/>
              <a:t>)? How are the menfolk (the Holy Prophet (</a:t>
            </a:r>
            <a:r>
              <a:rPr lang="en-CA" sz="2400" dirty="0" err="1"/>
              <a:t>sawa</a:t>
            </a:r>
            <a:r>
              <a:rPr lang="en-CA" sz="2400" dirty="0"/>
              <a:t>) and the wives’ fathers) being purified by the prescriptive ordinances that the wives of the Prophet are carrying out? The answer of course is that the </a:t>
            </a:r>
            <a:r>
              <a:rPr lang="en-CA" sz="2400" dirty="0" err="1"/>
              <a:t>menfolks</a:t>
            </a:r>
            <a:r>
              <a:rPr lang="en-CA" sz="2400" dirty="0"/>
              <a:t>’ purification is indirect by marital association (i.e. ‘</a:t>
            </a:r>
            <a:r>
              <a:rPr lang="en-CA" sz="2400" dirty="0" err="1"/>
              <a:t>araḍī</a:t>
            </a:r>
            <a:r>
              <a:rPr lang="en-CA" sz="2400" dirty="0"/>
              <a:t>) while the wives are being purified directly by their obedience.</a:t>
            </a:r>
            <a:endParaRPr lang="en-US" sz="2400" dirty="0"/>
          </a:p>
        </p:txBody>
      </p:sp>
    </p:spTree>
    <p:extLst>
      <p:ext uri="{BB962C8B-B14F-4D97-AF65-F5344CB8AC3E}">
        <p14:creationId xmlns:p14="http://schemas.microsoft.com/office/powerpoint/2010/main" val="410637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67755-FB39-D0B3-8EA1-F68C82D6EE45}"/>
              </a:ext>
            </a:extLst>
          </p:cNvPr>
          <p:cNvSpPr>
            <a:spLocks noGrp="1"/>
          </p:cNvSpPr>
          <p:nvPr>
            <p:ph type="title"/>
          </p:nvPr>
        </p:nvSpPr>
        <p:spPr>
          <a:xfrm>
            <a:off x="720000" y="619200"/>
            <a:ext cx="10728322" cy="766255"/>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34A5E724-0F14-DFE4-DA38-F930FC77881D}"/>
              </a:ext>
            </a:extLst>
          </p:cNvPr>
          <p:cNvSpPr>
            <a:spLocks noGrp="1"/>
          </p:cNvSpPr>
          <p:nvPr>
            <p:ph idx="1"/>
          </p:nvPr>
        </p:nvSpPr>
        <p:spPr>
          <a:xfrm>
            <a:off x="720000" y="1385456"/>
            <a:ext cx="10728325" cy="4383520"/>
          </a:xfrm>
        </p:spPr>
        <p:txBody>
          <a:bodyPr>
            <a:noAutofit/>
          </a:bodyPr>
          <a:lstStyle/>
          <a:p>
            <a:r>
              <a:rPr lang="en-CA" sz="2400" dirty="0"/>
              <a:t>Therefore, one is again utilizing a single shared word with multiple meanings (</a:t>
            </a:r>
            <a:r>
              <a:rPr lang="en-CA" sz="2400" dirty="0" err="1"/>
              <a:t>isti’māl</a:t>
            </a:r>
            <a:r>
              <a:rPr lang="en-CA" sz="2400" dirty="0"/>
              <a:t> al-</a:t>
            </a:r>
            <a:r>
              <a:rPr lang="en-CA" sz="2400" dirty="0" err="1"/>
              <a:t>mushtarak</a:t>
            </a:r>
            <a:r>
              <a:rPr lang="en-CA" sz="2400" dirty="0"/>
              <a:t> </a:t>
            </a:r>
            <a:r>
              <a:rPr lang="en-CA" sz="2400" dirty="0" err="1"/>
              <a:t>fī</a:t>
            </a:r>
            <a:r>
              <a:rPr lang="en-CA" sz="2400" dirty="0"/>
              <a:t> </a:t>
            </a:r>
            <a:r>
              <a:rPr lang="en-CA" sz="2400" dirty="0" err="1"/>
              <a:t>akthar</a:t>
            </a:r>
            <a:r>
              <a:rPr lang="en-CA" sz="2400" dirty="0"/>
              <a:t> min </a:t>
            </a:r>
            <a:r>
              <a:rPr lang="en-CA" sz="2400" dirty="0" err="1"/>
              <a:t>ma’nā</a:t>
            </a:r>
            <a:r>
              <a:rPr lang="en-CA" sz="2400" dirty="0"/>
              <a:t>), which is reprehensible in this case given that a single pronoun is used for the Ahl al-Bayt and there is no </a:t>
            </a:r>
            <a:r>
              <a:rPr lang="en-CA" sz="2400" dirty="0" err="1"/>
              <a:t>qarīnah</a:t>
            </a:r>
            <a:r>
              <a:rPr lang="en-CA" sz="2400" dirty="0"/>
              <a:t> to specify a difference between its members.</a:t>
            </a:r>
            <a:endParaRPr lang="en-CA" sz="2400" baseline="30000" dirty="0"/>
          </a:p>
          <a:p>
            <a:r>
              <a:rPr lang="en-CA" sz="2400" dirty="0"/>
              <a:t>In other words, one is saying that the purification mentioned in these verses has two separate significations to two separate groups of individuals (i.e. the menfolk by association and the womenfolk directly), although the verse indicates that the purification applies equally to the entire group of the Ahl al-Bayt.</a:t>
            </a:r>
            <a:endParaRPr lang="en-US" sz="2400" dirty="0"/>
          </a:p>
        </p:txBody>
      </p:sp>
    </p:spTree>
    <p:extLst>
      <p:ext uri="{BB962C8B-B14F-4D97-AF65-F5344CB8AC3E}">
        <p14:creationId xmlns:p14="http://schemas.microsoft.com/office/powerpoint/2010/main" val="287348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A7ADF-FD07-E18B-54DE-8FE4C8CDB444}"/>
              </a:ext>
            </a:extLst>
          </p:cNvPr>
          <p:cNvSpPr>
            <a:spLocks noGrp="1"/>
          </p:cNvSpPr>
          <p:nvPr>
            <p:ph type="title"/>
          </p:nvPr>
        </p:nvSpPr>
        <p:spPr>
          <a:xfrm>
            <a:off x="720000" y="619200"/>
            <a:ext cx="10728322" cy="738545"/>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DDC4C20B-1FFA-B178-ABC1-22303EDABF00}"/>
              </a:ext>
            </a:extLst>
          </p:cNvPr>
          <p:cNvSpPr>
            <a:spLocks noGrp="1"/>
          </p:cNvSpPr>
          <p:nvPr>
            <p:ph idx="1"/>
          </p:nvPr>
        </p:nvSpPr>
        <p:spPr>
          <a:xfrm>
            <a:off x="720000" y="1496292"/>
            <a:ext cx="10728325" cy="4272684"/>
          </a:xfrm>
        </p:spPr>
        <p:txBody>
          <a:bodyPr/>
          <a:lstStyle/>
          <a:p>
            <a:r>
              <a:rPr lang="en-US" sz="2400" b="1" u="sng" dirty="0"/>
              <a:t>The </a:t>
            </a:r>
            <a:r>
              <a:rPr lang="en-US" sz="2400" b="1" u="sng" dirty="0" err="1"/>
              <a:t>Iradah</a:t>
            </a:r>
            <a:r>
              <a:rPr lang="en-US" sz="2400" b="1" u="sng" dirty="0"/>
              <a:t> of the Wives</a:t>
            </a:r>
          </a:p>
          <a:p>
            <a:r>
              <a:rPr lang="en-CA" sz="2400" dirty="0"/>
              <a:t>Another very important point that can be gleaned from reading the entire passage in context is that the existential ordinance (al-</a:t>
            </a:r>
            <a:r>
              <a:rPr lang="en-CA" sz="2400" dirty="0" err="1"/>
              <a:t>irādah</a:t>
            </a:r>
            <a:r>
              <a:rPr lang="en-CA" sz="2400" dirty="0"/>
              <a:t> al-</a:t>
            </a:r>
            <a:r>
              <a:rPr lang="en-CA" sz="2400" dirty="0" err="1"/>
              <a:t>takwīniyyah</a:t>
            </a:r>
            <a:r>
              <a:rPr lang="en-CA" sz="2400" dirty="0"/>
              <a:t>) mentioned for the Ahl al-Bayt is that they be completely removed from all filth and absolutely purified. In contrast, God does not have such an </a:t>
            </a:r>
            <a:r>
              <a:rPr lang="en-CA" sz="2400" dirty="0" err="1"/>
              <a:t>irādah</a:t>
            </a:r>
            <a:r>
              <a:rPr lang="en-CA" sz="2400" dirty="0"/>
              <a:t> for the wives as is made clear in the very first verses of the passage, known as </a:t>
            </a:r>
            <a:r>
              <a:rPr lang="en-CA" sz="2400" dirty="0" err="1"/>
              <a:t>āyah</a:t>
            </a:r>
            <a:r>
              <a:rPr lang="en-CA" sz="2400" dirty="0"/>
              <a:t> al-</a:t>
            </a:r>
            <a:r>
              <a:rPr lang="en-CA" sz="2400" dirty="0" err="1"/>
              <a:t>takhyīr</a:t>
            </a:r>
            <a:r>
              <a:rPr lang="en-CA" sz="2400" dirty="0"/>
              <a:t>:</a:t>
            </a:r>
            <a:endParaRPr lang="en-US" sz="2400" dirty="0"/>
          </a:p>
        </p:txBody>
      </p:sp>
    </p:spTree>
    <p:extLst>
      <p:ext uri="{BB962C8B-B14F-4D97-AF65-F5344CB8AC3E}">
        <p14:creationId xmlns:p14="http://schemas.microsoft.com/office/powerpoint/2010/main" val="3313762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CAD48-0EB6-A9C2-CB67-C57DE5162FDC}"/>
              </a:ext>
            </a:extLst>
          </p:cNvPr>
          <p:cNvSpPr>
            <a:spLocks noGrp="1"/>
          </p:cNvSpPr>
          <p:nvPr>
            <p:ph type="title"/>
          </p:nvPr>
        </p:nvSpPr>
        <p:spPr>
          <a:xfrm>
            <a:off x="720000" y="619200"/>
            <a:ext cx="10728322" cy="683127"/>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3F2DF177-7D2F-286E-1808-EA8BDCC5E4D1}"/>
              </a:ext>
            </a:extLst>
          </p:cNvPr>
          <p:cNvSpPr>
            <a:spLocks noGrp="1"/>
          </p:cNvSpPr>
          <p:nvPr>
            <p:ph idx="1"/>
          </p:nvPr>
        </p:nvSpPr>
        <p:spPr>
          <a:xfrm>
            <a:off x="720000" y="1302328"/>
            <a:ext cx="10728325" cy="4466648"/>
          </a:xfrm>
        </p:spPr>
        <p:txBody>
          <a:bodyPr>
            <a:normAutofit/>
          </a:bodyPr>
          <a:lstStyle/>
          <a:p>
            <a:pPr marL="0" indent="0" algn="ctr">
              <a:buNone/>
            </a:pPr>
            <a:r>
              <a:rPr lang="ar-SA" sz="2400" dirty="0" err="1"/>
              <a:t>يَٰٓأَيُّهَا</a:t>
            </a:r>
            <a:r>
              <a:rPr lang="ar-SA" sz="2400" dirty="0"/>
              <a:t> </a:t>
            </a:r>
            <a:r>
              <a:rPr lang="ar-SA" sz="2400" dirty="0" err="1"/>
              <a:t>ٱلنَّبِىُّ</a:t>
            </a:r>
            <a:r>
              <a:rPr lang="ar-SA" sz="2400" dirty="0"/>
              <a:t> قُل لِّأَزْوَٰجِكَ إِن كُنتُنَّ تُرِدْنَ </a:t>
            </a:r>
            <a:r>
              <a:rPr lang="ar-SA" sz="2400" dirty="0" err="1"/>
              <a:t>ٱلْحَيَوٰةَ</a:t>
            </a:r>
            <a:r>
              <a:rPr lang="ar-SA" sz="2400" dirty="0"/>
              <a:t> </a:t>
            </a:r>
            <a:r>
              <a:rPr lang="ar-SA" sz="2400" dirty="0" err="1"/>
              <a:t>ٱلدُّنْيَا</a:t>
            </a:r>
            <a:r>
              <a:rPr lang="ar-SA" sz="2400" dirty="0"/>
              <a:t> وَزِينَتَهَا فَتَعَالَيْنَ أُمَتِّعْكُنَّ وَأُسَرِّحْكُنَّ سَرَاحًا جَمِيلًا وَإِن كُنتُنَّ تُرِدْنَ </a:t>
            </a:r>
            <a:r>
              <a:rPr lang="ar-SA" sz="2400" dirty="0" err="1"/>
              <a:t>ٱللَّهَ</a:t>
            </a:r>
            <a:r>
              <a:rPr lang="ar-SA" sz="2400" dirty="0"/>
              <a:t> </a:t>
            </a:r>
            <a:r>
              <a:rPr lang="ar-SA" sz="2400" dirty="0" err="1"/>
              <a:t>وَرَسُولَهُۥ</a:t>
            </a:r>
            <a:r>
              <a:rPr lang="ar-SA" sz="2400" dirty="0"/>
              <a:t> </a:t>
            </a:r>
            <a:r>
              <a:rPr lang="ar-SA" sz="2400" dirty="0" err="1"/>
              <a:t>وَٱلدَّارَ</a:t>
            </a:r>
            <a:r>
              <a:rPr lang="ar-SA" sz="2400" dirty="0"/>
              <a:t> </a:t>
            </a:r>
            <a:r>
              <a:rPr lang="ar-SA" sz="2400" dirty="0" err="1"/>
              <a:t>ٱلْآخِرَةَ</a:t>
            </a:r>
            <a:r>
              <a:rPr lang="ar-SA" sz="2400" dirty="0"/>
              <a:t> فَإِنَّ </a:t>
            </a:r>
            <a:r>
              <a:rPr lang="ar-SA" sz="2400" dirty="0" err="1"/>
              <a:t>ٱللَّهَ</a:t>
            </a:r>
            <a:r>
              <a:rPr lang="ar-SA" sz="2400" dirty="0"/>
              <a:t> أَعَدَّ </a:t>
            </a:r>
            <a:r>
              <a:rPr lang="ar-SA" sz="2400" dirty="0" err="1"/>
              <a:t>لِلْمُحْسِنَٰتِ</a:t>
            </a:r>
            <a:r>
              <a:rPr lang="ar-SA" sz="2400" dirty="0"/>
              <a:t> مِنكُنَّ أَجْرًا عَظِيمًا</a:t>
            </a:r>
            <a:endParaRPr lang="en-US" sz="2400" dirty="0"/>
          </a:p>
          <a:p>
            <a:pPr marL="0" indent="0" algn="ctr">
              <a:buNone/>
            </a:pPr>
            <a:r>
              <a:rPr lang="en-CA" sz="2400" dirty="0"/>
              <a:t>“Oh Prophet! Tell your wives: “If you would seek (</a:t>
            </a:r>
            <a:r>
              <a:rPr lang="en-CA" sz="2400" dirty="0" err="1"/>
              <a:t>turidna</a:t>
            </a:r>
            <a:r>
              <a:rPr lang="en-CA" sz="2400" dirty="0"/>
              <a:t>) this world and its glitter, then come I shall provide for you and then release you (from matrimony) beautifully. And if you would seek (</a:t>
            </a:r>
            <a:r>
              <a:rPr lang="en-CA" sz="2400" dirty="0" err="1"/>
              <a:t>turidna</a:t>
            </a:r>
            <a:r>
              <a:rPr lang="en-CA" sz="2400" dirty="0"/>
              <a:t>) God, His Messenger, and the Hereafter, then God has prepared a great reward for those amongst you (</a:t>
            </a:r>
            <a:r>
              <a:rPr lang="en-CA" sz="2400" dirty="0" err="1"/>
              <a:t>minkunna</a:t>
            </a:r>
            <a:r>
              <a:rPr lang="en-CA" sz="2400" dirty="0"/>
              <a:t>) who are virtuous.” (</a:t>
            </a:r>
            <a:r>
              <a:rPr lang="en-CA" sz="2400" dirty="0" err="1"/>
              <a:t>Sūrah</a:t>
            </a:r>
            <a:r>
              <a:rPr lang="en-CA" sz="2400" dirty="0"/>
              <a:t> </a:t>
            </a:r>
            <a:r>
              <a:rPr lang="en-CA" sz="2400" dirty="0" err="1"/>
              <a:t>Aḥzāb</a:t>
            </a:r>
            <a:r>
              <a:rPr lang="en-CA" sz="2400" dirty="0"/>
              <a:t>: verses 28-29)</a:t>
            </a:r>
            <a:endParaRPr lang="en-US" sz="2400" dirty="0"/>
          </a:p>
        </p:txBody>
      </p:sp>
    </p:spTree>
    <p:extLst>
      <p:ext uri="{BB962C8B-B14F-4D97-AF65-F5344CB8AC3E}">
        <p14:creationId xmlns:p14="http://schemas.microsoft.com/office/powerpoint/2010/main" val="9963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FDB49-B1BB-6F70-EB7C-CB8B7902394F}"/>
              </a:ext>
            </a:extLst>
          </p:cNvPr>
          <p:cNvSpPr>
            <a:spLocks noGrp="1"/>
          </p:cNvSpPr>
          <p:nvPr>
            <p:ph type="title"/>
          </p:nvPr>
        </p:nvSpPr>
        <p:spPr>
          <a:xfrm>
            <a:off x="720000" y="619200"/>
            <a:ext cx="10728322" cy="724691"/>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B1BBD0CA-BD26-87EF-6944-C0FBF688BD3C}"/>
              </a:ext>
            </a:extLst>
          </p:cNvPr>
          <p:cNvSpPr>
            <a:spLocks noGrp="1"/>
          </p:cNvSpPr>
          <p:nvPr>
            <p:ph idx="1"/>
          </p:nvPr>
        </p:nvSpPr>
        <p:spPr>
          <a:xfrm>
            <a:off x="720000" y="1343892"/>
            <a:ext cx="10728325" cy="4425084"/>
          </a:xfrm>
        </p:spPr>
        <p:txBody>
          <a:bodyPr>
            <a:normAutofit/>
          </a:bodyPr>
          <a:lstStyle/>
          <a:p>
            <a:r>
              <a:rPr lang="en-CA" sz="2400" dirty="0"/>
              <a:t>Notice that the wives are not mentioned in these verses in a way that indicates a special Divine ordinance that establishes their righteousness. Rather, they are being told by God that it is completely up to their desire if they want to be affiliated with the Prophet.</a:t>
            </a:r>
          </a:p>
          <a:p>
            <a:r>
              <a:rPr lang="en-CA" sz="2400" dirty="0"/>
              <a:t>As for those of them that choose the path of God, they will be rewarded for their good deeds. Nonetheless, notice that the verse uses the partitive preposition </a:t>
            </a:r>
            <a:r>
              <a:rPr lang="ar-SA" sz="2400" dirty="0"/>
              <a:t>منكنّ, </a:t>
            </a:r>
            <a:r>
              <a:rPr lang="en-CA" sz="2400" dirty="0"/>
              <a:t>implying that there are only </a:t>
            </a:r>
            <a:r>
              <a:rPr lang="en-CA" sz="2400" b="1" dirty="0"/>
              <a:t>some</a:t>
            </a:r>
            <a:r>
              <a:rPr lang="en-CA" sz="2400" dirty="0"/>
              <a:t> among the wives of the Prophet who will deserve a great reward due to their virtuosity.</a:t>
            </a:r>
            <a:endParaRPr lang="en-US" sz="2400" dirty="0"/>
          </a:p>
        </p:txBody>
      </p:sp>
    </p:spTree>
    <p:extLst>
      <p:ext uri="{BB962C8B-B14F-4D97-AF65-F5344CB8AC3E}">
        <p14:creationId xmlns:p14="http://schemas.microsoft.com/office/powerpoint/2010/main" val="2655732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119C9-6F93-D0A1-7BBD-C5805A6023E2}"/>
              </a:ext>
            </a:extLst>
          </p:cNvPr>
          <p:cNvSpPr>
            <a:spLocks noGrp="1"/>
          </p:cNvSpPr>
          <p:nvPr>
            <p:ph type="title"/>
          </p:nvPr>
        </p:nvSpPr>
        <p:spPr>
          <a:xfrm>
            <a:off x="720000" y="619200"/>
            <a:ext cx="10728322" cy="835527"/>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32269F53-7174-BF84-975A-28792F6D5ECD}"/>
              </a:ext>
            </a:extLst>
          </p:cNvPr>
          <p:cNvSpPr>
            <a:spLocks noGrp="1"/>
          </p:cNvSpPr>
          <p:nvPr>
            <p:ph idx="1"/>
          </p:nvPr>
        </p:nvSpPr>
        <p:spPr>
          <a:xfrm>
            <a:off x="720000" y="1454728"/>
            <a:ext cx="10728325" cy="4314248"/>
          </a:xfrm>
        </p:spPr>
        <p:txBody>
          <a:bodyPr>
            <a:normAutofit/>
          </a:bodyPr>
          <a:lstStyle/>
          <a:p>
            <a:r>
              <a:rPr lang="en-CA" sz="2400" dirty="0"/>
              <a:t>Among the most disputed verses of the Quran is the ending portion of Surat  al-</a:t>
            </a:r>
            <a:r>
              <a:rPr lang="en-CA" sz="2400" dirty="0" err="1"/>
              <a:t>Ahzab</a:t>
            </a:r>
            <a:r>
              <a:rPr lang="en-CA" sz="2400" dirty="0"/>
              <a:t> verse 33, known colloquially as the “Verse of Purification”.</a:t>
            </a:r>
            <a:endParaRPr lang="en-CA" sz="2400" baseline="30000" dirty="0"/>
          </a:p>
          <a:p>
            <a:r>
              <a:rPr lang="en-CA" sz="2400" baseline="30000" dirty="0"/>
              <a:t>T</a:t>
            </a:r>
            <a:r>
              <a:rPr lang="en-CA" sz="2400" dirty="0"/>
              <a:t>he verse has been a cause of dispute among the Shias and Sunnis , specifically regarding who the “Ahl al-Bayt” (People of the House) are as described in the verse.</a:t>
            </a:r>
          </a:p>
          <a:p>
            <a:r>
              <a:rPr lang="en-CA" sz="2400" dirty="0"/>
              <a:t>In general, the commentators of the Quran  have diverged in their opinion about the meaning of Ahl al-Bayt into three major camps:</a:t>
            </a:r>
            <a:endParaRPr lang="en-US" sz="2400" dirty="0"/>
          </a:p>
        </p:txBody>
      </p:sp>
    </p:spTree>
    <p:extLst>
      <p:ext uri="{BB962C8B-B14F-4D97-AF65-F5344CB8AC3E}">
        <p14:creationId xmlns:p14="http://schemas.microsoft.com/office/powerpoint/2010/main" val="19496979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5155A-85B5-5EE5-1F8B-69487B7E6629}"/>
              </a:ext>
            </a:extLst>
          </p:cNvPr>
          <p:cNvSpPr>
            <a:spLocks noGrp="1"/>
          </p:cNvSpPr>
          <p:nvPr>
            <p:ph type="title"/>
          </p:nvPr>
        </p:nvSpPr>
        <p:spPr>
          <a:xfrm>
            <a:off x="720000" y="619200"/>
            <a:ext cx="10728322" cy="655418"/>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37D74F64-4B68-D353-333C-2405C3E2518A}"/>
              </a:ext>
            </a:extLst>
          </p:cNvPr>
          <p:cNvSpPr>
            <a:spLocks noGrp="1"/>
          </p:cNvSpPr>
          <p:nvPr>
            <p:ph idx="1"/>
          </p:nvPr>
        </p:nvSpPr>
        <p:spPr>
          <a:xfrm>
            <a:off x="720000" y="1440874"/>
            <a:ext cx="10728325" cy="4797926"/>
          </a:xfrm>
        </p:spPr>
        <p:txBody>
          <a:bodyPr>
            <a:normAutofit fontScale="92500" lnSpcReduction="10000"/>
          </a:bodyPr>
          <a:lstStyle/>
          <a:p>
            <a:r>
              <a:rPr lang="en-US" sz="2400" b="1" u="sng" dirty="0"/>
              <a:t>The Harmony of the Context</a:t>
            </a:r>
          </a:p>
          <a:p>
            <a:r>
              <a:rPr lang="en-CA" dirty="0"/>
              <a:t>When one reads the verses in context starting from verse 28, it becomes clear that the original address in these verses is to the Holy Prophet (</a:t>
            </a:r>
            <a:r>
              <a:rPr lang="en-CA" dirty="0" err="1"/>
              <a:t>sawa</a:t>
            </a:r>
            <a:r>
              <a:rPr lang="en-CA" dirty="0"/>
              <a:t>) and that he is being commanded to tell his wives all of the subsequent ordinances. In fact, this whole </a:t>
            </a:r>
            <a:r>
              <a:rPr lang="en-CA" dirty="0" err="1"/>
              <a:t>sūrah</a:t>
            </a:r>
            <a:r>
              <a:rPr lang="en-CA" dirty="0"/>
              <a:t> is built on this theme, starting from the first verse which is addressed directly to the Holy Prophet (</a:t>
            </a:r>
            <a:r>
              <a:rPr lang="en-CA" dirty="0" err="1"/>
              <a:t>sawa</a:t>
            </a:r>
            <a:r>
              <a:rPr lang="en-CA" dirty="0"/>
              <a:t>):</a:t>
            </a:r>
          </a:p>
          <a:p>
            <a:pPr marL="0" indent="0" algn="ctr" rtl="1">
              <a:buNone/>
            </a:pPr>
            <a:r>
              <a:rPr lang="ar-SA" dirty="0"/>
              <a:t>‏</a:t>
            </a:r>
            <a:r>
              <a:rPr lang="ar-SA" dirty="0" err="1"/>
              <a:t>يَٓأَيُّهَا</a:t>
            </a:r>
            <a:r>
              <a:rPr lang="ar-SA" dirty="0"/>
              <a:t> </a:t>
            </a:r>
            <a:r>
              <a:rPr lang="ar-SA" dirty="0" err="1"/>
              <a:t>ٱلنَّبِىُّ</a:t>
            </a:r>
            <a:r>
              <a:rPr lang="ar-SA" dirty="0"/>
              <a:t> </a:t>
            </a:r>
            <a:r>
              <a:rPr lang="ar-SA" dirty="0" err="1"/>
              <a:t>ٱتَّقِ</a:t>
            </a:r>
            <a:r>
              <a:rPr lang="ar-SA" dirty="0"/>
              <a:t> </a:t>
            </a:r>
            <a:r>
              <a:rPr lang="ar-SA" dirty="0" err="1"/>
              <a:t>ٱللَّهَ</a:t>
            </a:r>
            <a:r>
              <a:rPr lang="ar-SA" dirty="0"/>
              <a:t> وَلَا تُطِعِ </a:t>
            </a:r>
            <a:r>
              <a:rPr lang="ar-SA" dirty="0" err="1"/>
              <a:t>ٱلْكَفِرِينَ</a:t>
            </a:r>
            <a:r>
              <a:rPr lang="ar-SA" dirty="0"/>
              <a:t> </a:t>
            </a:r>
            <a:r>
              <a:rPr lang="ar-SA" dirty="0" err="1"/>
              <a:t>وَٱلْمُنَفِقِينَ</a:t>
            </a:r>
            <a:r>
              <a:rPr lang="ar-SA" dirty="0"/>
              <a:t> </a:t>
            </a:r>
            <a:r>
              <a:rPr lang="ar-SA" dirty="0" err="1"/>
              <a:t>ۗ</a:t>
            </a:r>
            <a:r>
              <a:rPr lang="ar-SA" dirty="0"/>
              <a:t> إِنَّ </a:t>
            </a:r>
            <a:r>
              <a:rPr lang="ar-SA" dirty="0" err="1"/>
              <a:t>ٱللَّهَ</a:t>
            </a:r>
            <a:r>
              <a:rPr lang="ar-SA" dirty="0"/>
              <a:t> كَانَ عَلِيمًا </a:t>
            </a:r>
            <a:r>
              <a:rPr lang="ar-SA" dirty="0" err="1"/>
              <a:t>حَكِيمًۭا</a:t>
            </a:r>
            <a:endParaRPr lang="en-US" dirty="0"/>
          </a:p>
          <a:p>
            <a:pPr marL="0" indent="0" algn="ctr">
              <a:buNone/>
            </a:pPr>
            <a:r>
              <a:rPr lang="ar-SA" dirty="0"/>
              <a:t> ‎</a:t>
            </a:r>
            <a:r>
              <a:rPr lang="en-CA" dirty="0"/>
              <a:t>“Oh Prophet! Remain conscious of God, and defer not to the deniers of the truth and the hypocrites: for God is truly All-Knowing, Wise.” (</a:t>
            </a:r>
            <a:r>
              <a:rPr lang="en-CA" dirty="0" err="1"/>
              <a:t>Sūrah</a:t>
            </a:r>
            <a:r>
              <a:rPr lang="en-CA" dirty="0"/>
              <a:t> al-</a:t>
            </a:r>
            <a:r>
              <a:rPr lang="en-CA" dirty="0" err="1"/>
              <a:t>Aḥzāb</a:t>
            </a:r>
            <a:r>
              <a:rPr lang="en-CA" dirty="0"/>
              <a:t> verse 1)</a:t>
            </a:r>
          </a:p>
          <a:p>
            <a:br>
              <a:rPr lang="en-CA" sz="2400" dirty="0"/>
            </a:br>
            <a:br>
              <a:rPr lang="ar-SA" sz="2400" dirty="0"/>
            </a:br>
            <a:endParaRPr lang="en-US" sz="2400" b="1" u="sng" dirty="0"/>
          </a:p>
        </p:txBody>
      </p:sp>
    </p:spTree>
    <p:extLst>
      <p:ext uri="{BB962C8B-B14F-4D97-AF65-F5344CB8AC3E}">
        <p14:creationId xmlns:p14="http://schemas.microsoft.com/office/powerpoint/2010/main" val="16261770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DFE7A-7201-1FD5-792D-3AE7524BCDCB}"/>
              </a:ext>
            </a:extLst>
          </p:cNvPr>
          <p:cNvSpPr>
            <a:spLocks noGrp="1"/>
          </p:cNvSpPr>
          <p:nvPr>
            <p:ph type="title"/>
          </p:nvPr>
        </p:nvSpPr>
        <p:spPr>
          <a:xfrm>
            <a:off x="720000" y="619200"/>
            <a:ext cx="10728322" cy="752400"/>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C2C19484-2A15-0862-B1E4-6DC50B82E7F6}"/>
              </a:ext>
            </a:extLst>
          </p:cNvPr>
          <p:cNvSpPr>
            <a:spLocks noGrp="1"/>
          </p:cNvSpPr>
          <p:nvPr>
            <p:ph idx="1"/>
          </p:nvPr>
        </p:nvSpPr>
        <p:spPr>
          <a:xfrm>
            <a:off x="720000" y="1371600"/>
            <a:ext cx="10728325" cy="4867200"/>
          </a:xfrm>
        </p:spPr>
        <p:txBody>
          <a:bodyPr>
            <a:normAutofit lnSpcReduction="10000"/>
          </a:bodyPr>
          <a:lstStyle/>
          <a:p>
            <a:r>
              <a:rPr lang="en-CA" sz="2400" dirty="0"/>
              <a:t>Therefore, although verses 29-34 appear to directly be addressing the wives they are in fact a continuation of the address to the Holy Prophet in verse 28 with the implied command “Say” (</a:t>
            </a:r>
            <a:r>
              <a:rPr lang="en-CA" sz="2400" dirty="0" err="1"/>
              <a:t>qul</a:t>
            </a:r>
            <a:r>
              <a:rPr lang="en-CA" sz="2400" dirty="0"/>
              <a:t>). </a:t>
            </a:r>
          </a:p>
          <a:p>
            <a:r>
              <a:rPr lang="en-CA" sz="2400" dirty="0"/>
              <a:t>In essence, God is telling the Prophet to tell his wives the following commands: 1) to choose between God and the glitter of this world, 2) that they are not like other women, 3) not to be flirtatious in their speech, 4) to speak with civility, 5) to stay in their houses, 6) not to be ostentatious like the ostentatiousness of the Era of Ignorance, 7) to establish prayers and pay alms, and 8) to obey God and His Messenger.</a:t>
            </a:r>
          </a:p>
          <a:p>
            <a:br>
              <a:rPr lang="en-CA" dirty="0"/>
            </a:br>
            <a:endParaRPr lang="en-US" dirty="0"/>
          </a:p>
        </p:txBody>
      </p:sp>
    </p:spTree>
    <p:extLst>
      <p:ext uri="{BB962C8B-B14F-4D97-AF65-F5344CB8AC3E}">
        <p14:creationId xmlns:p14="http://schemas.microsoft.com/office/powerpoint/2010/main" val="611632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9FF6D-379D-33ED-ABBC-AAF66F155685}"/>
              </a:ext>
            </a:extLst>
          </p:cNvPr>
          <p:cNvSpPr>
            <a:spLocks noGrp="1"/>
          </p:cNvSpPr>
          <p:nvPr>
            <p:ph type="title"/>
          </p:nvPr>
        </p:nvSpPr>
        <p:spPr>
          <a:xfrm>
            <a:off x="720000" y="619200"/>
            <a:ext cx="10728322" cy="752400"/>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1348BCCE-0CDB-C5EA-46FF-4A39C10138F9}"/>
              </a:ext>
            </a:extLst>
          </p:cNvPr>
          <p:cNvSpPr>
            <a:spLocks noGrp="1"/>
          </p:cNvSpPr>
          <p:nvPr>
            <p:ph idx="1"/>
          </p:nvPr>
        </p:nvSpPr>
        <p:spPr>
          <a:xfrm>
            <a:off x="720000" y="1371600"/>
            <a:ext cx="10728325" cy="4752109"/>
          </a:xfrm>
        </p:spPr>
        <p:txBody>
          <a:bodyPr>
            <a:normAutofit/>
          </a:bodyPr>
          <a:lstStyle/>
          <a:p>
            <a:r>
              <a:rPr lang="en-CA" sz="2400" dirty="0"/>
              <a:t>Thereafter, God turns his address back to the Household of Prophethood and addresses them saying, “God is only prescribing these commands on the wives in order to ward filth from you—Oh Ahl al-Bayt—and utterly purify you.” </a:t>
            </a:r>
          </a:p>
          <a:p>
            <a:r>
              <a:rPr lang="en-CA" sz="2400" dirty="0"/>
              <a:t>Then God turns back to the wives of the Prophet in verse 34 to again remind them of the stature of the Holy Five, calling them to bear in mind that they have Divine Revelation and Prophetic Wisdom being expounded in their midst. This makes it clear that the whole passage is dedicated to absolving the Ahl al-Bayt, at whose head lies Prophet , from any of the possible misdeeds that may issue from the wives.  </a:t>
            </a:r>
            <a:endParaRPr lang="en-US" sz="2400" dirty="0"/>
          </a:p>
        </p:txBody>
      </p:sp>
    </p:spTree>
    <p:extLst>
      <p:ext uri="{BB962C8B-B14F-4D97-AF65-F5344CB8AC3E}">
        <p14:creationId xmlns:p14="http://schemas.microsoft.com/office/powerpoint/2010/main" val="2997218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B203A-C197-04B2-4DAA-193F262EFD19}"/>
              </a:ext>
            </a:extLst>
          </p:cNvPr>
          <p:cNvSpPr>
            <a:spLocks noGrp="1"/>
          </p:cNvSpPr>
          <p:nvPr>
            <p:ph type="title"/>
          </p:nvPr>
        </p:nvSpPr>
        <p:spPr>
          <a:xfrm>
            <a:off x="720000" y="619200"/>
            <a:ext cx="10728322" cy="724691"/>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FE3EC35C-3D35-E613-DC52-5A5BDE11435C}"/>
              </a:ext>
            </a:extLst>
          </p:cNvPr>
          <p:cNvSpPr>
            <a:spLocks noGrp="1"/>
          </p:cNvSpPr>
          <p:nvPr>
            <p:ph idx="1"/>
          </p:nvPr>
        </p:nvSpPr>
        <p:spPr>
          <a:xfrm>
            <a:off x="720000" y="1440874"/>
            <a:ext cx="10728325" cy="4328102"/>
          </a:xfrm>
        </p:spPr>
        <p:txBody>
          <a:bodyPr/>
          <a:lstStyle/>
          <a:p>
            <a:r>
              <a:rPr lang="en-US" sz="2400" b="1" u="sng" dirty="0"/>
              <a:t>Are the wives being praised in this passage?</a:t>
            </a:r>
          </a:p>
          <a:p>
            <a:pPr marL="0" indent="0" algn="ctr">
              <a:buNone/>
            </a:pPr>
            <a:r>
              <a:rPr lang="ar-SA" sz="2400" dirty="0"/>
              <a:t>يَا نِسَاءَ النَّبِيِّ مَن يَأْتِ مِنكُنَّ بِفَاحِشَةٍ مُّبَيِّنَةٍ يُضَاعَفْ لَهَا الْعَذَابُ ضِعْفَيْنِ </a:t>
            </a:r>
            <a:r>
              <a:rPr lang="ar-SA" sz="2400" dirty="0" err="1"/>
              <a:t>ۚ</a:t>
            </a:r>
            <a:r>
              <a:rPr lang="ar-SA" sz="2400" dirty="0"/>
              <a:t> وَكَانَ ذَٰلِكَ عَلَى اللَّهِ يَسِيرًا وَمَن يَقْنُتْ مِنكُنَّ لِلَّهِ وَرَسُولِهِ وَتَعْمَلْ صَالِحًا نُّؤْتِهَا أَجْرَهَا مَرَّتَيْنِ وَأَعْتَدْنَا لَهَا رِزْقًا كَرِيمًا يَا نِسَاءَ النَّبِيِّ لَسْتُنَّ كَأَحَدٍ مِّنَ النِّسَاءِ </a:t>
            </a:r>
            <a:r>
              <a:rPr lang="ar-SA" sz="2400" dirty="0" err="1"/>
              <a:t>ۚ</a:t>
            </a:r>
            <a:r>
              <a:rPr lang="ar-SA" sz="2400" dirty="0"/>
              <a:t> إِنِ اتَّقَيْتُنَّ فَلَا تَخْضَعْنَ بِالْقَوْلِ فَيَطْمَعَ الَّذِي فِي قَلْبِهِ مَرَضٌ وَقُلْنَ قَوْلًا مَّعْرُوفًا وَقَرْنَ فِي بُيُوتِكُنَّ وَلَا تَبَرَّجْنَ تَبَرُّجَ الْجَاهِلِيَّةِ الْأُولَىٰ </a:t>
            </a:r>
            <a:r>
              <a:rPr lang="ar-SA" sz="2400" dirty="0" err="1"/>
              <a:t>ۖ</a:t>
            </a:r>
            <a:r>
              <a:rPr lang="ar-SA" sz="2400" dirty="0"/>
              <a:t> وَأَقِمْنَ الصَّلَاةَ وَآتِينَ الزَّكَاةَ وَأَطِعْنَ اللَّهَ وَرَسُولَهُ </a:t>
            </a:r>
            <a:r>
              <a:rPr lang="ar-SA" sz="2400" dirty="0" err="1"/>
              <a:t>ۚ</a:t>
            </a:r>
            <a:r>
              <a:rPr lang="ar-SA" sz="2400" dirty="0"/>
              <a:t> إِنَّمَا يُرِيدُ اللَّهُ لِيُذْهِبَ عَنكُمُ الرِّجْسَ أَهْلَ الْبَيْتِ وَيُطَهِّرَكُمْ تَطْهِيرًا وَاذْكُرْنَ مَا يُتْلَىٰ فِي بُيُوتِكُنَّ مِنْ آيَاتِ اللَّهِ وَالْحِكْمَةِ </a:t>
            </a:r>
            <a:r>
              <a:rPr lang="ar-SA" sz="2400" dirty="0" err="1"/>
              <a:t>ۚ</a:t>
            </a:r>
            <a:r>
              <a:rPr lang="ar-SA" sz="2400" dirty="0"/>
              <a:t> إِنَّ اللَّهَ كَانَ لَطِيفًا خَبِيرًا</a:t>
            </a:r>
            <a:endParaRPr lang="en-US" sz="2400" dirty="0"/>
          </a:p>
        </p:txBody>
      </p:sp>
    </p:spTree>
    <p:extLst>
      <p:ext uri="{BB962C8B-B14F-4D97-AF65-F5344CB8AC3E}">
        <p14:creationId xmlns:p14="http://schemas.microsoft.com/office/powerpoint/2010/main" val="1121826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C9528-ACB4-91FC-7666-60789D5B55F1}"/>
              </a:ext>
            </a:extLst>
          </p:cNvPr>
          <p:cNvSpPr>
            <a:spLocks noGrp="1"/>
          </p:cNvSpPr>
          <p:nvPr>
            <p:ph type="title"/>
          </p:nvPr>
        </p:nvSpPr>
        <p:spPr>
          <a:xfrm>
            <a:off x="720000" y="619200"/>
            <a:ext cx="10728322" cy="710836"/>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139C82C1-7304-A785-AA35-35C907EC8029}"/>
              </a:ext>
            </a:extLst>
          </p:cNvPr>
          <p:cNvSpPr>
            <a:spLocks noGrp="1"/>
          </p:cNvSpPr>
          <p:nvPr>
            <p:ph idx="1"/>
          </p:nvPr>
        </p:nvSpPr>
        <p:spPr>
          <a:xfrm>
            <a:off x="720000" y="1330036"/>
            <a:ext cx="10728325" cy="4908764"/>
          </a:xfrm>
        </p:spPr>
        <p:txBody>
          <a:bodyPr>
            <a:normAutofit/>
          </a:bodyPr>
          <a:lstStyle/>
          <a:p>
            <a:pPr marL="0" indent="0" algn="ctr">
              <a:buNone/>
            </a:pPr>
            <a:r>
              <a:rPr lang="en-CA" dirty="0"/>
              <a:t>“O you wives of the Prophet! Whosoever of you commits manifest abomination, the punishment for her will be doubled, and that is easy for God. And whosoever of you is submissive unto God and His messenger and does right, We shall give her reward twice </a:t>
            </a:r>
            <a:r>
              <a:rPr lang="en-CA" dirty="0" err="1"/>
              <a:t>ovee</a:t>
            </a:r>
            <a:r>
              <a:rPr lang="en-CA" dirty="0"/>
              <a:t>; and We have prepared for her a rich provision. O you wives of the Prophet! You are not like other women: if you keep your duty (to God), then be not soft of speech, lest he in whose heart is a disease aspire (to you), but (rather) utter customary speech.  And abide quietly in your homes, and do not flaunt your charms as they used to flaunt them in the old days of pagan ignorance; and be constant in prayer, and render the purifying dues, and pay heed unto God and His Apostle:</a:t>
            </a:r>
            <a:r>
              <a:rPr lang="en-CA" b="1" dirty="0"/>
              <a:t> for God only ordains (these commands to the wives) in order to remove from you all that is repugnant, Oh Ahl al-Bayt (People of the House), and to purify you to (utmost) purity. </a:t>
            </a:r>
            <a:r>
              <a:rPr lang="en-CA" dirty="0"/>
              <a:t>And bear in mind all that is recited in your homes of God’s messages and [His] wisdom: for God is unfathomable [in His wisdom], All-Aware. (Surah </a:t>
            </a:r>
            <a:r>
              <a:rPr lang="en-CA" dirty="0" err="1"/>
              <a:t>Aḥzāb</a:t>
            </a:r>
            <a:r>
              <a:rPr lang="en-CA" dirty="0"/>
              <a:t>: verses 30-34)</a:t>
            </a:r>
            <a:endParaRPr lang="en-US" dirty="0"/>
          </a:p>
        </p:txBody>
      </p:sp>
    </p:spTree>
    <p:extLst>
      <p:ext uri="{BB962C8B-B14F-4D97-AF65-F5344CB8AC3E}">
        <p14:creationId xmlns:p14="http://schemas.microsoft.com/office/powerpoint/2010/main" val="3624431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D841E-ECFC-DCB7-2022-BE8F3E1DB8A5}"/>
              </a:ext>
            </a:extLst>
          </p:cNvPr>
          <p:cNvSpPr>
            <a:spLocks noGrp="1"/>
          </p:cNvSpPr>
          <p:nvPr>
            <p:ph type="title"/>
          </p:nvPr>
        </p:nvSpPr>
        <p:spPr>
          <a:xfrm>
            <a:off x="720000" y="619200"/>
            <a:ext cx="10728322" cy="669273"/>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FEE5F396-02E4-A312-2AC2-A5E7A96ED402}"/>
              </a:ext>
            </a:extLst>
          </p:cNvPr>
          <p:cNvSpPr>
            <a:spLocks noGrp="1"/>
          </p:cNvSpPr>
          <p:nvPr>
            <p:ph idx="1"/>
          </p:nvPr>
        </p:nvSpPr>
        <p:spPr>
          <a:xfrm>
            <a:off x="720000" y="1524000"/>
            <a:ext cx="10728325" cy="4244975"/>
          </a:xfrm>
        </p:spPr>
        <p:txBody>
          <a:bodyPr>
            <a:normAutofit/>
          </a:bodyPr>
          <a:lstStyle/>
          <a:p>
            <a:r>
              <a:rPr lang="en-CA" sz="2400" dirty="0"/>
              <a:t>When the likelihood of the wives falling into such sins is being acknowledged, would any intelligent reader really believe that it fits the context for God to ordain repelling all uncleanliness from them? Rather, it is clear from the passage itself that they are being warned to behave to not cast aspersions on the reputation of the Holy Household.</a:t>
            </a:r>
            <a:endParaRPr lang="en-US" sz="2400" dirty="0"/>
          </a:p>
        </p:txBody>
      </p:sp>
    </p:spTree>
    <p:extLst>
      <p:ext uri="{BB962C8B-B14F-4D97-AF65-F5344CB8AC3E}">
        <p14:creationId xmlns:p14="http://schemas.microsoft.com/office/powerpoint/2010/main" val="1364683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8420C-FCA7-0775-4CE8-941685AF067D}"/>
              </a:ext>
            </a:extLst>
          </p:cNvPr>
          <p:cNvSpPr>
            <a:spLocks noGrp="1"/>
          </p:cNvSpPr>
          <p:nvPr>
            <p:ph type="title"/>
          </p:nvPr>
        </p:nvSpPr>
        <p:spPr>
          <a:xfrm>
            <a:off x="720000" y="619200"/>
            <a:ext cx="10728322" cy="780109"/>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53424DBB-EB59-3299-0686-72DF28D4CFB0}"/>
              </a:ext>
            </a:extLst>
          </p:cNvPr>
          <p:cNvSpPr>
            <a:spLocks noGrp="1"/>
          </p:cNvSpPr>
          <p:nvPr>
            <p:ph idx="1"/>
          </p:nvPr>
        </p:nvSpPr>
        <p:spPr>
          <a:xfrm>
            <a:off x="720000" y="1399310"/>
            <a:ext cx="10728325" cy="4369666"/>
          </a:xfrm>
        </p:spPr>
        <p:txBody>
          <a:bodyPr/>
          <a:lstStyle/>
          <a:p>
            <a:r>
              <a:rPr lang="en-US" b="1" u="sng" dirty="0" err="1"/>
              <a:t>Relevent</a:t>
            </a:r>
            <a:r>
              <a:rPr lang="en-US" b="1" u="sng" dirty="0"/>
              <a:t> Quranic Verses</a:t>
            </a:r>
          </a:p>
          <a:p>
            <a:pPr marL="0" indent="0" algn="ctr">
              <a:buNone/>
            </a:pPr>
            <a:r>
              <a:rPr lang="ar-SA" b="1" dirty="0"/>
              <a:t>وإذا سألتموهن متاعا فاسألوهن من وراء حجاب ذلكم أطهر لقلوبكم و قلوبهن وَمَا كَانَ لَكُمْ أَن تُؤْذُوا۟ رَسُولَ </a:t>
            </a:r>
            <a:r>
              <a:rPr lang="ar-SA" b="1" dirty="0" err="1"/>
              <a:t>ٱللَّهِ</a:t>
            </a:r>
            <a:r>
              <a:rPr lang="ar-SA" b="1" dirty="0"/>
              <a:t> </a:t>
            </a:r>
            <a:r>
              <a:rPr lang="ar-SA" b="1" dirty="0" err="1"/>
              <a:t>وَلَآ</a:t>
            </a:r>
            <a:r>
              <a:rPr lang="ar-SA" b="1" dirty="0"/>
              <a:t> أَن </a:t>
            </a:r>
            <a:r>
              <a:rPr lang="ar-SA" b="1" dirty="0" err="1"/>
              <a:t>تَنكِحُوٓا</a:t>
            </a:r>
            <a:r>
              <a:rPr lang="ar-SA" b="1" dirty="0"/>
              <a:t>۟ </a:t>
            </a:r>
            <a:r>
              <a:rPr lang="ar-SA" b="1" dirty="0" err="1"/>
              <a:t>أَزْوَجَهُۥ</a:t>
            </a:r>
            <a:r>
              <a:rPr lang="ar-SA" b="1" dirty="0"/>
              <a:t> </a:t>
            </a:r>
            <a:r>
              <a:rPr lang="ar-SA" b="1" dirty="0" err="1"/>
              <a:t>مِنۢ</a:t>
            </a:r>
            <a:r>
              <a:rPr lang="ar-SA" b="1" dirty="0"/>
              <a:t> </a:t>
            </a:r>
            <a:r>
              <a:rPr lang="ar-SA" b="1" dirty="0" err="1"/>
              <a:t>بَعْدِهِۦٓ</a:t>
            </a:r>
            <a:r>
              <a:rPr lang="ar-SA" b="1" dirty="0"/>
              <a:t> </a:t>
            </a:r>
            <a:r>
              <a:rPr lang="ar-SA" b="1" dirty="0" err="1"/>
              <a:t>أَبَدًاۚ</a:t>
            </a:r>
            <a:r>
              <a:rPr lang="ar-SA" b="1" dirty="0"/>
              <a:t> إِنَّ ذَلِكُمْ كَانَ عِندَ </a:t>
            </a:r>
            <a:r>
              <a:rPr lang="ar-SA" b="1" dirty="0" err="1"/>
              <a:t>ٱللَّهِ</a:t>
            </a:r>
            <a:r>
              <a:rPr lang="ar-SA" b="1" dirty="0"/>
              <a:t> عَظِيمًا</a:t>
            </a:r>
            <a:endParaRPr lang="en-US" b="1" dirty="0"/>
          </a:p>
          <a:p>
            <a:pPr marL="0" indent="0" algn="ctr">
              <a:buNone/>
            </a:pPr>
            <a:r>
              <a:rPr lang="en-CA" dirty="0"/>
              <a:t>“…And when you (oh believers) ask them (the wives) regarding something you need, ask them from behind a veil. That is purer for your hearts and their hearts. Moreover, it does not behoove you to give offence to God’s Apostle – just as it would not behoove you ever to marry his widows after he has passed away: that, verily, would be an enormity in the sight of God” (</a:t>
            </a:r>
            <a:r>
              <a:rPr lang="en-CA" dirty="0" err="1"/>
              <a:t>Sūrah</a:t>
            </a:r>
            <a:r>
              <a:rPr lang="en-CA" dirty="0"/>
              <a:t> al-</a:t>
            </a:r>
            <a:r>
              <a:rPr lang="en-CA" dirty="0" err="1"/>
              <a:t>Aḥzāb</a:t>
            </a:r>
            <a:r>
              <a:rPr lang="en-CA" dirty="0"/>
              <a:t>: verse 52)</a:t>
            </a:r>
            <a:endParaRPr lang="en-US" b="1" u="sng" dirty="0"/>
          </a:p>
        </p:txBody>
      </p:sp>
    </p:spTree>
    <p:extLst>
      <p:ext uri="{BB962C8B-B14F-4D97-AF65-F5344CB8AC3E}">
        <p14:creationId xmlns:p14="http://schemas.microsoft.com/office/powerpoint/2010/main" val="834884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B475E-86A2-9D77-C890-212CD78F2774}"/>
              </a:ext>
            </a:extLst>
          </p:cNvPr>
          <p:cNvSpPr>
            <a:spLocks noGrp="1"/>
          </p:cNvSpPr>
          <p:nvPr>
            <p:ph type="title"/>
          </p:nvPr>
        </p:nvSpPr>
        <p:spPr>
          <a:xfrm>
            <a:off x="720000" y="619200"/>
            <a:ext cx="10728322" cy="752400"/>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8441EE13-CCE8-6C41-6B6F-CCA16A3DCC31}"/>
              </a:ext>
            </a:extLst>
          </p:cNvPr>
          <p:cNvSpPr>
            <a:spLocks noGrp="1"/>
          </p:cNvSpPr>
          <p:nvPr>
            <p:ph idx="1"/>
          </p:nvPr>
        </p:nvSpPr>
        <p:spPr>
          <a:xfrm>
            <a:off x="720000" y="1371600"/>
            <a:ext cx="10728325" cy="4397375"/>
          </a:xfrm>
        </p:spPr>
        <p:txBody>
          <a:bodyPr/>
          <a:lstStyle/>
          <a:p>
            <a:pPr marL="0" indent="0" algn="ctr" rtl="1">
              <a:buNone/>
            </a:pPr>
            <a:r>
              <a:rPr lang="ar-SA" sz="2400" dirty="0"/>
              <a:t>عَسَىٰ </a:t>
            </a:r>
            <a:r>
              <a:rPr lang="ar-SA" sz="2400" dirty="0" err="1"/>
              <a:t>رَبُّهُۥٓ</a:t>
            </a:r>
            <a:r>
              <a:rPr lang="ar-SA" sz="2400" dirty="0"/>
              <a:t> إِن طَلَّقَكُنَّ أَن </a:t>
            </a:r>
            <a:r>
              <a:rPr lang="ar-SA" sz="2400" dirty="0" err="1"/>
              <a:t>يُبْدِلَهُۥٓ</a:t>
            </a:r>
            <a:r>
              <a:rPr lang="ar-SA" sz="2400" dirty="0"/>
              <a:t> أَزْوَٰجًا خَيْرًا مِّنكُنَّ </a:t>
            </a:r>
            <a:r>
              <a:rPr lang="ar-SA" sz="2400" dirty="0" err="1"/>
              <a:t>مُسْلِمَٰتٍۢ</a:t>
            </a:r>
            <a:r>
              <a:rPr lang="ar-SA" sz="2400" dirty="0"/>
              <a:t> </a:t>
            </a:r>
            <a:r>
              <a:rPr lang="ar-SA" sz="2400" dirty="0" err="1"/>
              <a:t>مُّؤْمِنَٰتٍۢ</a:t>
            </a:r>
            <a:r>
              <a:rPr lang="ar-SA" sz="2400" dirty="0"/>
              <a:t> </a:t>
            </a:r>
            <a:r>
              <a:rPr lang="ar-SA" sz="2400" dirty="0" err="1"/>
              <a:t>قَٰنِتَٰتٍۢ</a:t>
            </a:r>
            <a:r>
              <a:rPr lang="ar-SA" sz="2400" dirty="0"/>
              <a:t> </a:t>
            </a:r>
            <a:r>
              <a:rPr lang="ar-SA" sz="2400" dirty="0" err="1"/>
              <a:t>تَٰٓئِبَٰتٍ</a:t>
            </a:r>
            <a:r>
              <a:rPr lang="ar-SA" sz="2400" dirty="0"/>
              <a:t> </a:t>
            </a:r>
            <a:r>
              <a:rPr lang="ar-SA" sz="2400" dirty="0" err="1"/>
              <a:t>عَٰبِدَٰتٍۢ</a:t>
            </a:r>
            <a:r>
              <a:rPr lang="ar-SA" sz="2400" dirty="0"/>
              <a:t> </a:t>
            </a:r>
            <a:r>
              <a:rPr lang="ar-SA" sz="2400" dirty="0" err="1"/>
              <a:t>سَٰٓئِحَٰتٍۢ</a:t>
            </a:r>
            <a:r>
              <a:rPr lang="ar-SA" sz="2400" dirty="0"/>
              <a:t> </a:t>
            </a:r>
            <a:r>
              <a:rPr lang="ar-SA" sz="2400" dirty="0" err="1"/>
              <a:t>ثَيِّبَٰتٍۢ</a:t>
            </a:r>
            <a:r>
              <a:rPr lang="ar-SA" sz="2400" dirty="0"/>
              <a:t> وَأَبْكَارًا</a:t>
            </a:r>
          </a:p>
          <a:p>
            <a:pPr marL="0" indent="0" algn="ctr">
              <a:buNone/>
            </a:pPr>
            <a:r>
              <a:rPr lang="en-CA" sz="2400" dirty="0"/>
              <a:t>“Perchance his Lord, if he (the Prophet) divorces you (wives), will give him in your stead wives better than you, submissive (to God), believing, pious, penitent, devout, inclined to fasting—both widows and maids.” (</a:t>
            </a:r>
            <a:r>
              <a:rPr lang="en-CA" sz="2400" dirty="0" err="1"/>
              <a:t>Sūrah</a:t>
            </a:r>
            <a:r>
              <a:rPr lang="en-CA" sz="2400" dirty="0"/>
              <a:t> al-</a:t>
            </a:r>
            <a:r>
              <a:rPr lang="en-CA" sz="2400" dirty="0" err="1"/>
              <a:t>Taḥrīm</a:t>
            </a:r>
            <a:r>
              <a:rPr lang="en-CA" sz="2400" dirty="0"/>
              <a:t>: verse 5)</a:t>
            </a:r>
          </a:p>
          <a:p>
            <a:br>
              <a:rPr lang="en-CA" dirty="0"/>
            </a:br>
            <a:br>
              <a:rPr lang="ar-SA" dirty="0"/>
            </a:br>
            <a:endParaRPr lang="en-US" dirty="0"/>
          </a:p>
        </p:txBody>
      </p:sp>
    </p:spTree>
    <p:extLst>
      <p:ext uri="{BB962C8B-B14F-4D97-AF65-F5344CB8AC3E}">
        <p14:creationId xmlns:p14="http://schemas.microsoft.com/office/powerpoint/2010/main" val="1714515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56FEB-B8DE-0F41-C9C7-10B926BF5C78}"/>
              </a:ext>
            </a:extLst>
          </p:cNvPr>
          <p:cNvSpPr>
            <a:spLocks noGrp="1"/>
          </p:cNvSpPr>
          <p:nvPr>
            <p:ph type="title"/>
          </p:nvPr>
        </p:nvSpPr>
        <p:spPr>
          <a:xfrm>
            <a:off x="720000" y="619200"/>
            <a:ext cx="10728322" cy="738545"/>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9F0FC044-DB2D-54D1-AE8F-73FD0AC6A86D}"/>
              </a:ext>
            </a:extLst>
          </p:cNvPr>
          <p:cNvSpPr>
            <a:spLocks noGrp="1"/>
          </p:cNvSpPr>
          <p:nvPr>
            <p:ph idx="1"/>
          </p:nvPr>
        </p:nvSpPr>
        <p:spPr>
          <a:xfrm>
            <a:off x="720000" y="1496292"/>
            <a:ext cx="10728325" cy="4272684"/>
          </a:xfrm>
        </p:spPr>
        <p:txBody>
          <a:bodyPr/>
          <a:lstStyle/>
          <a:p>
            <a:pPr marL="0" indent="0" algn="ctr" rtl="1">
              <a:buNone/>
            </a:pPr>
            <a:r>
              <a:rPr lang="ar-SA" b="1" dirty="0"/>
              <a:t>تُرْجِي مَن تَشَاءُ مِنْهُنَّ وَتُؤْوِي إِلَيْكَ مَن تَشَاءُ </a:t>
            </a:r>
            <a:r>
              <a:rPr lang="ar-SA" b="1" dirty="0" err="1"/>
              <a:t>ۖ</a:t>
            </a:r>
            <a:r>
              <a:rPr lang="ar-SA" b="1" dirty="0"/>
              <a:t> وَمَنِ ابْتَغَيْتَ مِمَّنْ عَزَلْتَ فَلَا جُنَاحَ عَلَيْكَ </a:t>
            </a:r>
            <a:r>
              <a:rPr lang="ar-SA" b="1" dirty="0" err="1"/>
              <a:t>ۚ</a:t>
            </a:r>
            <a:endParaRPr lang="ar-SA" dirty="0"/>
          </a:p>
          <a:p>
            <a:pPr marL="0" indent="0" algn="ctr">
              <a:buNone/>
            </a:pPr>
            <a:r>
              <a:rPr lang="en-CA" dirty="0"/>
              <a:t>“You may defer (oh </a:t>
            </a:r>
            <a:r>
              <a:rPr lang="en-CA" dirty="0" err="1"/>
              <a:t>Muḥammad</a:t>
            </a:r>
            <a:r>
              <a:rPr lang="en-CA" dirty="0"/>
              <a:t>) whichever of them (your wives) you wish and receive any of them you wish; and you may call back any of those whom you had (temporarily) set aside: there will be no blame on you (on this account).” (</a:t>
            </a:r>
            <a:r>
              <a:rPr lang="en-CA" dirty="0" err="1"/>
              <a:t>Sūrah</a:t>
            </a:r>
            <a:r>
              <a:rPr lang="en-CA" dirty="0"/>
              <a:t> al-</a:t>
            </a:r>
            <a:r>
              <a:rPr lang="en-CA" dirty="0" err="1"/>
              <a:t>Aḥzāb</a:t>
            </a:r>
            <a:r>
              <a:rPr lang="en-CA" dirty="0"/>
              <a:t>: verse 51)</a:t>
            </a:r>
          </a:p>
          <a:p>
            <a:br>
              <a:rPr lang="en-CA" dirty="0"/>
            </a:br>
            <a:br>
              <a:rPr lang="ar-SA" dirty="0"/>
            </a:br>
            <a:endParaRPr lang="en-US" dirty="0"/>
          </a:p>
        </p:txBody>
      </p:sp>
    </p:spTree>
    <p:extLst>
      <p:ext uri="{BB962C8B-B14F-4D97-AF65-F5344CB8AC3E}">
        <p14:creationId xmlns:p14="http://schemas.microsoft.com/office/powerpoint/2010/main" val="2925087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12ACA-92A1-6AFC-95D1-4684320C57D2}"/>
              </a:ext>
            </a:extLst>
          </p:cNvPr>
          <p:cNvSpPr>
            <a:spLocks noGrp="1"/>
          </p:cNvSpPr>
          <p:nvPr>
            <p:ph type="title"/>
          </p:nvPr>
        </p:nvSpPr>
        <p:spPr>
          <a:xfrm>
            <a:off x="720000" y="619200"/>
            <a:ext cx="10728322" cy="752400"/>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DC9AAC2E-1DB3-3C1D-7539-D578D878D9AD}"/>
              </a:ext>
            </a:extLst>
          </p:cNvPr>
          <p:cNvSpPr>
            <a:spLocks noGrp="1"/>
          </p:cNvSpPr>
          <p:nvPr>
            <p:ph idx="1"/>
          </p:nvPr>
        </p:nvSpPr>
        <p:spPr>
          <a:xfrm>
            <a:off x="720000" y="1524000"/>
            <a:ext cx="10728325" cy="4244975"/>
          </a:xfrm>
        </p:spPr>
        <p:txBody>
          <a:bodyPr>
            <a:normAutofit/>
          </a:bodyPr>
          <a:lstStyle/>
          <a:p>
            <a:r>
              <a:rPr lang="en-CA" sz="2400" dirty="0"/>
              <a:t>1. The Ahl al-Bayt is a term that includes the wives +/- the Holy Five +/- Banu Hashim. (</a:t>
            </a:r>
            <a:r>
              <a:rPr lang="en-CA" sz="2400" dirty="0" err="1"/>
              <a:t>Fakhr</a:t>
            </a:r>
            <a:r>
              <a:rPr lang="en-CA" sz="2400" dirty="0"/>
              <a:t> Al-Razi)</a:t>
            </a:r>
          </a:p>
          <a:p>
            <a:r>
              <a:rPr lang="en-CA" sz="2400" dirty="0"/>
              <a:t>2. The Ahl al-Bayt is a term that subsumes all relatives of the Prophet from Banu Hashim for whom </a:t>
            </a:r>
            <a:r>
              <a:rPr lang="en-CA" sz="2400" dirty="0" err="1"/>
              <a:t>ṣadaqah</a:t>
            </a:r>
            <a:r>
              <a:rPr lang="en-CA" sz="2400" dirty="0"/>
              <a:t> is prohibited.</a:t>
            </a:r>
          </a:p>
          <a:p>
            <a:r>
              <a:rPr lang="en-CA" sz="2400" dirty="0"/>
              <a:t>3. The Ahl al-Bayt is a term that is specific for the Holy Five and the remaining Shia Imams.</a:t>
            </a:r>
          </a:p>
          <a:p>
            <a:endParaRPr lang="en-US" sz="2400" dirty="0"/>
          </a:p>
        </p:txBody>
      </p:sp>
    </p:spTree>
    <p:extLst>
      <p:ext uri="{BB962C8B-B14F-4D97-AF65-F5344CB8AC3E}">
        <p14:creationId xmlns:p14="http://schemas.microsoft.com/office/powerpoint/2010/main" val="3412630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C61DB-1ACB-BBF8-E095-6256BACE8685}"/>
              </a:ext>
            </a:extLst>
          </p:cNvPr>
          <p:cNvSpPr>
            <a:spLocks noGrp="1"/>
          </p:cNvSpPr>
          <p:nvPr>
            <p:ph type="title"/>
          </p:nvPr>
        </p:nvSpPr>
        <p:spPr>
          <a:xfrm>
            <a:off x="720000" y="619200"/>
            <a:ext cx="10728322" cy="752400"/>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973129C2-8A9B-5265-DB29-2460A413D998}"/>
              </a:ext>
            </a:extLst>
          </p:cNvPr>
          <p:cNvSpPr>
            <a:spLocks noGrp="1"/>
          </p:cNvSpPr>
          <p:nvPr>
            <p:ph idx="1"/>
          </p:nvPr>
        </p:nvSpPr>
        <p:spPr>
          <a:xfrm>
            <a:off x="720000" y="1246910"/>
            <a:ext cx="10728325" cy="4522066"/>
          </a:xfrm>
        </p:spPr>
        <p:txBody>
          <a:bodyPr>
            <a:normAutofit/>
          </a:bodyPr>
          <a:lstStyle/>
          <a:p>
            <a:r>
              <a:rPr lang="en-CA" sz="2400" dirty="0"/>
              <a:t>Many commentators of the Quran  believe that the prima facie reading of 33:33 in its entirety supports the view that the referents in the verse of purification include the wives; in doing so, they rely upon a notion derived from Islamic jurisprudence known as “</a:t>
            </a:r>
            <a:r>
              <a:rPr lang="en-CA" sz="2400" dirty="0" err="1"/>
              <a:t>ḥujjiyah</a:t>
            </a:r>
            <a:r>
              <a:rPr lang="en-CA" sz="2400" dirty="0"/>
              <a:t> al-</a:t>
            </a:r>
            <a:r>
              <a:rPr lang="en-CA" sz="2400" dirty="0" err="1"/>
              <a:t>ẓuhūr</a:t>
            </a:r>
            <a:r>
              <a:rPr lang="en-CA" sz="2400" dirty="0"/>
              <a:t>” (the </a:t>
            </a:r>
            <a:r>
              <a:rPr lang="en-CA" sz="2400" dirty="0" err="1"/>
              <a:t>probativity</a:t>
            </a:r>
            <a:r>
              <a:rPr lang="en-CA" sz="2400" dirty="0"/>
              <a:t> of apparent meaning). </a:t>
            </a:r>
          </a:p>
          <a:p>
            <a:r>
              <a:rPr lang="en-CA" sz="2400" dirty="0"/>
              <a:t>In other words, they say that the fact this verse came in the midst of a series of commandments and prohibitions to the wives supports that it is inclusive of them.</a:t>
            </a:r>
            <a:endParaRPr lang="en-US" sz="2400" dirty="0"/>
          </a:p>
        </p:txBody>
      </p:sp>
    </p:spTree>
    <p:extLst>
      <p:ext uri="{BB962C8B-B14F-4D97-AF65-F5344CB8AC3E}">
        <p14:creationId xmlns:p14="http://schemas.microsoft.com/office/powerpoint/2010/main" val="1829031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9A3C0-7159-A0EA-FA3D-20BBE7F23842}"/>
              </a:ext>
            </a:extLst>
          </p:cNvPr>
          <p:cNvSpPr>
            <a:spLocks noGrp="1"/>
          </p:cNvSpPr>
          <p:nvPr>
            <p:ph type="title"/>
          </p:nvPr>
        </p:nvSpPr>
        <p:spPr>
          <a:xfrm>
            <a:off x="720000" y="619200"/>
            <a:ext cx="10728322" cy="766255"/>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6D59E042-CD31-F213-357E-540FD6EFB078}"/>
              </a:ext>
            </a:extLst>
          </p:cNvPr>
          <p:cNvSpPr>
            <a:spLocks noGrp="1"/>
          </p:cNvSpPr>
          <p:nvPr>
            <p:ph idx="1"/>
          </p:nvPr>
        </p:nvSpPr>
        <p:spPr>
          <a:xfrm>
            <a:off x="720000" y="1385456"/>
            <a:ext cx="10728325" cy="4853344"/>
          </a:xfrm>
        </p:spPr>
        <p:txBody>
          <a:bodyPr/>
          <a:lstStyle/>
          <a:p>
            <a:r>
              <a:rPr lang="en-US" sz="2400" dirty="0"/>
              <a:t>In order to better understand this verse, it is important to first delve into the </a:t>
            </a:r>
            <a:r>
              <a:rPr lang="en-CA" sz="2400" dirty="0"/>
              <a:t>Quranic contextual clues (al-</a:t>
            </a:r>
            <a:r>
              <a:rPr lang="en-CA" sz="2400" dirty="0" err="1"/>
              <a:t>qarā’in</a:t>
            </a:r>
            <a:r>
              <a:rPr lang="en-CA" sz="2400" dirty="0"/>
              <a:t> al-</a:t>
            </a:r>
            <a:r>
              <a:rPr lang="en-CA" sz="2400" dirty="0" err="1"/>
              <a:t>dākhiliyyah</a:t>
            </a:r>
            <a:r>
              <a:rPr lang="en-CA" sz="2400" dirty="0"/>
              <a:t>).</a:t>
            </a:r>
          </a:p>
          <a:p>
            <a:pPr marL="0" indent="0" algn="ctr">
              <a:buNone/>
            </a:pPr>
            <a:r>
              <a:rPr lang="ar-SA" sz="2400" dirty="0"/>
              <a:t>وَقَرْنَ فِي بُيُوتِكُنَّ وَلَا تَبَرَّجْنَ تَبَرُّجَ الْجَاهِلِيَّةِ الْأُولَىٰ </a:t>
            </a:r>
            <a:r>
              <a:rPr lang="ar-SA" sz="2400" dirty="0" err="1"/>
              <a:t>ۖ</a:t>
            </a:r>
            <a:r>
              <a:rPr lang="ar-SA" sz="2400" dirty="0"/>
              <a:t> وَأَقِمْنَ الصَّلَاةَ وَآتِينَ الزَّكَاةَ وَأَطِعْنَ اللَّهَ وَرَسُولَهُ </a:t>
            </a:r>
            <a:r>
              <a:rPr lang="ar-SA" sz="2400" dirty="0" err="1"/>
              <a:t>ۚ</a:t>
            </a:r>
            <a:r>
              <a:rPr lang="ar-SA" sz="2400" dirty="0"/>
              <a:t> إِنَّمَا يُرِيدُ اللَّهُ لِيُذْهِبَ عَنكُمُ الرِّجْسَ أَهْلَ الْبَيْتِ وَيُطَهِّرَكُمْ تَطْهِيرًا</a:t>
            </a:r>
            <a:endParaRPr lang="en-US" sz="2400" dirty="0"/>
          </a:p>
          <a:p>
            <a:pPr marL="0" indent="0" algn="ctr">
              <a:buNone/>
            </a:pPr>
            <a:r>
              <a:rPr lang="en-CA" dirty="0"/>
              <a:t>“And abide (oh wives of the Prophet) quietly in your homes, and do not flaunt your charms as they used to flaunt them in the old days of pagan ignorance; and be constant in prayer, and render the purifying dues, and pay heed unto God and His Apostle:</a:t>
            </a:r>
            <a:r>
              <a:rPr lang="en-CA" b="1" dirty="0"/>
              <a:t> for God only ordains (these commands to the wives) in order to remove from you all that is repugnant, Oh Ahl al-Bayt (People of the House), and to purify you to (utmost) purity.</a:t>
            </a:r>
            <a:r>
              <a:rPr lang="en-CA" dirty="0"/>
              <a:t>  Quran 33:33</a:t>
            </a:r>
            <a:endParaRPr lang="en-CA" sz="2400" dirty="0"/>
          </a:p>
          <a:p>
            <a:endParaRPr lang="en-US" dirty="0"/>
          </a:p>
        </p:txBody>
      </p:sp>
    </p:spTree>
    <p:extLst>
      <p:ext uri="{BB962C8B-B14F-4D97-AF65-F5344CB8AC3E}">
        <p14:creationId xmlns:p14="http://schemas.microsoft.com/office/powerpoint/2010/main" val="2098290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E5A3F-3E2A-C90B-5E16-E4E1541A10FA}"/>
              </a:ext>
            </a:extLst>
          </p:cNvPr>
          <p:cNvSpPr>
            <a:spLocks noGrp="1"/>
          </p:cNvSpPr>
          <p:nvPr>
            <p:ph type="title"/>
          </p:nvPr>
        </p:nvSpPr>
        <p:spPr>
          <a:xfrm>
            <a:off x="720000" y="619200"/>
            <a:ext cx="10728322" cy="738545"/>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87F2EA16-D8FF-B694-8063-3AAD39E3DEF9}"/>
              </a:ext>
            </a:extLst>
          </p:cNvPr>
          <p:cNvSpPr>
            <a:spLocks noGrp="1"/>
          </p:cNvSpPr>
          <p:nvPr>
            <p:ph idx="1"/>
          </p:nvPr>
        </p:nvSpPr>
        <p:spPr>
          <a:xfrm>
            <a:off x="720000" y="1357746"/>
            <a:ext cx="10728325" cy="4411230"/>
          </a:xfrm>
        </p:spPr>
        <p:txBody>
          <a:bodyPr>
            <a:normAutofit/>
          </a:bodyPr>
          <a:lstStyle/>
          <a:p>
            <a:pPr marL="0" indent="0" algn="ctr">
              <a:buNone/>
            </a:pPr>
            <a:r>
              <a:rPr lang="ar-SA" sz="2400" dirty="0"/>
              <a:t> وَاذْكُرْنَ مَا يُتْلَىٰ فِي بُيُوتِكُنَّ مِنْ آيَاتِ اللَّهِ وَالْحِكْمَةِ </a:t>
            </a:r>
            <a:r>
              <a:rPr lang="ar-SA" sz="2400" dirty="0" err="1"/>
              <a:t>ۚ</a:t>
            </a:r>
            <a:r>
              <a:rPr lang="ar-SA" sz="2400" dirty="0"/>
              <a:t> إِنَّ اللَّهَ كَانَ لَطِيفًا خَبِيرًا</a:t>
            </a:r>
            <a:endParaRPr lang="en-US" sz="2400" dirty="0"/>
          </a:p>
          <a:p>
            <a:pPr marL="0" indent="0" algn="ctr">
              <a:buNone/>
            </a:pPr>
            <a:r>
              <a:rPr lang="en-CA" sz="2400" dirty="0"/>
              <a:t>And bear in mind all that is recited in your homes of God’s messages and [His] wisdom: for God is unfathomable [in His wisdom], All-Aware. Quran 33:34</a:t>
            </a:r>
          </a:p>
          <a:p>
            <a:r>
              <a:rPr lang="en-CA" sz="2400" dirty="0"/>
              <a:t>When one observes verses 33:33 and verse 34 directly afterwards, it is clear that the wives of the Prophet are being rebuked and commanded to adhere to God’s words in no flattering language. </a:t>
            </a:r>
            <a:endParaRPr lang="en-US" sz="2400" dirty="0"/>
          </a:p>
        </p:txBody>
      </p:sp>
    </p:spTree>
    <p:extLst>
      <p:ext uri="{BB962C8B-B14F-4D97-AF65-F5344CB8AC3E}">
        <p14:creationId xmlns:p14="http://schemas.microsoft.com/office/powerpoint/2010/main" val="3867623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899FA-246F-353C-7AC1-DE0527EB29D3}"/>
              </a:ext>
            </a:extLst>
          </p:cNvPr>
          <p:cNvSpPr>
            <a:spLocks noGrp="1"/>
          </p:cNvSpPr>
          <p:nvPr>
            <p:ph type="title"/>
          </p:nvPr>
        </p:nvSpPr>
        <p:spPr>
          <a:xfrm>
            <a:off x="720000" y="619200"/>
            <a:ext cx="10728322" cy="793964"/>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2FF9B507-5FEF-50FE-1B33-854C35CDC2A6}"/>
              </a:ext>
            </a:extLst>
          </p:cNvPr>
          <p:cNvSpPr>
            <a:spLocks noGrp="1"/>
          </p:cNvSpPr>
          <p:nvPr>
            <p:ph idx="1"/>
          </p:nvPr>
        </p:nvSpPr>
        <p:spPr>
          <a:xfrm>
            <a:off x="720000" y="1413164"/>
            <a:ext cx="10728325" cy="4825636"/>
          </a:xfrm>
        </p:spPr>
        <p:txBody>
          <a:bodyPr/>
          <a:lstStyle/>
          <a:p>
            <a:r>
              <a:rPr lang="en-CA" sz="2400" b="1" u="sng" dirty="0"/>
              <a:t>The Parenthetical Sentence</a:t>
            </a:r>
          </a:p>
          <a:p>
            <a:r>
              <a:rPr lang="en-CA" sz="2400" dirty="0"/>
              <a:t>This observation has been noted by ‘</a:t>
            </a:r>
            <a:r>
              <a:rPr lang="en-CA" sz="2400" dirty="0" err="1"/>
              <a:t>Allāmah</a:t>
            </a:r>
            <a:r>
              <a:rPr lang="en-CA" sz="2400" dirty="0"/>
              <a:t> </a:t>
            </a:r>
            <a:r>
              <a:rPr lang="en-CA" sz="2400" dirty="0" err="1"/>
              <a:t>Majlisī</a:t>
            </a:r>
            <a:r>
              <a:rPr lang="en-CA" sz="2400" dirty="0"/>
              <a:t> when he says:</a:t>
            </a:r>
          </a:p>
          <a:p>
            <a:pPr marL="0" indent="0" algn="ctr">
              <a:buNone/>
            </a:pPr>
            <a:r>
              <a:rPr lang="ar-SA" sz="2400" dirty="0"/>
              <a:t>ان مخاطبة الزوجات مشوبة بالمعاتبة والتأنيب والتهديد، ومخاطبة أهل البيت عليهم السلام محلاة بأنواع التلطف والمبالغة في الاكرام ولا يخفى بعد إمعان النظر المباينة التامة في السياق بينها وبين ما قبلها وما بعدها على ذوي الأفهام</a:t>
            </a:r>
            <a:endParaRPr lang="en-US" sz="2400" dirty="0"/>
          </a:p>
          <a:p>
            <a:pPr marL="0" indent="0" algn="ctr">
              <a:buNone/>
            </a:pPr>
            <a:r>
              <a:rPr lang="en-CA" sz="2400" dirty="0"/>
              <a:t>“The address to the wives is mixed with rebuke, repudiation, and admonishment; meanwhile, the address to the Ahl al-Bayt (peace be upon them) is couched in various forms of (divine) favor and laudation. It will not be lost on those imbued with insight that there must be a clear contextual difference between this portion of the verse and what had preceded it.</a:t>
            </a:r>
            <a:endParaRPr lang="en-US" sz="2400" dirty="0"/>
          </a:p>
        </p:txBody>
      </p:sp>
    </p:spTree>
    <p:extLst>
      <p:ext uri="{BB962C8B-B14F-4D97-AF65-F5344CB8AC3E}">
        <p14:creationId xmlns:p14="http://schemas.microsoft.com/office/powerpoint/2010/main" val="1558319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2E3B8-3357-DD88-3300-6B597F86930C}"/>
              </a:ext>
            </a:extLst>
          </p:cNvPr>
          <p:cNvSpPr>
            <a:spLocks noGrp="1"/>
          </p:cNvSpPr>
          <p:nvPr>
            <p:ph type="title"/>
          </p:nvPr>
        </p:nvSpPr>
        <p:spPr>
          <a:xfrm>
            <a:off x="720000" y="619200"/>
            <a:ext cx="10728322" cy="738545"/>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41A9B465-68A2-D8B9-7B65-305C86E8B80C}"/>
              </a:ext>
            </a:extLst>
          </p:cNvPr>
          <p:cNvSpPr>
            <a:spLocks noGrp="1"/>
          </p:cNvSpPr>
          <p:nvPr>
            <p:ph idx="1"/>
          </p:nvPr>
        </p:nvSpPr>
        <p:spPr>
          <a:xfrm>
            <a:off x="720000" y="1482436"/>
            <a:ext cx="10728325" cy="4756364"/>
          </a:xfrm>
        </p:spPr>
        <p:txBody>
          <a:bodyPr>
            <a:normAutofit/>
          </a:bodyPr>
          <a:lstStyle/>
          <a:p>
            <a:r>
              <a:rPr lang="en-CA" sz="2400" dirty="0"/>
              <a:t>Hence, it is more apparent that the verse of purification occurs as a parenthetical sentence amidst the caveats being issued to the wives. It is as though Allah is turning away from the wives for a moment to issue a high form of laudation to a specific group, then returning to admonish them once again.</a:t>
            </a:r>
          </a:p>
          <a:p>
            <a:r>
              <a:rPr lang="en-CA" sz="2400" dirty="0"/>
              <a:t>However, this does not mean that the laudation of the Ahl al-Bayt has occurred out of context. Rather, the implication is this: the only reason God is ordaining these commands and prohibitions to the wives is to protect this special group, the Prophetic household, from being maligned through association with them. </a:t>
            </a:r>
            <a:endParaRPr lang="en-US" sz="2400" dirty="0"/>
          </a:p>
        </p:txBody>
      </p:sp>
    </p:spTree>
    <p:extLst>
      <p:ext uri="{BB962C8B-B14F-4D97-AF65-F5344CB8AC3E}">
        <p14:creationId xmlns:p14="http://schemas.microsoft.com/office/powerpoint/2010/main" val="834012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4F8FE-5CA1-3402-B09F-88E2E2D599D5}"/>
              </a:ext>
            </a:extLst>
          </p:cNvPr>
          <p:cNvSpPr>
            <a:spLocks noGrp="1"/>
          </p:cNvSpPr>
          <p:nvPr>
            <p:ph type="title"/>
          </p:nvPr>
        </p:nvSpPr>
        <p:spPr>
          <a:xfrm>
            <a:off x="720000" y="619200"/>
            <a:ext cx="10728322" cy="738545"/>
          </a:xfrm>
        </p:spPr>
        <p:txBody>
          <a:bodyPr/>
          <a:lstStyle/>
          <a:p>
            <a:pPr algn="ctr"/>
            <a:r>
              <a:rPr lang="en-US" dirty="0"/>
              <a:t>The Verse of Purification</a:t>
            </a:r>
          </a:p>
        </p:txBody>
      </p:sp>
      <p:sp>
        <p:nvSpPr>
          <p:cNvPr id="3" name="Content Placeholder 2">
            <a:extLst>
              <a:ext uri="{FF2B5EF4-FFF2-40B4-BE49-F238E27FC236}">
                <a16:creationId xmlns:a16="http://schemas.microsoft.com/office/drawing/2014/main" id="{71D67E6C-E3D3-9499-4027-662175529849}"/>
              </a:ext>
            </a:extLst>
          </p:cNvPr>
          <p:cNvSpPr>
            <a:spLocks noGrp="1"/>
          </p:cNvSpPr>
          <p:nvPr>
            <p:ph idx="1"/>
          </p:nvPr>
        </p:nvSpPr>
        <p:spPr>
          <a:xfrm>
            <a:off x="720000" y="1357746"/>
            <a:ext cx="10728325" cy="4411230"/>
          </a:xfrm>
        </p:spPr>
        <p:txBody>
          <a:bodyPr>
            <a:normAutofit/>
          </a:bodyPr>
          <a:lstStyle/>
          <a:p>
            <a:r>
              <a:rPr lang="en-CA" sz="2400" b="1" u="sng" dirty="0"/>
              <a:t>Your Houses vs The House </a:t>
            </a:r>
          </a:p>
          <a:p>
            <a:r>
              <a:rPr lang="en-CA" sz="2400" dirty="0"/>
              <a:t>There is another very important contextual indicator here that can be gleaned when looking at the verse in totality. It is noted that the wives’ houses are specifically mentioned earlier in the verse with the word “</a:t>
            </a:r>
            <a:r>
              <a:rPr lang="en-CA" sz="2400" dirty="0" err="1"/>
              <a:t>buyūtikunna</a:t>
            </a:r>
            <a:r>
              <a:rPr lang="en-CA" sz="2400" dirty="0"/>
              <a:t>” (lit. “your houses” in the feminine plural) whereas in the </a:t>
            </a:r>
            <a:r>
              <a:rPr lang="en-CA" sz="2400" dirty="0" err="1"/>
              <a:t>āyah</a:t>
            </a:r>
            <a:r>
              <a:rPr lang="en-CA" sz="2400" dirty="0"/>
              <a:t> of </a:t>
            </a:r>
            <a:r>
              <a:rPr lang="en-CA" sz="2400" dirty="0" err="1"/>
              <a:t>taṭhīr</a:t>
            </a:r>
            <a:r>
              <a:rPr lang="en-CA" sz="2400" dirty="0"/>
              <a:t> we see that the word used is “al-</a:t>
            </a:r>
            <a:r>
              <a:rPr lang="en-CA" sz="2400" dirty="0" err="1"/>
              <a:t>bayt</a:t>
            </a:r>
            <a:r>
              <a:rPr lang="en-CA" sz="2400" dirty="0"/>
              <a:t>” (the House) in the singular. </a:t>
            </a:r>
            <a:endParaRPr lang="en-US" sz="2400" dirty="0"/>
          </a:p>
        </p:txBody>
      </p:sp>
    </p:spTree>
    <p:extLst>
      <p:ext uri="{BB962C8B-B14F-4D97-AF65-F5344CB8AC3E}">
        <p14:creationId xmlns:p14="http://schemas.microsoft.com/office/powerpoint/2010/main" val="2496988578"/>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17032</TotalTime>
  <Words>3020</Words>
  <Application>Microsoft Macintosh PowerPoint</Application>
  <PresentationFormat>Widescreen</PresentationFormat>
  <Paragraphs>93</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Avenir Next LT Pro</vt:lpstr>
      <vt:lpstr>Sagona Book</vt:lpstr>
      <vt:lpstr>The Hand Extrablack</vt:lpstr>
      <vt:lpstr>BlobVTI</vt:lpstr>
      <vt:lpstr>The Life of Prophet Muhammad</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lpstr>The Verse of Purification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1013</cp:revision>
  <dcterms:created xsi:type="dcterms:W3CDTF">2020-11-25T07:02:27Z</dcterms:created>
  <dcterms:modified xsi:type="dcterms:W3CDTF">2022-06-29T07:20:40Z</dcterms:modified>
</cp:coreProperties>
</file>