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0" r:id="rId17"/>
    <p:sldId id="271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DFAFF"/>
    <a:srgbClr val="000000"/>
    <a:srgbClr val="FCFDFF"/>
    <a:srgbClr val="FEF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795"/>
    <p:restoredTop sz="94620"/>
  </p:normalViewPr>
  <p:slideViewPr>
    <p:cSldViewPr snapToGrid="0" snapToObjects="1">
      <p:cViewPr varScale="1">
        <p:scale>
          <a:sx n="93" d="100"/>
          <a:sy n="93" d="100"/>
        </p:scale>
        <p:origin x="240" y="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0013" y="484479"/>
            <a:ext cx="6911974" cy="2954655"/>
          </a:xfrm>
        </p:spPr>
        <p:txBody>
          <a:bodyPr anchor="b">
            <a:normAutofit/>
          </a:bodyPr>
          <a:lstStyle>
            <a:lvl1pPr algn="ctr">
              <a:defRPr sz="5600" spc="-1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0013" y="3799133"/>
            <a:ext cx="6911974" cy="1969841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395C5C9-164C-46B3-A87E-7660D39D3106}" type="datetime2">
              <a:rPr lang="en-US" smtClean="0"/>
              <a:t>Wednesday, November 16, 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384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000" y="2636838"/>
            <a:ext cx="10728325" cy="31321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5B75179A-1E2B-41AB-B400-4F1B4022FAEE}" type="datetime2">
              <a:rPr lang="en-US" smtClean="0"/>
              <a:t>Wednesday, November 16,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327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40486" y="720000"/>
            <a:ext cx="1477328" cy="5048975"/>
          </a:xfrm>
        </p:spPr>
        <p:txBody>
          <a:bodyPr vert="eaVert">
            <a:norm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838" y="720000"/>
            <a:ext cx="8929614" cy="5048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5681D0F-6595-4F14-8EF3-954CD87C797B}" type="datetime2">
              <a:rPr lang="en-US" smtClean="0"/>
              <a:t>Wednesday, November 16,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443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2541600"/>
            <a:ext cx="10728325" cy="3227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4DDCFF8A-AAF8-4A12-8A91-9CA0EAF6CBB9}" type="datetime2">
              <a:rPr lang="en-US" smtClean="0"/>
              <a:t>Wednesday, November 16, 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708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6" cy="2879724"/>
          </a:xfrm>
        </p:spPr>
        <p:txBody>
          <a:bodyPr anchor="b">
            <a:normAutofit/>
          </a:bodyPr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910" y="3858924"/>
            <a:ext cx="10728326" cy="1919076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ABCC25C3-021A-4B0B-8F70-0C181FE1CF45}" type="datetime2">
              <a:rPr lang="en-US" smtClean="0"/>
              <a:t>Wednesday, November 16,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058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8400" y="2541600"/>
            <a:ext cx="5003801" cy="3234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C23D88D-8CEC-4ED9-A53B-5596187D9A16}" type="datetime2">
              <a:rPr lang="en-US" smtClean="0"/>
              <a:t>Wednesday, November 16,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177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5" cy="673005"/>
          </a:xfrm>
        </p:spPr>
        <p:txBody>
          <a:bodyPr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1840698"/>
            <a:ext cx="5015638" cy="565796"/>
          </a:xfrm>
        </p:spPr>
        <p:txBody>
          <a:bodyPr wrap="square"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00" y="2541600"/>
            <a:ext cx="5003801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400" y="1840698"/>
            <a:ext cx="5015638" cy="565796"/>
          </a:xfrm>
        </p:spPr>
        <p:txBody>
          <a:bodyPr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4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D2CCD382-DFDA-4722-A27A-59C21AD112F2}" type="datetime2">
              <a:rPr lang="en-US" smtClean="0"/>
              <a:t>Wednesday, November 16, 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352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2F2A30D-1C09-413F-AAB1-38F366000715}" type="datetime2">
              <a:rPr lang="en-US" smtClean="0"/>
              <a:t>Wednesday, November 16, 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073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6DB82B9C-D65E-4F64-95C3-B10F3B00F0D9}" type="datetime2">
              <a:rPr lang="en-US" smtClean="0"/>
              <a:t>Wednesday, November 16,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36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107463" cy="1477328"/>
          </a:xfrm>
        </p:spPr>
        <p:txBody>
          <a:bodyPr anchor="t" anchorCtr="0">
            <a:normAutofit/>
          </a:bodyPr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8188" y="584662"/>
            <a:ext cx="6911974" cy="5184313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4800"/>
            </a:lvl1pPr>
            <a:lvl2pPr marL="914400" indent="-457200">
              <a:buFont typeface="Arial" panose="020B0604020202020204" pitchFamily="34" charset="0"/>
              <a:buChar char="•"/>
              <a:defRPr sz="2000"/>
            </a:lvl2pPr>
            <a:lvl3pPr marL="1257300" indent="-342900">
              <a:buFont typeface="Arial" panose="020B0604020202020204" pitchFamily="34" charset="0"/>
              <a:buChar char="•"/>
              <a:defRPr sz="2000"/>
            </a:lvl3pPr>
            <a:lvl4pPr marL="1714500" indent="-342900">
              <a:buFont typeface="Arial" panose="020B0604020202020204" pitchFamily="34" charset="0"/>
              <a:buChar char="•"/>
              <a:defRPr sz="2000"/>
            </a:lvl4pPr>
            <a:lvl5pPr marL="2171700" indent="-342900">
              <a:buFont typeface="Arial" panose="020B0604020202020204" pitchFamily="34" charset="0"/>
              <a:buChar char="•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107463" cy="32318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B7F5FDCC-6AAC-4A08-B9E0-3793AB5E64C3}" type="datetime2">
              <a:rPr lang="en-US" smtClean="0"/>
              <a:t>Wednesday, November 16,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01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095626" cy="14760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8188" y="728664"/>
            <a:ext cx="6923812" cy="504031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095625" cy="3232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349FE94D-439C-40F1-900E-BC07940E3988}" type="datetime2">
              <a:rPr lang="en-US" smtClean="0"/>
              <a:t>Wednesday, November 16,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802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646535-AEF6-4883-A4F9-EEC1F8B4319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1477328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541600"/>
            <a:ext cx="10728325" cy="32273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l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8DEA2CF1-0EB2-4673-802D-3371233E4A77}" type="datetime2">
              <a:rPr lang="en-US" smtClean="0"/>
              <a:t>Wednesday, November 16, 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ct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6085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62" r:id="rId6"/>
    <p:sldLayoutId id="2147483757" r:id="rId7"/>
    <p:sldLayoutId id="2147483758" r:id="rId8"/>
    <p:sldLayoutId id="2147483759" r:id="rId9"/>
    <p:sldLayoutId id="2147483761" r:id="rId10"/>
    <p:sldLayoutId id="2147483760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9" name="Rectangle 58">
            <a:extLst>
              <a:ext uri="{FF2B5EF4-FFF2-40B4-BE49-F238E27FC236}">
                <a16:creationId xmlns:a16="http://schemas.microsoft.com/office/drawing/2014/main" id="{C56AE383-06A1-42D3-B1AF-CE22194F54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3D70B90B-BED1-4715-9BFE-9622C47A2B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8FEB4D-A406-DE48-B30A-905F51CEEF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0000" y="728663"/>
            <a:ext cx="5015638" cy="2795738"/>
          </a:xfrm>
        </p:spPr>
        <p:txBody>
          <a:bodyPr>
            <a:normAutofit/>
          </a:bodyPr>
          <a:lstStyle/>
          <a:p>
            <a:r>
              <a:rPr lang="en-US" dirty="0"/>
              <a:t>The Life of Prophet Muhammad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6A6140-D3C8-854A-89C3-12FA59FF5E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00" y="3830398"/>
            <a:ext cx="5015638" cy="229893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Lesson 61</a:t>
            </a:r>
          </a:p>
        </p:txBody>
      </p:sp>
      <p:pic>
        <p:nvPicPr>
          <p:cNvPr id="4" name="Picture 3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AA813056-1AEB-42B7-BD5B-561C211256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915"/>
          <a:stretch/>
        </p:blipFill>
        <p:spPr>
          <a:xfrm>
            <a:off x="6288276" y="10"/>
            <a:ext cx="5903725" cy="6857990"/>
          </a:xfrm>
          <a:custGeom>
            <a:avLst/>
            <a:gdLst/>
            <a:ahLst/>
            <a:cxnLst/>
            <a:rect l="l" t="t" r="r" b="b"/>
            <a:pathLst>
              <a:path w="5903725" h="6858000">
                <a:moveTo>
                  <a:pt x="17547" y="0"/>
                </a:moveTo>
                <a:lnTo>
                  <a:pt x="5903725" y="0"/>
                </a:lnTo>
                <a:lnTo>
                  <a:pt x="5903725" y="6858000"/>
                </a:lnTo>
                <a:lnTo>
                  <a:pt x="57217" y="6858000"/>
                </a:lnTo>
                <a:lnTo>
                  <a:pt x="57185" y="6699667"/>
                </a:lnTo>
                <a:cubicBezTo>
                  <a:pt x="57923" y="6526851"/>
                  <a:pt x="61039" y="6384211"/>
                  <a:pt x="67005" y="6279216"/>
                </a:cubicBezTo>
                <a:cubicBezTo>
                  <a:pt x="108514" y="5194623"/>
                  <a:pt x="-44577" y="788432"/>
                  <a:pt x="13203" y="42009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82635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FCD9B-1AB5-27BB-EE84-D8BB6E4BA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724691"/>
          </a:xfrm>
        </p:spPr>
        <p:txBody>
          <a:bodyPr/>
          <a:lstStyle/>
          <a:p>
            <a:pPr algn="ctr"/>
            <a:r>
              <a:rPr lang="en-US" dirty="0"/>
              <a:t>The Siege of Bani </a:t>
            </a:r>
            <a:r>
              <a:rPr lang="en-US" dirty="0" err="1"/>
              <a:t>Qurayzah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F50A4-A0BE-FAD9-C1D2-EEED218D8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96292"/>
            <a:ext cx="10728325" cy="42726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SA" sz="2400" b="0" i="0" dirty="0">
                <a:solidFill>
                  <a:srgbClr val="FFFFFF"/>
                </a:solidFill>
                <a:effectLst/>
                <a:latin typeface="Lotus Linotype"/>
              </a:rPr>
              <a:t>قال : فإن أبيتم علي هذه ، فإن الليلة ليلة السبت ، وإنه عسى أن يكون محمد وأصحابه قد أمنونا فيها ، فانزلوا لعلنا نصيب من محمد وأصحابه غرة ؛ قالوا : نفسد سبتنا علينا ، ونحدث فيه ما لم يحدث من كان قبلنا إلا من قد علمت ، فأصابه ما لم يخف عليك من المسخ قال : ما بات رجل منكم منذ ولدته أمه ليلة واحدة من الدهر حازما .</a:t>
            </a:r>
            <a:endParaRPr lang="en-US" sz="2400" b="0" i="0" dirty="0">
              <a:solidFill>
                <a:srgbClr val="FFFFFF"/>
              </a:solidFill>
              <a:effectLst/>
              <a:latin typeface="Lotus Linotype"/>
            </a:endParaRPr>
          </a:p>
          <a:p>
            <a:pPr marL="0" indent="0" algn="ctr">
              <a:buNone/>
            </a:pPr>
            <a:r>
              <a:rPr lang="en-US" sz="2400" dirty="0">
                <a:solidFill>
                  <a:srgbClr val="FFFFFF"/>
                </a:solidFill>
              </a:rPr>
              <a:t>Third proposal: Tonight, is the eve of the Sabbath. Let us attack Muhammad and his companions as perhaps they feel safe from us. 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rgbClr val="FFFFFF"/>
                </a:solidFill>
              </a:rPr>
              <a:t>They said: Do you want us to nullify our Sabbath and commit something that no one before us committed except that they faced the fate you know…</a:t>
            </a:r>
          </a:p>
        </p:txBody>
      </p:sp>
    </p:spTree>
    <p:extLst>
      <p:ext uri="{BB962C8B-B14F-4D97-AF65-F5344CB8AC3E}">
        <p14:creationId xmlns:p14="http://schemas.microsoft.com/office/powerpoint/2010/main" val="194239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E0BCB-147C-2BC0-459F-C8631C88E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821673"/>
          </a:xfrm>
        </p:spPr>
        <p:txBody>
          <a:bodyPr/>
          <a:lstStyle/>
          <a:p>
            <a:pPr algn="ctr"/>
            <a:r>
              <a:rPr lang="en-US" dirty="0"/>
              <a:t>The Siege of Bani </a:t>
            </a:r>
            <a:r>
              <a:rPr lang="en-US" dirty="0" err="1"/>
              <a:t>Qurayzah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A1FA7A-D8DF-213D-7B12-BA5A48203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93274"/>
            <a:ext cx="10728325" cy="4175702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FFFFFF"/>
                </a:solidFill>
              </a:rPr>
              <a:t>Historians note that there was heavy archery engagement between the two camps.</a:t>
            </a:r>
          </a:p>
          <a:p>
            <a:r>
              <a:rPr lang="en-US" sz="2400" dirty="0">
                <a:solidFill>
                  <a:srgbClr val="FFFFFF"/>
                </a:solidFill>
              </a:rPr>
              <a:t>When it became clear to Banu </a:t>
            </a:r>
            <a:r>
              <a:rPr lang="en-US" sz="2400" dirty="0" err="1">
                <a:solidFill>
                  <a:srgbClr val="FFFFFF"/>
                </a:solidFill>
              </a:rPr>
              <a:t>Qurayzah</a:t>
            </a:r>
            <a:r>
              <a:rPr lang="en-US" sz="2400" dirty="0">
                <a:solidFill>
                  <a:srgbClr val="FFFFFF"/>
                </a:solidFill>
              </a:rPr>
              <a:t> that the Muslims would not relent, they reach out to one of their old liaisons, Abu </a:t>
            </a:r>
            <a:r>
              <a:rPr lang="en-US" sz="2400" dirty="0" err="1">
                <a:solidFill>
                  <a:srgbClr val="FFFFFF"/>
                </a:solidFill>
              </a:rPr>
              <a:t>Lubabah</a:t>
            </a:r>
            <a:r>
              <a:rPr lang="en-US" sz="2400" dirty="0">
                <a:solidFill>
                  <a:srgbClr val="FFFFFF"/>
                </a:solidFill>
              </a:rPr>
              <a:t> ibn Abdul </a:t>
            </a:r>
            <a:r>
              <a:rPr lang="en-US" sz="2400" dirty="0" err="1">
                <a:solidFill>
                  <a:srgbClr val="FFFFFF"/>
                </a:solidFill>
              </a:rPr>
              <a:t>Mundhir</a:t>
            </a:r>
            <a:r>
              <a:rPr lang="en-US" sz="2400" dirty="0">
                <a:solidFill>
                  <a:srgbClr val="FFFFFF"/>
                </a:solidFill>
              </a:rPr>
              <a:t> (he belongs to the Aws clan)</a:t>
            </a:r>
          </a:p>
          <a:p>
            <a:r>
              <a:rPr lang="en-US" sz="2400" dirty="0">
                <a:solidFill>
                  <a:srgbClr val="FFFFFF"/>
                </a:solidFill>
              </a:rPr>
              <a:t>Abu </a:t>
            </a:r>
            <a:r>
              <a:rPr lang="en-US" sz="2400" dirty="0" err="1">
                <a:solidFill>
                  <a:srgbClr val="FFFFFF"/>
                </a:solidFill>
              </a:rPr>
              <a:t>Lubabah</a:t>
            </a:r>
            <a:r>
              <a:rPr lang="en-US" sz="2400" dirty="0">
                <a:solidFill>
                  <a:srgbClr val="FFFFFF"/>
                </a:solidFill>
              </a:rPr>
              <a:t> meets with Banu </a:t>
            </a:r>
            <a:r>
              <a:rPr lang="en-US" sz="2400" dirty="0" err="1">
                <a:solidFill>
                  <a:srgbClr val="FFFFFF"/>
                </a:solidFill>
              </a:rPr>
              <a:t>Qurayzah</a:t>
            </a:r>
            <a:r>
              <a:rPr lang="en-US" sz="2400" dirty="0">
                <a:solidFill>
                  <a:srgbClr val="FFFFFF"/>
                </a:solidFill>
              </a:rPr>
              <a:t> and instructs them to surrender, but as he does so, he points to his neck, implying that even if they surrender, they will not be forgiven.</a:t>
            </a:r>
          </a:p>
        </p:txBody>
      </p:sp>
    </p:spTree>
    <p:extLst>
      <p:ext uri="{BB962C8B-B14F-4D97-AF65-F5344CB8AC3E}">
        <p14:creationId xmlns:p14="http://schemas.microsoft.com/office/powerpoint/2010/main" val="32507007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532F0-B4F1-B1D9-77DB-4957268E5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696982"/>
          </a:xfrm>
        </p:spPr>
        <p:txBody>
          <a:bodyPr/>
          <a:lstStyle/>
          <a:p>
            <a:pPr algn="ctr"/>
            <a:r>
              <a:rPr lang="en-US" dirty="0"/>
              <a:t>The Siege of Bani </a:t>
            </a:r>
            <a:r>
              <a:rPr lang="en-US" dirty="0" err="1"/>
              <a:t>Qurayzah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2FFE0-4B98-F106-48F8-502827EFC3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27018"/>
            <a:ext cx="10728325" cy="4341957"/>
          </a:xfrm>
        </p:spPr>
        <p:txBody>
          <a:bodyPr/>
          <a:lstStyle/>
          <a:p>
            <a:r>
              <a:rPr lang="en-US" sz="2400" dirty="0">
                <a:solidFill>
                  <a:srgbClr val="FFFFFF"/>
                </a:solidFill>
              </a:rPr>
              <a:t>No sooner does he make the gesture than he is overwhelmed with guilt.</a:t>
            </a:r>
          </a:p>
          <a:p>
            <a:r>
              <a:rPr lang="en-US" sz="2400" dirty="0">
                <a:solidFill>
                  <a:srgbClr val="FFFFFF"/>
                </a:solidFill>
              </a:rPr>
              <a:t>Instead of returning to the Prophet, he ties himself to a pillar in the mosque and waits for God’s judgement for betraying His messenger.</a:t>
            </a:r>
          </a:p>
          <a:p>
            <a:r>
              <a:rPr lang="en-US" sz="2400" dirty="0">
                <a:solidFill>
                  <a:srgbClr val="FFFFFF"/>
                </a:solidFill>
              </a:rPr>
              <a:t>The Prophet had been waiting for Abu </a:t>
            </a:r>
            <a:r>
              <a:rPr lang="en-US" sz="2400" dirty="0" err="1">
                <a:solidFill>
                  <a:srgbClr val="FFFFFF"/>
                </a:solidFill>
              </a:rPr>
              <a:t>Lubabah’s</a:t>
            </a:r>
            <a:r>
              <a:rPr lang="en-US" sz="2400" dirty="0">
                <a:solidFill>
                  <a:srgbClr val="FFFFFF"/>
                </a:solidFill>
              </a:rPr>
              <a:t> return, and when he learns that he tied himself up in the mosque, he simply comments: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rgbClr val="FFFFFF"/>
                </a:solidFill>
              </a:rPr>
              <a:t>If he has come to me, I would have prayed to God to forgive him; but seeing that he has done what he has done, it is not for me to free him until God accepts his repentance.”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926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44461-45F3-ED22-F7AF-C97EC3DA3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752400"/>
          </a:xfrm>
        </p:spPr>
        <p:txBody>
          <a:bodyPr/>
          <a:lstStyle/>
          <a:p>
            <a:pPr algn="ctr"/>
            <a:r>
              <a:rPr lang="en-US" dirty="0"/>
              <a:t>The Siege of Bani </a:t>
            </a:r>
            <a:r>
              <a:rPr lang="en-US" dirty="0" err="1"/>
              <a:t>Qurayzah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39480-09E4-82B0-4FE1-139B1DE30F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19200"/>
            <a:ext cx="10728325" cy="5223164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FFFFFF"/>
                </a:solidFill>
              </a:rPr>
              <a:t>It is not clear how long Abu </a:t>
            </a:r>
            <a:r>
              <a:rPr lang="en-US" sz="2400" dirty="0" err="1">
                <a:solidFill>
                  <a:srgbClr val="FFFFFF"/>
                </a:solidFill>
              </a:rPr>
              <a:t>Lubabah</a:t>
            </a:r>
            <a:r>
              <a:rPr lang="en-US" sz="2400" dirty="0">
                <a:solidFill>
                  <a:srgbClr val="FFFFFF"/>
                </a:solidFill>
              </a:rPr>
              <a:t> remained tied to that pillar but with a few days perhaps, his repentance was accepted, and the Prophet went and untied him.</a:t>
            </a:r>
          </a:p>
          <a:p>
            <a:r>
              <a:rPr lang="en-US" sz="2400" dirty="0">
                <a:solidFill>
                  <a:srgbClr val="FFFFFF"/>
                </a:solidFill>
              </a:rPr>
              <a:t>The pillar of Abu </a:t>
            </a:r>
            <a:r>
              <a:rPr lang="en-US" sz="2400" dirty="0" err="1">
                <a:solidFill>
                  <a:srgbClr val="FFFFFF"/>
                </a:solidFill>
              </a:rPr>
              <a:t>Lubabah</a:t>
            </a:r>
            <a:r>
              <a:rPr lang="en-US" sz="2400" dirty="0">
                <a:solidFill>
                  <a:srgbClr val="FFFFFF"/>
                </a:solidFill>
              </a:rPr>
              <a:t> still stands today in the Masjid of the Prophet.</a:t>
            </a:r>
          </a:p>
          <a:p>
            <a:r>
              <a:rPr lang="en-US" sz="2400" dirty="0">
                <a:solidFill>
                  <a:srgbClr val="FFFFFF"/>
                </a:solidFill>
              </a:rPr>
              <a:t>Two verses related to Abu </a:t>
            </a:r>
            <a:r>
              <a:rPr lang="en-US" sz="2400" dirty="0" err="1">
                <a:solidFill>
                  <a:srgbClr val="FFFFFF"/>
                </a:solidFill>
              </a:rPr>
              <a:t>Lubabah</a:t>
            </a:r>
            <a:r>
              <a:rPr lang="en-US" sz="2400" dirty="0">
                <a:solidFill>
                  <a:srgbClr val="FFFFFF"/>
                </a:solidFill>
              </a:rPr>
              <a:t>:</a:t>
            </a:r>
          </a:p>
          <a:p>
            <a:pPr marL="0" indent="0" algn="ctr">
              <a:buNone/>
            </a:pPr>
            <a:r>
              <a:rPr lang="ar-SA" sz="2400" b="0" i="0" dirty="0" err="1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يَـٰٓأَيُّهَا</a:t>
            </a:r>
            <a:r>
              <a:rPr lang="ar-SA" sz="24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ar-SA" sz="2400" b="0" i="0" dirty="0" err="1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ٱلَّذِينَ</a:t>
            </a:r>
            <a:r>
              <a:rPr lang="ar-SA" sz="24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 ءَامَنُوا۟ لَا تَخُونُوا۟ </a:t>
            </a:r>
            <a:r>
              <a:rPr lang="ar-SA" sz="2400" b="0" i="0" dirty="0" err="1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ٱللَّهَ</a:t>
            </a:r>
            <a:r>
              <a:rPr lang="ar-SA" sz="24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ar-SA" sz="2400" b="0" i="0" dirty="0" err="1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وَٱلرَّسُولَ</a:t>
            </a:r>
            <a:r>
              <a:rPr lang="ar-SA" sz="24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ar-SA" sz="2400" b="0" i="0" dirty="0" err="1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وَتَخُونُوٓا</a:t>
            </a:r>
            <a:r>
              <a:rPr lang="ar-SA" sz="24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۟ أَمَـٰنَـٰتِكُمْ وَأَنتُمْ تَعْلَمُونَ</a:t>
            </a:r>
            <a:endParaRPr lang="en-US" sz="2400" b="0" i="0" dirty="0">
              <a:solidFill>
                <a:srgbClr val="FFFFFF"/>
              </a:solidFill>
              <a:effectLst/>
              <a:latin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CA" sz="2400" dirty="0">
                <a:solidFill>
                  <a:srgbClr val="FFFFFF"/>
                </a:solidFill>
              </a:rPr>
              <a:t>"O believers! Do not betray God and the Messenger, nor betray your trusts knowingly." Quran, 8:27</a:t>
            </a:r>
            <a:br>
              <a:rPr lang="ar-SA" sz="20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874280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FD198-3298-F250-90C8-59C2C5A0D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710836"/>
          </a:xfrm>
        </p:spPr>
        <p:txBody>
          <a:bodyPr/>
          <a:lstStyle/>
          <a:p>
            <a:pPr algn="ctr"/>
            <a:r>
              <a:rPr lang="en-US" dirty="0"/>
              <a:t>The Siege of Bani </a:t>
            </a:r>
            <a:r>
              <a:rPr lang="en-US" dirty="0" err="1"/>
              <a:t>Qurayzah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E9A29-51CA-2B40-C043-9418ED7FC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07128"/>
            <a:ext cx="10728325" cy="4161848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FFFFFF"/>
                </a:solidFill>
              </a:rPr>
              <a:t>The verse referring to the repentance of Abu </a:t>
            </a:r>
            <a:r>
              <a:rPr lang="en-US" sz="2400" dirty="0" err="1">
                <a:solidFill>
                  <a:srgbClr val="FFFFFF"/>
                </a:solidFill>
              </a:rPr>
              <a:t>Lubabah</a:t>
            </a:r>
            <a:r>
              <a:rPr lang="en-US" sz="2400" dirty="0">
                <a:solidFill>
                  <a:srgbClr val="FFFFFF"/>
                </a:solidFill>
              </a:rPr>
              <a:t> is found in Surat Al-</a:t>
            </a:r>
            <a:r>
              <a:rPr lang="en-US" sz="2400" dirty="0" err="1">
                <a:solidFill>
                  <a:srgbClr val="FFFFFF"/>
                </a:solidFill>
              </a:rPr>
              <a:t>Tawbah</a:t>
            </a:r>
            <a:r>
              <a:rPr lang="en-US" sz="2400" dirty="0">
                <a:solidFill>
                  <a:srgbClr val="FFFFFF"/>
                </a:solidFill>
              </a:rPr>
              <a:t> verse 102:</a:t>
            </a:r>
          </a:p>
          <a:p>
            <a:pPr marL="0" indent="0" algn="ctr">
              <a:buNone/>
            </a:pPr>
            <a:r>
              <a:rPr lang="ar-SA" sz="2400" b="0" i="0" dirty="0">
                <a:solidFill>
                  <a:srgbClr val="FDFAFF"/>
                </a:solidFill>
                <a:effectLst/>
                <a:latin typeface="Arial" panose="020B0604020202020204" pitchFamily="34" charset="0"/>
              </a:rPr>
              <a:t>وَآخَرُونَ اعْتَرَفُوا بِذُنُوبِهِمْ خَلَطُوا عَمَلًا صَالِحًا وَآخَرَ سَيِّئًا عَسَى اللَّهُ أَن يَتُوبَ عَلَيْهِمْ </a:t>
            </a:r>
            <a:r>
              <a:rPr lang="ar-SA" sz="2400" b="0" i="0" dirty="0" err="1">
                <a:solidFill>
                  <a:srgbClr val="FDFAFF"/>
                </a:solidFill>
                <a:effectLst/>
                <a:latin typeface="Arial" panose="020B0604020202020204" pitchFamily="34" charset="0"/>
              </a:rPr>
              <a:t>ۚ</a:t>
            </a:r>
            <a:r>
              <a:rPr lang="ar-SA" sz="2400" b="0" i="0" dirty="0">
                <a:solidFill>
                  <a:srgbClr val="FDFAFF"/>
                </a:solidFill>
                <a:effectLst/>
                <a:latin typeface="Arial" panose="020B0604020202020204" pitchFamily="34" charset="0"/>
              </a:rPr>
              <a:t> إِنَّ اللَّهَ غَفُورٌ رَّحِيمٌ</a:t>
            </a:r>
            <a:endParaRPr lang="en-US" sz="2400" b="0" i="0" dirty="0">
              <a:solidFill>
                <a:srgbClr val="FDFAFF"/>
              </a:solidFill>
              <a:effectLst/>
              <a:latin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CA" sz="2400" dirty="0">
                <a:solidFill>
                  <a:srgbClr val="FFFFFF"/>
                </a:solidFill>
              </a:rPr>
              <a:t>"And [there are] others who have acknowledged their sins. They had mixed a righteous deed with another that was bad. Perhaps Allah will turn to them in forgiveness. Indeed, Allah is Forgiving and Merciful." [Quran, 9:102].</a:t>
            </a:r>
          </a:p>
        </p:txBody>
      </p:sp>
    </p:spTree>
    <p:extLst>
      <p:ext uri="{BB962C8B-B14F-4D97-AF65-F5344CB8AC3E}">
        <p14:creationId xmlns:p14="http://schemas.microsoft.com/office/powerpoint/2010/main" val="18328016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E0890-629E-2D47-DB4F-3187D66C4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710836"/>
          </a:xfrm>
        </p:spPr>
        <p:txBody>
          <a:bodyPr/>
          <a:lstStyle/>
          <a:p>
            <a:pPr algn="ctr"/>
            <a:r>
              <a:rPr lang="en-US" dirty="0"/>
              <a:t>The Siege of Bani </a:t>
            </a:r>
            <a:r>
              <a:rPr lang="en-US" dirty="0" err="1"/>
              <a:t>Qurayzah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E069B1-9BAE-B251-69CE-0C33ED2892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54728"/>
            <a:ext cx="10728325" cy="4784072"/>
          </a:xfrm>
        </p:spPr>
        <p:txBody>
          <a:bodyPr>
            <a:normAutofit lnSpcReduction="10000"/>
          </a:bodyPr>
          <a:lstStyle/>
          <a:p>
            <a:r>
              <a:rPr lang="en-US" sz="2400" b="1" dirty="0">
                <a:solidFill>
                  <a:srgbClr val="FFFFFF"/>
                </a:solidFill>
              </a:rPr>
              <a:t>The Story of ‘Amr ibn </a:t>
            </a:r>
            <a:r>
              <a:rPr lang="en-US" sz="2400" b="1" dirty="0" err="1">
                <a:solidFill>
                  <a:srgbClr val="FFFFFF"/>
                </a:solidFill>
              </a:rPr>
              <a:t>Su’da</a:t>
            </a:r>
            <a:r>
              <a:rPr lang="en-US" sz="2400" b="1" dirty="0">
                <a:solidFill>
                  <a:srgbClr val="FFFFFF"/>
                </a:solidFill>
              </a:rPr>
              <a:t> Al-</a:t>
            </a:r>
            <a:r>
              <a:rPr lang="en-US" sz="2400" b="1" dirty="0" err="1">
                <a:solidFill>
                  <a:srgbClr val="FFFFFF"/>
                </a:solidFill>
              </a:rPr>
              <a:t>Qurazi</a:t>
            </a:r>
            <a:r>
              <a:rPr lang="en-US" sz="2400" b="1" dirty="0">
                <a:solidFill>
                  <a:srgbClr val="FFFFFF"/>
                </a:solidFill>
              </a:rPr>
              <a:t> (the Jew who disassociated himself from Bani </a:t>
            </a:r>
            <a:r>
              <a:rPr lang="en-US" sz="2400" b="1" dirty="0" err="1">
                <a:solidFill>
                  <a:srgbClr val="FFFFFF"/>
                </a:solidFill>
              </a:rPr>
              <a:t>Qurayzah</a:t>
            </a:r>
            <a:r>
              <a:rPr lang="en-US" sz="2400" b="1" dirty="0">
                <a:solidFill>
                  <a:srgbClr val="FFFFFF"/>
                </a:solidFill>
              </a:rPr>
              <a:t>)</a:t>
            </a:r>
          </a:p>
          <a:p>
            <a:r>
              <a:rPr lang="en-US" sz="2400" dirty="0">
                <a:solidFill>
                  <a:srgbClr val="FFFFFF"/>
                </a:solidFill>
              </a:rPr>
              <a:t>Ibn Hisham reports:</a:t>
            </a:r>
          </a:p>
          <a:p>
            <a:pPr marL="0" indent="0" algn="ctr">
              <a:buNone/>
            </a:pPr>
            <a:r>
              <a:rPr lang="ar-SA" sz="2400" b="0" i="0" dirty="0">
                <a:solidFill>
                  <a:srgbClr val="FFFFFF"/>
                </a:solidFill>
                <a:effectLst/>
                <a:latin typeface="Lotus Linotype"/>
              </a:rPr>
              <a:t>وخرج في تلك الليلة عمرو بن سعدى القرظي ، فمر بحرس رسول الله - صلى الله عليه وسلم - وعليه محمد بن مسلمة تلك الليلة ؛ فلما رآه قال : من هذا ؟ قال : أنا عمرو بن سعدى - وكان عمرو قد أبى أن يدخل مع بني قريظة في غدرهم برسول الله - صلى الله عليه وسلم - وقال : لا أغدر بمحمد أبدا - فقال محمد بن مسلمة حين عرفه : اللهم لا تحرمني إقالة عثرات الكرام ، ثم خلى سبيله .</a:t>
            </a:r>
            <a:br>
              <a:rPr lang="ar-SA" sz="2400" dirty="0">
                <a:solidFill>
                  <a:srgbClr val="FFFFFF"/>
                </a:solidFill>
              </a:rPr>
            </a:br>
            <a:br>
              <a:rPr lang="ar-SA" sz="2400" dirty="0">
                <a:solidFill>
                  <a:srgbClr val="FFFFFF"/>
                </a:solidFill>
              </a:rPr>
            </a:br>
            <a:r>
              <a:rPr lang="ar-SA" sz="2400" b="0" i="0" dirty="0">
                <a:solidFill>
                  <a:srgbClr val="FFFFFF"/>
                </a:solidFill>
                <a:effectLst/>
                <a:latin typeface="Lotus Linotype"/>
              </a:rPr>
              <a:t>فخرج على وجهه حتى أتى باب مسجد رسول الله - صلى الله عليه وسلم - بالمدينة تلك الليلة ، ثم ذهب فلم يدر أين توجه من الأرض إلى يومه هذا ، فذكر لرسول الله - صلى الله عليه وسلم - شأنه ؛ فقال : ذاك رجل نجاه الله بوفائه</a:t>
            </a:r>
            <a:endParaRPr lang="en-US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2587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70CEC-59CA-BA96-483F-888775DA5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752400"/>
          </a:xfrm>
        </p:spPr>
        <p:txBody>
          <a:bodyPr/>
          <a:lstStyle/>
          <a:p>
            <a:pPr algn="ctr"/>
            <a:r>
              <a:rPr lang="en-US" dirty="0"/>
              <a:t>The Siege of Bani </a:t>
            </a:r>
            <a:r>
              <a:rPr lang="en-US" dirty="0" err="1"/>
              <a:t>Qurayzah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74D017-0926-23F8-8546-62D2D0AE7F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71600"/>
            <a:ext cx="10728325" cy="43973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SA" sz="2400" b="0" i="0" dirty="0">
                <a:solidFill>
                  <a:srgbClr val="FFFFFF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وقال ابن هشام: حدثني من أثق به من أهل العلم أن علي بن أبي طالب صاح وهم محاصرو بني قريظة: يا كتيبة الايمان. وتقدم هو والزبير بن العوام وقال: والله </a:t>
            </a:r>
            <a:r>
              <a:rPr lang="ar-SA" sz="2400" b="0" i="0" dirty="0" err="1">
                <a:solidFill>
                  <a:srgbClr val="FFFFFF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لأذوقن</a:t>
            </a:r>
            <a:r>
              <a:rPr lang="ar-SA" sz="2400" b="0" i="0" dirty="0">
                <a:solidFill>
                  <a:srgbClr val="FFFFFF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 ما ذاق حمزة أو أقتحم حصنهم. فقالوا: يا محمد ننزل على حكم سعد بن معاذ.</a:t>
            </a:r>
            <a:endParaRPr lang="en-US" sz="2400" b="0" i="0" dirty="0">
              <a:solidFill>
                <a:srgbClr val="FFFFFF"/>
              </a:solidFill>
              <a:effectLst/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0" indent="0" algn="ctr">
              <a:buNone/>
            </a:pPr>
            <a:r>
              <a:rPr lang="en-US" sz="2400" dirty="0">
                <a:solidFill>
                  <a:srgbClr val="FFFFFF"/>
                </a:solidFill>
                <a:cs typeface="Simplified Arabic" panose="02020603050405020304" pitchFamily="18" charset="-78"/>
              </a:rPr>
              <a:t>Ibn Hisham reports: The reliable scholars informed me that Ali ibn Abi Talib cried out during the siege of Bani </a:t>
            </a:r>
            <a:r>
              <a:rPr lang="en-US" sz="2400" dirty="0" err="1">
                <a:solidFill>
                  <a:srgbClr val="FFFFFF"/>
                </a:solidFill>
                <a:cs typeface="Simplified Arabic" panose="02020603050405020304" pitchFamily="18" charset="-78"/>
              </a:rPr>
              <a:t>Qurayzah</a:t>
            </a:r>
            <a:r>
              <a:rPr lang="en-US" sz="2400" dirty="0">
                <a:solidFill>
                  <a:srgbClr val="FFFFFF"/>
                </a:solidFill>
                <a:cs typeface="Simplified Arabic" panose="02020603050405020304" pitchFamily="18" charset="-78"/>
              </a:rPr>
              <a:t>: “O Army of Faith!  By God, I will taste what Hamza tasted or I will conquer this fortress.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rgbClr val="FFFFFF"/>
                </a:solidFill>
                <a:cs typeface="Simplified Arabic" panose="02020603050405020304" pitchFamily="18" charset="-78"/>
              </a:rPr>
              <a:t>They (Bani </a:t>
            </a:r>
            <a:r>
              <a:rPr lang="en-US" sz="2400" dirty="0" err="1">
                <a:solidFill>
                  <a:srgbClr val="FFFFFF"/>
                </a:solidFill>
                <a:cs typeface="Simplified Arabic" panose="02020603050405020304" pitchFamily="18" charset="-78"/>
              </a:rPr>
              <a:t>Qurayzah</a:t>
            </a:r>
            <a:r>
              <a:rPr lang="en-US" sz="2400" dirty="0">
                <a:solidFill>
                  <a:srgbClr val="FFFFFF"/>
                </a:solidFill>
                <a:cs typeface="Simplified Arabic" panose="02020603050405020304" pitchFamily="18" charset="-78"/>
              </a:rPr>
              <a:t>) replied: O Muhammad! We will submit to the judgement of </a:t>
            </a:r>
            <a:r>
              <a:rPr lang="en-US" sz="2400" dirty="0" err="1">
                <a:solidFill>
                  <a:srgbClr val="FFFFFF"/>
                </a:solidFill>
                <a:cs typeface="Simplified Arabic" panose="02020603050405020304" pitchFamily="18" charset="-78"/>
              </a:rPr>
              <a:t>Sa’d</a:t>
            </a:r>
            <a:r>
              <a:rPr lang="en-US" sz="2400" dirty="0">
                <a:solidFill>
                  <a:srgbClr val="FFFFFF"/>
                </a:solidFill>
                <a:cs typeface="Simplified Arabic" panose="02020603050405020304" pitchFamily="18" charset="-78"/>
              </a:rPr>
              <a:t> ibn </a:t>
            </a:r>
            <a:r>
              <a:rPr lang="en-US" sz="2400" dirty="0" err="1">
                <a:solidFill>
                  <a:srgbClr val="FFFFFF"/>
                </a:solidFill>
                <a:cs typeface="Simplified Arabic" panose="02020603050405020304" pitchFamily="18" charset="-78"/>
              </a:rPr>
              <a:t>Muadh</a:t>
            </a:r>
            <a:endParaRPr lang="en-US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6345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7F39A-C122-A508-E612-20253A95D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780109"/>
          </a:xfrm>
        </p:spPr>
        <p:txBody>
          <a:bodyPr/>
          <a:lstStyle/>
          <a:p>
            <a:pPr algn="ctr"/>
            <a:r>
              <a:rPr lang="en-US" dirty="0"/>
              <a:t>The Siege of Bani </a:t>
            </a:r>
            <a:r>
              <a:rPr lang="en-US" dirty="0" err="1"/>
              <a:t>Qurayzah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C827F-EA34-133F-B328-26D44E50B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99310"/>
            <a:ext cx="10728325" cy="4369666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FFFFFF"/>
                </a:solidFill>
              </a:rPr>
              <a:t>Bani </a:t>
            </a:r>
            <a:r>
              <a:rPr lang="en-US" sz="2400" dirty="0" err="1">
                <a:solidFill>
                  <a:srgbClr val="FFFFFF"/>
                </a:solidFill>
              </a:rPr>
              <a:t>Qurayzah</a:t>
            </a:r>
            <a:r>
              <a:rPr lang="en-US" sz="2400" dirty="0">
                <a:solidFill>
                  <a:srgbClr val="FFFFFF"/>
                </a:solidFill>
              </a:rPr>
              <a:t> surrenders and the men are quickly separated from the rest of the group.</a:t>
            </a:r>
          </a:p>
          <a:p>
            <a:r>
              <a:rPr lang="en-US" sz="2400" dirty="0">
                <a:solidFill>
                  <a:srgbClr val="FFFFFF"/>
                </a:solidFill>
              </a:rPr>
              <a:t>Abdullah ibn Salam, the former rabbi of Banu </a:t>
            </a:r>
            <a:r>
              <a:rPr lang="en-US" sz="2400" dirty="0" err="1">
                <a:solidFill>
                  <a:srgbClr val="FFFFFF"/>
                </a:solidFill>
              </a:rPr>
              <a:t>Qaynuqa</a:t>
            </a:r>
            <a:r>
              <a:rPr lang="en-US" sz="2400" dirty="0">
                <a:solidFill>
                  <a:srgbClr val="FFFFFF"/>
                </a:solidFill>
              </a:rPr>
              <a:t>’, is put in charge of the women and children.</a:t>
            </a:r>
          </a:p>
          <a:p>
            <a:r>
              <a:rPr lang="en-US" sz="2400" dirty="0">
                <a:solidFill>
                  <a:srgbClr val="FFFFFF"/>
                </a:solidFill>
              </a:rPr>
              <a:t>Just as the </a:t>
            </a:r>
            <a:r>
              <a:rPr lang="en-US" sz="2400" dirty="0" err="1">
                <a:solidFill>
                  <a:srgbClr val="FFFFFF"/>
                </a:solidFill>
              </a:rPr>
              <a:t>Khazraj</a:t>
            </a:r>
            <a:r>
              <a:rPr lang="en-US" sz="2400" dirty="0">
                <a:solidFill>
                  <a:srgbClr val="FFFFFF"/>
                </a:solidFill>
              </a:rPr>
              <a:t> had asked for leniency for Banu </a:t>
            </a:r>
            <a:r>
              <a:rPr lang="en-US" sz="2400" dirty="0" err="1">
                <a:solidFill>
                  <a:srgbClr val="FFFFFF"/>
                </a:solidFill>
              </a:rPr>
              <a:t>Qaynuqa</a:t>
            </a:r>
            <a:r>
              <a:rPr lang="en-US" sz="2400" dirty="0">
                <a:solidFill>
                  <a:srgbClr val="FFFFFF"/>
                </a:solidFill>
              </a:rPr>
              <a:t>’ after </a:t>
            </a:r>
            <a:r>
              <a:rPr lang="en-US" sz="2400" dirty="0" err="1">
                <a:solidFill>
                  <a:srgbClr val="FFFFFF"/>
                </a:solidFill>
              </a:rPr>
              <a:t>Badr</a:t>
            </a:r>
            <a:r>
              <a:rPr lang="en-US" sz="2400" dirty="0">
                <a:solidFill>
                  <a:srgbClr val="FFFFFF"/>
                </a:solidFill>
              </a:rPr>
              <a:t>, the Aws now send a deputation to the Prophet asking him to show clemency for their former allies. </a:t>
            </a:r>
          </a:p>
          <a:p>
            <a:endParaRPr lang="en-US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5122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7BA6E-B4DE-D66C-B0B9-ADE4C61CA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793964"/>
          </a:xfrm>
        </p:spPr>
        <p:txBody>
          <a:bodyPr/>
          <a:lstStyle/>
          <a:p>
            <a:pPr algn="ctr"/>
            <a:r>
              <a:rPr lang="en-US" dirty="0"/>
              <a:t>The Siege of Bani </a:t>
            </a:r>
            <a:r>
              <a:rPr lang="en-US" dirty="0" err="1"/>
              <a:t>Qurayzah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4BC95-518F-0E46-30BE-0E0AA3E1E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34836"/>
            <a:ext cx="10728325" cy="4134139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FFFFFF"/>
                </a:solidFill>
              </a:rPr>
              <a:t>The Prophet listens to their plea and asks if they would be satisfied if he places the fate of </a:t>
            </a:r>
            <a:r>
              <a:rPr lang="en-US" sz="2400" dirty="0" err="1">
                <a:solidFill>
                  <a:srgbClr val="FFFFFF"/>
                </a:solidFill>
              </a:rPr>
              <a:t>Qurayzah</a:t>
            </a:r>
            <a:r>
              <a:rPr lang="en-US" sz="2400" dirty="0">
                <a:solidFill>
                  <a:srgbClr val="FFFFFF"/>
                </a:solidFill>
              </a:rPr>
              <a:t> in the hands of the Aws chief, </a:t>
            </a:r>
            <a:r>
              <a:rPr lang="en-US" sz="2400" dirty="0" err="1">
                <a:solidFill>
                  <a:srgbClr val="FFFFFF"/>
                </a:solidFill>
              </a:rPr>
              <a:t>Sa’d</a:t>
            </a:r>
            <a:r>
              <a:rPr lang="en-US" sz="2400" dirty="0">
                <a:solidFill>
                  <a:srgbClr val="FFFFFF"/>
                </a:solidFill>
              </a:rPr>
              <a:t> ibn </a:t>
            </a:r>
            <a:r>
              <a:rPr lang="en-US" sz="2400" dirty="0" err="1">
                <a:solidFill>
                  <a:srgbClr val="FFFFFF"/>
                </a:solidFill>
              </a:rPr>
              <a:t>Muadh</a:t>
            </a:r>
            <a:r>
              <a:rPr lang="en-US" sz="2400" dirty="0">
                <a:solidFill>
                  <a:srgbClr val="FFFFFF"/>
                </a:solidFill>
              </a:rPr>
              <a:t>.</a:t>
            </a:r>
          </a:p>
          <a:p>
            <a:r>
              <a:rPr lang="en-US" sz="2400" dirty="0">
                <a:solidFill>
                  <a:srgbClr val="FFFFFF"/>
                </a:solidFill>
              </a:rPr>
              <a:t>The Aws agree to the Prophet’s proposal and beg their leader to be lenient with </a:t>
            </a:r>
            <a:r>
              <a:rPr lang="en-US" sz="2400" dirty="0" err="1">
                <a:solidFill>
                  <a:srgbClr val="FFFFFF"/>
                </a:solidFill>
              </a:rPr>
              <a:t>Qurayzah</a:t>
            </a:r>
            <a:r>
              <a:rPr lang="en-US" sz="2400" dirty="0">
                <a:solidFill>
                  <a:srgbClr val="FFFFFF"/>
                </a:solidFill>
              </a:rPr>
              <a:t>.</a:t>
            </a:r>
          </a:p>
          <a:p>
            <a:r>
              <a:rPr lang="en-US" sz="2400" dirty="0">
                <a:solidFill>
                  <a:srgbClr val="FFFFFF"/>
                </a:solidFill>
              </a:rPr>
              <a:t>Upon being appointed as arbiter, </a:t>
            </a:r>
            <a:r>
              <a:rPr lang="en-US" sz="2400" dirty="0" err="1">
                <a:solidFill>
                  <a:srgbClr val="FFFFFF"/>
                </a:solidFill>
              </a:rPr>
              <a:t>Sa’d</a:t>
            </a:r>
            <a:r>
              <a:rPr lang="en-US" sz="2400" dirty="0">
                <a:solidFill>
                  <a:srgbClr val="FFFFFF"/>
                </a:solidFill>
              </a:rPr>
              <a:t> says:</a:t>
            </a:r>
          </a:p>
          <a:p>
            <a:pPr marL="0" indent="0" algn="ctr">
              <a:buNone/>
            </a:pPr>
            <a:r>
              <a:rPr lang="ar-SA" sz="2400" b="0" i="0" dirty="0">
                <a:solidFill>
                  <a:srgbClr val="FFFFFF"/>
                </a:solidFill>
                <a:effectLst/>
              </a:rPr>
              <a:t>لقد آن لسعد أن لا تأخذه في الله لومة لائم</a:t>
            </a:r>
            <a:endParaRPr lang="en-US" sz="2400" b="0" i="0" dirty="0">
              <a:solidFill>
                <a:srgbClr val="FFFFFF"/>
              </a:solidFill>
              <a:effectLst/>
            </a:endParaRPr>
          </a:p>
          <a:p>
            <a:pPr marL="0" indent="0" algn="ctr">
              <a:buNone/>
            </a:pPr>
            <a:r>
              <a:rPr lang="en-US" sz="2400" dirty="0">
                <a:solidFill>
                  <a:srgbClr val="FFFFFF"/>
                </a:solidFill>
              </a:rPr>
              <a:t>“The time has come for </a:t>
            </a:r>
            <a:r>
              <a:rPr lang="en-US" sz="2400" dirty="0" err="1">
                <a:solidFill>
                  <a:srgbClr val="FFFFFF"/>
                </a:solidFill>
              </a:rPr>
              <a:t>Sa’d</a:t>
            </a:r>
            <a:r>
              <a:rPr lang="en-US" sz="2400" dirty="0">
                <a:solidFill>
                  <a:srgbClr val="FFFFFF"/>
                </a:solidFill>
              </a:rPr>
              <a:t> to make a decision without being influenced by the naysayers.”</a:t>
            </a:r>
            <a:r>
              <a:rPr lang="ar-SA" sz="2400" b="0" i="0" dirty="0">
                <a:solidFill>
                  <a:srgbClr val="FFFFFF"/>
                </a:solidFill>
                <a:effectLst/>
              </a:rPr>
              <a:t> </a:t>
            </a:r>
            <a:endParaRPr lang="en-US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10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5A546-DA1F-D65B-9F29-24227B302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974073"/>
          </a:xfrm>
        </p:spPr>
        <p:txBody>
          <a:bodyPr/>
          <a:lstStyle/>
          <a:p>
            <a:pPr algn="ctr"/>
            <a:r>
              <a:rPr lang="en-US" dirty="0"/>
              <a:t>The Siege of Bani </a:t>
            </a:r>
            <a:r>
              <a:rPr lang="en-US" dirty="0" err="1"/>
              <a:t>Qurayzah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316045-54BD-2533-2EBC-AF33658E7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93274"/>
            <a:ext cx="10728325" cy="4175702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FFFFFF"/>
                </a:solidFill>
              </a:rPr>
              <a:t>The day after the enemy forces leave, God ordered the Prophet to confront Bani </a:t>
            </a:r>
            <a:r>
              <a:rPr lang="en-US" sz="2400" dirty="0" err="1">
                <a:solidFill>
                  <a:srgbClr val="FFFFFF"/>
                </a:solidFill>
              </a:rPr>
              <a:t>Qurayzah</a:t>
            </a:r>
            <a:r>
              <a:rPr lang="en-US" sz="2400" dirty="0">
                <a:solidFill>
                  <a:srgbClr val="FFFFFF"/>
                </a:solidFill>
              </a:rPr>
              <a:t> for their treachery and besiege their fortress. </a:t>
            </a:r>
          </a:p>
          <a:p>
            <a:r>
              <a:rPr lang="en-US" sz="2400" dirty="0">
                <a:solidFill>
                  <a:srgbClr val="FFFFFF"/>
                </a:solidFill>
              </a:rPr>
              <a:t>The siege took place in the month of </a:t>
            </a:r>
            <a:r>
              <a:rPr lang="en-US" sz="2400" dirty="0" err="1">
                <a:solidFill>
                  <a:srgbClr val="FFFFFF"/>
                </a:solidFill>
              </a:rPr>
              <a:t>Dhul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Qi’dah</a:t>
            </a:r>
            <a:r>
              <a:rPr lang="en-US" sz="2400" dirty="0">
                <a:solidFill>
                  <a:srgbClr val="FFFFFF"/>
                </a:solidFill>
              </a:rPr>
              <a:t> in the 5</a:t>
            </a:r>
            <a:r>
              <a:rPr lang="en-US" sz="2400" baseline="30000" dirty="0">
                <a:solidFill>
                  <a:srgbClr val="FFFFFF"/>
                </a:solidFill>
              </a:rPr>
              <a:t>th</a:t>
            </a:r>
            <a:r>
              <a:rPr lang="en-US" sz="2400" dirty="0">
                <a:solidFill>
                  <a:srgbClr val="FFFFFF"/>
                </a:solidFill>
              </a:rPr>
              <a:t> year AH.</a:t>
            </a:r>
          </a:p>
          <a:p>
            <a:r>
              <a:rPr lang="en-US" sz="2400" dirty="0">
                <a:solidFill>
                  <a:srgbClr val="FFFFFF"/>
                </a:solidFill>
              </a:rPr>
              <a:t>Ibn Hisham narrates:</a:t>
            </a:r>
          </a:p>
          <a:p>
            <a:pPr marL="0" indent="0" algn="ctr">
              <a:buNone/>
            </a:pPr>
            <a:r>
              <a:rPr lang="ar-SA" sz="2400" dirty="0">
                <a:solidFill>
                  <a:srgbClr val="FFFFFF"/>
                </a:solidFill>
              </a:rPr>
              <a:t>فلما كانت الظهر ، أتى جبريل رسول الله صلى الله عليه وسلم... فقال : أوقد وضعت السلاح يا رسول الله ؟ قال : نعم ؛ فقال جبريل : فما وضعت الملائكة السلاح بعد ، وما رجعت الآن إلا من طلب القوم ، إن الله عز وجل يأمرك يا محمد بالمسير إلى بني قريظة ، فإني عامد إليهم فمزلزل بهم </a:t>
            </a:r>
            <a:endParaRPr lang="en-US" sz="2400" dirty="0">
              <a:solidFill>
                <a:srgbClr val="FFFFFF"/>
              </a:solidFill>
            </a:endParaRPr>
          </a:p>
          <a:p>
            <a:endParaRPr lang="en-US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199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07670-D6AB-4F8D-7158-C7D9B16B9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890945"/>
          </a:xfrm>
        </p:spPr>
        <p:txBody>
          <a:bodyPr/>
          <a:lstStyle/>
          <a:p>
            <a:pPr algn="ctr"/>
            <a:r>
              <a:rPr lang="en-US" dirty="0"/>
              <a:t>The Siege of Bani </a:t>
            </a:r>
            <a:r>
              <a:rPr lang="en-US" dirty="0" err="1"/>
              <a:t>Qurayzah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81DC70-43B6-1CA4-235D-F8A448ABD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10146"/>
            <a:ext cx="10728325" cy="4258830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dirty="0">
                <a:solidFill>
                  <a:srgbClr val="FFFFFF"/>
                </a:solidFill>
              </a:rPr>
              <a:t>“When the noon set it, Gabriel came to the Messenger of God and said: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rgbClr val="FFFFFF"/>
                </a:solidFill>
              </a:rPr>
              <a:t> “Have you put down your weapon, O Messenger of God?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rgbClr val="FFFFFF"/>
                </a:solidFill>
              </a:rPr>
              <a:t> He said: Yes, we have.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rgbClr val="FFFFFF"/>
                </a:solidFill>
              </a:rPr>
              <a:t>Gabriel said: The angels have not yet put down their weapons…. God has commands you O Muhammad to go and march on the fortress of Bani </a:t>
            </a:r>
            <a:r>
              <a:rPr lang="en-US" sz="2400" dirty="0" err="1">
                <a:solidFill>
                  <a:srgbClr val="FFFFFF"/>
                </a:solidFill>
              </a:rPr>
              <a:t>Qurayzah</a:t>
            </a:r>
            <a:r>
              <a:rPr lang="en-US" sz="2400" dirty="0">
                <a:solidFill>
                  <a:srgbClr val="FFFFFF"/>
                </a:solidFill>
              </a:rPr>
              <a:t>. I too will focus my efforts on them and cause the earth to quake under them.”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957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5C749-4971-2728-840F-88B4F69D3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752400"/>
          </a:xfrm>
        </p:spPr>
        <p:txBody>
          <a:bodyPr/>
          <a:lstStyle/>
          <a:p>
            <a:pPr algn="ctr"/>
            <a:r>
              <a:rPr lang="en-US" dirty="0"/>
              <a:t>The Siege of Bani </a:t>
            </a:r>
            <a:r>
              <a:rPr lang="en-US" dirty="0" err="1"/>
              <a:t>Qurayzah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E626B-5AC2-F987-9583-8574E6CB7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71600"/>
            <a:ext cx="10728325" cy="43973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SA" sz="2400" dirty="0">
                <a:solidFill>
                  <a:srgbClr val="FFFFFF"/>
                </a:solidFill>
              </a:rPr>
              <a:t> فأمر رسول الله صلى الله عليه وسلم مؤذنا ، فأذن في الناس : من كان سامعا مطيعا ، فلا يصلين العصر إلا ببني قريظة واستعمل على المدينة ابن أم مكتوم</a:t>
            </a:r>
            <a:endParaRPr lang="en-US" sz="2400" dirty="0">
              <a:solidFill>
                <a:srgbClr val="FFFFFF"/>
              </a:solidFill>
            </a:endParaRPr>
          </a:p>
          <a:p>
            <a:pPr marL="0" indent="0" algn="ctr">
              <a:buNone/>
            </a:pPr>
            <a:r>
              <a:rPr lang="en-US" sz="2400" dirty="0">
                <a:solidFill>
                  <a:srgbClr val="FFFFFF"/>
                </a:solidFill>
              </a:rPr>
              <a:t>The Messenger of God ordered his </a:t>
            </a:r>
            <a:r>
              <a:rPr lang="en-US" sz="2400" dirty="0" err="1">
                <a:solidFill>
                  <a:srgbClr val="FFFFFF"/>
                </a:solidFill>
              </a:rPr>
              <a:t>mu’zzin</a:t>
            </a:r>
            <a:r>
              <a:rPr lang="en-US" sz="2400" dirty="0">
                <a:solidFill>
                  <a:srgbClr val="FFFFFF"/>
                </a:solidFill>
              </a:rPr>
              <a:t> (presumably Bilal) to make the adhan and call people together. He announces to them that they will perform their </a:t>
            </a:r>
            <a:r>
              <a:rPr lang="en-US" sz="2400" dirty="0" err="1">
                <a:solidFill>
                  <a:srgbClr val="FFFFFF"/>
                </a:solidFill>
              </a:rPr>
              <a:t>Dhuhr</a:t>
            </a:r>
            <a:r>
              <a:rPr lang="en-US" sz="2400" dirty="0">
                <a:solidFill>
                  <a:srgbClr val="FFFFFF"/>
                </a:solidFill>
              </a:rPr>
              <a:t> prayer at the fortress of Bani </a:t>
            </a:r>
            <a:r>
              <a:rPr lang="en-US" sz="2400" dirty="0" err="1">
                <a:solidFill>
                  <a:srgbClr val="FFFFFF"/>
                </a:solidFill>
              </a:rPr>
              <a:t>Qurayzah</a:t>
            </a:r>
            <a:r>
              <a:rPr lang="en-US" sz="2400" dirty="0">
                <a:solidFill>
                  <a:srgbClr val="FFFFFF"/>
                </a:solidFill>
              </a:rPr>
              <a:t>. And he appoints Ibn Umm </a:t>
            </a:r>
            <a:r>
              <a:rPr lang="en-US" sz="2400" dirty="0" err="1">
                <a:solidFill>
                  <a:srgbClr val="FFFFFF"/>
                </a:solidFill>
              </a:rPr>
              <a:t>Maktum</a:t>
            </a:r>
            <a:r>
              <a:rPr lang="en-US" sz="2400" dirty="0">
                <a:solidFill>
                  <a:srgbClr val="FFFFFF"/>
                </a:solidFill>
              </a:rPr>
              <a:t> as his deputy [as he travels southeast to the fortress].</a:t>
            </a:r>
          </a:p>
        </p:txBody>
      </p:sp>
    </p:spTree>
    <p:extLst>
      <p:ext uri="{BB962C8B-B14F-4D97-AF65-F5344CB8AC3E}">
        <p14:creationId xmlns:p14="http://schemas.microsoft.com/office/powerpoint/2010/main" val="2312855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C2D56-19DD-3910-117B-8EFF727CB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863236"/>
          </a:xfrm>
        </p:spPr>
        <p:txBody>
          <a:bodyPr/>
          <a:lstStyle/>
          <a:p>
            <a:pPr algn="ctr"/>
            <a:r>
              <a:rPr lang="en-US" dirty="0"/>
              <a:t>The Siege of Bani </a:t>
            </a:r>
            <a:r>
              <a:rPr lang="en-US" dirty="0" err="1"/>
              <a:t>Qurayzah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A8AF4F-0CA6-8934-1B29-3912CAD4BF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82436"/>
            <a:ext cx="10728325" cy="428653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SA" sz="2400" dirty="0">
                <a:solidFill>
                  <a:srgbClr val="FFFFFF"/>
                </a:solidFill>
              </a:rPr>
              <a:t>قال ابن إسحاق : وقدم رسول الله صلى الله عليه وسلم علي بن أبي طالب برايته إلى بني قريظة ، </a:t>
            </a:r>
            <a:r>
              <a:rPr lang="ar-SA" sz="2400" dirty="0" err="1">
                <a:solidFill>
                  <a:srgbClr val="FFFFFF"/>
                </a:solidFill>
              </a:rPr>
              <a:t>وابتدرها</a:t>
            </a:r>
            <a:r>
              <a:rPr lang="ar-SA" sz="2400" dirty="0">
                <a:solidFill>
                  <a:srgbClr val="FFFFFF"/>
                </a:solidFill>
              </a:rPr>
              <a:t> الناس . فسار علي بن أبي طالب ، حتى إذا دنا من الحصون سمع منها مقالة قبيحة لرسول الله صلى الله عليه وسلم ، فرجع حتى لقي رسول الله صلى الله عليه وسلم بالطريق ،</a:t>
            </a:r>
            <a:endParaRPr lang="en-US" sz="2400" dirty="0">
              <a:solidFill>
                <a:srgbClr val="FFFFFF"/>
              </a:solidFill>
            </a:endParaRPr>
          </a:p>
          <a:p>
            <a:pPr marL="0" indent="0" algn="ctr">
              <a:buNone/>
            </a:pPr>
            <a:r>
              <a:rPr lang="en-US" sz="2400" dirty="0">
                <a:solidFill>
                  <a:srgbClr val="FFFFFF"/>
                </a:solidFill>
              </a:rPr>
              <a:t>Ibn </a:t>
            </a:r>
            <a:r>
              <a:rPr lang="en-US" sz="2400" dirty="0" err="1">
                <a:solidFill>
                  <a:srgbClr val="FFFFFF"/>
                </a:solidFill>
              </a:rPr>
              <a:t>Ishaq</a:t>
            </a:r>
            <a:r>
              <a:rPr lang="en-US" sz="2400" dirty="0">
                <a:solidFill>
                  <a:srgbClr val="FFFFFF"/>
                </a:solidFill>
              </a:rPr>
              <a:t> narrates:  The Messenger of God sent Ali with his standard to Bani </a:t>
            </a:r>
            <a:r>
              <a:rPr lang="en-US" sz="2400" dirty="0" err="1">
                <a:solidFill>
                  <a:srgbClr val="FFFFFF"/>
                </a:solidFill>
              </a:rPr>
              <a:t>Qurayzah</a:t>
            </a:r>
            <a:r>
              <a:rPr lang="en-US" sz="2400" dirty="0">
                <a:solidFill>
                  <a:srgbClr val="FFFFFF"/>
                </a:solidFill>
              </a:rPr>
              <a:t>.  When he approached the fortress, he heard Bani </a:t>
            </a:r>
            <a:r>
              <a:rPr lang="en-US" sz="2400" dirty="0" err="1">
                <a:solidFill>
                  <a:srgbClr val="FFFFFF"/>
                </a:solidFill>
              </a:rPr>
              <a:t>Qurayzah</a:t>
            </a:r>
            <a:r>
              <a:rPr lang="en-US" sz="2400" dirty="0">
                <a:solidFill>
                  <a:srgbClr val="FFFFFF"/>
                </a:solidFill>
              </a:rPr>
              <a:t> defaming and insulting the Messenger. Ali returns and encounters Messenger of God.</a:t>
            </a:r>
          </a:p>
        </p:txBody>
      </p:sp>
    </p:spTree>
    <p:extLst>
      <p:ext uri="{BB962C8B-B14F-4D97-AF65-F5344CB8AC3E}">
        <p14:creationId xmlns:p14="http://schemas.microsoft.com/office/powerpoint/2010/main" val="1822994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32931-9F70-70B2-6EC9-DA4026DCB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807818"/>
          </a:xfrm>
        </p:spPr>
        <p:txBody>
          <a:bodyPr/>
          <a:lstStyle/>
          <a:p>
            <a:pPr algn="ctr"/>
            <a:r>
              <a:rPr lang="en-US" dirty="0"/>
              <a:t>The Siege of Bani </a:t>
            </a:r>
            <a:r>
              <a:rPr lang="en-US" dirty="0" err="1"/>
              <a:t>Qurayzah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93AE2-53D9-DC33-A136-A2793B4FF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48692"/>
            <a:ext cx="10728325" cy="4793672"/>
          </a:xfrm>
        </p:spPr>
        <p:txBody>
          <a:bodyPr/>
          <a:lstStyle/>
          <a:p>
            <a:pPr marL="0" indent="0" algn="ctr">
              <a:buNone/>
            </a:pPr>
            <a:r>
              <a:rPr lang="ar-SA" sz="2400" dirty="0">
                <a:solidFill>
                  <a:srgbClr val="FFFFFF"/>
                </a:solidFill>
              </a:rPr>
              <a:t> فقال : يا رسول الله ، لا عليك أن لا تدنو من هؤلاء </a:t>
            </a:r>
            <a:r>
              <a:rPr lang="ar-SA" sz="2400" dirty="0" err="1">
                <a:solidFill>
                  <a:srgbClr val="FFFFFF"/>
                </a:solidFill>
              </a:rPr>
              <a:t>الأخابث</a:t>
            </a:r>
            <a:r>
              <a:rPr lang="ar-SA" sz="2400" dirty="0">
                <a:solidFill>
                  <a:srgbClr val="FFFFFF"/>
                </a:solidFill>
              </a:rPr>
              <a:t> ؛ قال : لم ؟ أظنك سمعت منهم لي أذى ؟ قال : نعم يا رسول الله ، قال : لو رأوني لم يقولوا من ذلك شيئا . فلما دنا رسول الله صلى الله عليه وسلم من حصونهم . قال : يا إخوان القردة ، هل أخزاكم الله وأنزل بكم نقمته ؟ قالوا : يا أبا القاسم ، ما كنت جهولا</a:t>
            </a:r>
            <a:endParaRPr lang="en-US" sz="2400" dirty="0">
              <a:solidFill>
                <a:srgbClr val="FFFFFF"/>
              </a:solidFill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FFFFFF"/>
                </a:solidFill>
              </a:rPr>
              <a:t>He (Imam Ali) said: O Messenger of God, there is no need for you to come near these repugnant  people. 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FFFFFF"/>
                </a:solidFill>
              </a:rPr>
              <a:t>“Why?”, The Prophet asked. Did they slander me?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FFFFFF"/>
                </a:solidFill>
              </a:rPr>
              <a:t>“Yes”, Imam Ali replied.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FFFFFF"/>
                </a:solidFill>
              </a:rPr>
              <a:t>The Prophet said: If they saw me they would not say such any of that.” 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FFFFFF"/>
                </a:solidFill>
              </a:rPr>
              <a:t>When the Messenger of God approached, he said: “O siblings of monkeys! Has God disgraced you and sent down his chastisement upon you?</a:t>
            </a:r>
            <a:endParaRPr lang="ar-SA" dirty="0">
              <a:solidFill>
                <a:srgbClr val="FFFFFF"/>
              </a:solidFill>
            </a:endParaRP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621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85087-5CEE-D9C5-E6B2-840A35C78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863236"/>
          </a:xfrm>
        </p:spPr>
        <p:txBody>
          <a:bodyPr/>
          <a:lstStyle/>
          <a:p>
            <a:pPr algn="ctr"/>
            <a:r>
              <a:rPr lang="en-US" dirty="0"/>
              <a:t>The Siege of Bani </a:t>
            </a:r>
            <a:r>
              <a:rPr lang="en-US" dirty="0" err="1"/>
              <a:t>Qurayzah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C0505-CADB-7CB1-5350-D7E1A77F6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731818"/>
            <a:ext cx="10728325" cy="4037157"/>
          </a:xfrm>
        </p:spPr>
        <p:txBody>
          <a:bodyPr/>
          <a:lstStyle/>
          <a:p>
            <a:r>
              <a:rPr lang="en-US" sz="2400" dirty="0">
                <a:solidFill>
                  <a:srgbClr val="FFFFFF"/>
                </a:solidFill>
              </a:rPr>
              <a:t>The Muslims proceed to besiege for fortress for about 25 days.</a:t>
            </a:r>
          </a:p>
          <a:p>
            <a:r>
              <a:rPr lang="en-US" sz="2400" dirty="0" err="1">
                <a:solidFill>
                  <a:srgbClr val="FFFFFF"/>
                </a:solidFill>
              </a:rPr>
              <a:t>Ka’b</a:t>
            </a:r>
            <a:r>
              <a:rPr lang="en-US" sz="2400" dirty="0">
                <a:solidFill>
                  <a:srgbClr val="FFFFFF"/>
                </a:solidFill>
              </a:rPr>
              <a:t> ibn </a:t>
            </a:r>
            <a:r>
              <a:rPr lang="en-US" sz="2400" dirty="0" err="1">
                <a:solidFill>
                  <a:srgbClr val="FFFFFF"/>
                </a:solidFill>
              </a:rPr>
              <a:t>Asad</a:t>
            </a:r>
            <a:r>
              <a:rPr lang="en-US" sz="2400" dirty="0">
                <a:solidFill>
                  <a:srgbClr val="FFFFFF"/>
                </a:solidFill>
              </a:rPr>
              <a:t>, the chief of Bani </a:t>
            </a:r>
            <a:r>
              <a:rPr lang="en-US" sz="2400" dirty="0" err="1">
                <a:solidFill>
                  <a:srgbClr val="FFFFFF"/>
                </a:solidFill>
              </a:rPr>
              <a:t>Qurayzah</a:t>
            </a:r>
            <a:r>
              <a:rPr lang="en-US" sz="2400" dirty="0">
                <a:solidFill>
                  <a:srgbClr val="FFFFFF"/>
                </a:solidFill>
              </a:rPr>
              <a:t>, makes three proposals to his clansmen:</a:t>
            </a:r>
          </a:p>
          <a:p>
            <a:pPr marL="0" indent="0" algn="ctr">
              <a:buNone/>
            </a:pPr>
            <a:r>
              <a:rPr lang="ar-SA" sz="2400" b="0" i="0" dirty="0">
                <a:solidFill>
                  <a:srgbClr val="FFFFFF"/>
                </a:solidFill>
                <a:effectLst/>
                <a:latin typeface="Lotus Linotype"/>
              </a:rPr>
              <a:t>: وحاصرهم رسول الله - صلى الله عليه وسلم - خمسا وعشرين ليلة ، حتى جهدهم الحصار ، وقذف الله في قلوبهم الرعب . وقد كان حيي بن أخطب دخل مع بني قريظة في حصنهم ، حين رجعت عنهم قريش وغطفان ، وفاء لكعب بن أسد بما كان عاهده عليه . فلما أيقنوا بأن رسول الله - صلى الله عليه وسلم - غير منصرف عنهم حتى يناجزهم ، قال كعب بن أسد لهم : يا معشر يهود ، قد نزل بكم من الأمر ما ترون ، وإني عارض عليكم خلالا ثلاثا </a:t>
            </a:r>
            <a:endParaRPr lang="en-US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816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8C8D3-FB59-E03C-D136-C90DF1961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793964"/>
          </a:xfrm>
        </p:spPr>
        <p:txBody>
          <a:bodyPr/>
          <a:lstStyle/>
          <a:p>
            <a:pPr algn="ctr"/>
            <a:r>
              <a:rPr lang="en-US" dirty="0"/>
              <a:t>The Siege of Bani </a:t>
            </a:r>
            <a:r>
              <a:rPr lang="en-US" dirty="0" err="1"/>
              <a:t>Qurayzah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5D43E-3846-4253-05A6-67269A157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13164"/>
            <a:ext cx="10728325" cy="43558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SA" sz="2400" b="0" i="0" dirty="0">
                <a:solidFill>
                  <a:srgbClr val="FFFFFF"/>
                </a:solidFill>
                <a:effectLst/>
                <a:latin typeface="Lotus Linotype"/>
              </a:rPr>
              <a:t> فخذوا أيها شئتم ؛ قالوا : وما هي ؟ قال : نتابع هذا الرجل ونصدقه فوالله لقد تبين لكم أنه لنبي مرسل ، وأنه للذي تجدونه في كتابكم ، فتأمنون على دمائكم وأموالكم وأبنائكم ونسائكم .</a:t>
            </a:r>
            <a:endParaRPr lang="en-US" sz="2400" b="0" i="0" dirty="0">
              <a:solidFill>
                <a:srgbClr val="FFFFFF"/>
              </a:solidFill>
              <a:effectLst/>
              <a:latin typeface="Lotus Linotype"/>
            </a:endParaRPr>
          </a:p>
          <a:p>
            <a:pPr marL="0" indent="0" algn="ctr">
              <a:buNone/>
            </a:pPr>
            <a:r>
              <a:rPr lang="en-US" sz="2400" dirty="0">
                <a:solidFill>
                  <a:srgbClr val="FFFFFF"/>
                </a:solidFill>
              </a:rPr>
              <a:t>First proposal: We follow this man and believe in him. For by God, it is evident to you that he is in fact a prophet sent [by God]. And he is the one prophesized in your scripture. Doing this safeguard your blood, wealth, children and women. </a:t>
            </a:r>
          </a:p>
        </p:txBody>
      </p:sp>
    </p:spTree>
    <p:extLst>
      <p:ext uri="{BB962C8B-B14F-4D97-AF65-F5344CB8AC3E}">
        <p14:creationId xmlns:p14="http://schemas.microsoft.com/office/powerpoint/2010/main" val="2059217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05722-E2C9-5C94-F72C-C8F8A8229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863236"/>
          </a:xfrm>
        </p:spPr>
        <p:txBody>
          <a:bodyPr/>
          <a:lstStyle/>
          <a:p>
            <a:pPr algn="ctr"/>
            <a:r>
              <a:rPr lang="en-US" dirty="0"/>
              <a:t>The Siege of Bani </a:t>
            </a:r>
            <a:r>
              <a:rPr lang="en-US" dirty="0" err="1"/>
              <a:t>Qurayzah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CDB994-BA59-4928-8856-4BB9965E2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704110"/>
            <a:ext cx="10728325" cy="406486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SA" sz="2400" b="0" i="0" dirty="0">
                <a:solidFill>
                  <a:srgbClr val="FFFFFF"/>
                </a:solidFill>
                <a:effectLst/>
                <a:latin typeface="Lotus Linotype"/>
              </a:rPr>
              <a:t>قالوا : لا نفارق حكم التوراة أبدا ، ولا نستبدل به غيره ؛ قال : فإذا أبيتم علي هذه ، فهلم فلنقتل أبناءنا ونساءنا  ثم نخرج إلى محمد وأصحابه رجالا مصلتين السيوف ، لم نترك وراءنا ثقلا ، حتى يحكم الله بيننا وبين محمد ، فإن نهلك نهلك ، ولم نترك وراءنا نسلا نخشى عليه ، وإن نظهر فلعمري لنجدن النساء والأبناء ، قالوا : نقتل هؤلاء المساكين فما خير العيش بعدهم ؟</a:t>
            </a:r>
            <a:endParaRPr lang="en-US" sz="2400" b="0" i="0" dirty="0">
              <a:solidFill>
                <a:srgbClr val="FFFFFF"/>
              </a:solidFill>
              <a:effectLst/>
              <a:latin typeface="Lotus Linotype"/>
            </a:endParaRPr>
          </a:p>
          <a:p>
            <a:pPr marL="0" indent="0" algn="ctr">
              <a:buNone/>
            </a:pPr>
            <a:r>
              <a:rPr lang="en-US" sz="2400" dirty="0">
                <a:solidFill>
                  <a:srgbClr val="FFFFFF"/>
                </a:solidFill>
              </a:rPr>
              <a:t>They said: We shall never abandon the authority of the Torah and we will not replace it with anything else. He said: If you refuse this proposal then let us kill our children and women and set out to fight Muhammad and his companions…in doing so we will leave nothing behind for them..</a:t>
            </a:r>
          </a:p>
        </p:txBody>
      </p:sp>
    </p:spTree>
    <p:extLst>
      <p:ext uri="{BB962C8B-B14F-4D97-AF65-F5344CB8AC3E}">
        <p14:creationId xmlns:p14="http://schemas.microsoft.com/office/powerpoint/2010/main" val="2563640868"/>
      </p:ext>
    </p:extLst>
  </p:cSld>
  <p:clrMapOvr>
    <a:masterClrMapping/>
  </p:clrMapOvr>
</p:sld>
</file>

<file path=ppt/theme/theme1.xml><?xml version="1.0" encoding="utf-8"?>
<a:theme xmlns:a="http://schemas.openxmlformats.org/drawingml/2006/main" name="BlobVTI">
  <a:themeElements>
    <a:clrScheme name="Blob V2">
      <a:dk1>
        <a:sysClr val="windowText" lastClr="000000"/>
      </a:dk1>
      <a:lt1>
        <a:sysClr val="window" lastClr="FFFFFF"/>
      </a:lt1>
      <a:dk2>
        <a:srgbClr val="0B2827"/>
      </a:dk2>
      <a:lt2>
        <a:srgbClr val="DAE3E3"/>
      </a:lt2>
      <a:accent1>
        <a:srgbClr val="B495C2"/>
      </a:accent1>
      <a:accent2>
        <a:srgbClr val="767E37"/>
      </a:accent2>
      <a:accent3>
        <a:srgbClr val="8FA3A3"/>
      </a:accent3>
      <a:accent4>
        <a:srgbClr val="CE7F01"/>
      </a:accent4>
      <a:accent5>
        <a:srgbClr val="D15A29"/>
      </a:accent5>
      <a:accent6>
        <a:srgbClr val="B88470"/>
      </a:accent6>
      <a:hlink>
        <a:srgbClr val="B57001"/>
      </a:hlink>
      <a:folHlink>
        <a:srgbClr val="996209"/>
      </a:folHlink>
    </a:clrScheme>
    <a:fontScheme name="Blob">
      <a:majorFont>
        <a:latin typeface="Sagona Book"/>
        <a:ea typeface=""/>
        <a:cs typeface=""/>
      </a:majorFont>
      <a:minorFont>
        <a:latin typeface="Avenir Next LT Pr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bVTI" id="{06D3AACF-B619-4265-899F-5E2FB3A445D5}" vid="{F5918863-BA1A-4735-81A8-3E7BFBDA847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20058</TotalTime>
  <Words>1901</Words>
  <Application>Microsoft Macintosh PowerPoint</Application>
  <PresentationFormat>Widescreen</PresentationFormat>
  <Paragraphs>76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Avenir Next LT Pro</vt:lpstr>
      <vt:lpstr>Lotus Linotype</vt:lpstr>
      <vt:lpstr>Sagona Book</vt:lpstr>
      <vt:lpstr>Simplified Arabic</vt:lpstr>
      <vt:lpstr>The Hand Extrablack</vt:lpstr>
      <vt:lpstr>BlobVTI</vt:lpstr>
      <vt:lpstr>The Life of Prophet Muhammad</vt:lpstr>
      <vt:lpstr>The Siege of Bani Qurayzah</vt:lpstr>
      <vt:lpstr>The Siege of Bani Qurayzah</vt:lpstr>
      <vt:lpstr>The Siege of Bani Qurayzah</vt:lpstr>
      <vt:lpstr>The Siege of Bani Qurayzah</vt:lpstr>
      <vt:lpstr>The Siege of Bani Qurayzah</vt:lpstr>
      <vt:lpstr>The Siege of Bani Qurayzah</vt:lpstr>
      <vt:lpstr>The Siege of Bani Qurayzah</vt:lpstr>
      <vt:lpstr>The Siege of Bani Qurayzah</vt:lpstr>
      <vt:lpstr>The Siege of Bani Qurayzah</vt:lpstr>
      <vt:lpstr>The Siege of Bani Qurayzah</vt:lpstr>
      <vt:lpstr>The Siege of Bani Qurayzah</vt:lpstr>
      <vt:lpstr>The Siege of Bani Qurayzah</vt:lpstr>
      <vt:lpstr>The Siege of Bani Qurayzah</vt:lpstr>
      <vt:lpstr>The Siege of Bani Qurayzah</vt:lpstr>
      <vt:lpstr>The Siege of Bani Qurayzah</vt:lpstr>
      <vt:lpstr>The Siege of Bani Qurayzah</vt:lpstr>
      <vt:lpstr>The Siege of Bani Qurayzah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Life of Prophet Muhammad</dc:title>
  <dc:creator>awnasser@outlook.com</dc:creator>
  <cp:lastModifiedBy>awnasser@outlook.com</cp:lastModifiedBy>
  <cp:revision>1156</cp:revision>
  <dcterms:created xsi:type="dcterms:W3CDTF">2020-11-25T07:02:27Z</dcterms:created>
  <dcterms:modified xsi:type="dcterms:W3CDTF">2022-11-17T02:41:54Z</dcterms:modified>
</cp:coreProperties>
</file>