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DFF"/>
    <a:srgbClr val="FDFAFF"/>
    <a:srgbClr val="000000"/>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20"/>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30,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30,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30,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30,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30,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30,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30,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30,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30,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30,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30,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30,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785EB-6959-FF93-31E6-3FB33F797D4C}"/>
              </a:ext>
            </a:extLst>
          </p:cNvPr>
          <p:cNvSpPr>
            <a:spLocks noGrp="1"/>
          </p:cNvSpPr>
          <p:nvPr>
            <p:ph type="title"/>
          </p:nvPr>
        </p:nvSpPr>
        <p:spPr>
          <a:xfrm>
            <a:off x="720000" y="619200"/>
            <a:ext cx="10728322" cy="696982"/>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E6494941-E4E5-4A85-D963-5234603F12A4}"/>
              </a:ext>
            </a:extLst>
          </p:cNvPr>
          <p:cNvSpPr>
            <a:spLocks noGrp="1"/>
          </p:cNvSpPr>
          <p:nvPr>
            <p:ph idx="1"/>
          </p:nvPr>
        </p:nvSpPr>
        <p:spPr>
          <a:xfrm>
            <a:off x="720000" y="1482436"/>
            <a:ext cx="10728325" cy="4286539"/>
          </a:xfrm>
        </p:spPr>
        <p:txBody>
          <a:bodyPr>
            <a:normAutofit/>
          </a:bodyPr>
          <a:lstStyle/>
          <a:p>
            <a:r>
              <a:rPr lang="en-US" sz="2400" dirty="0">
                <a:solidFill>
                  <a:srgbClr val="FDFDFD"/>
                </a:solidFill>
              </a:rPr>
              <a:t>Zayd eventually divorces Zaynab and up until this point, there is no major controversy. </a:t>
            </a:r>
          </a:p>
          <a:p>
            <a:r>
              <a:rPr lang="en-US" sz="2400" dirty="0">
                <a:solidFill>
                  <a:srgbClr val="FDFDFD"/>
                </a:solidFill>
              </a:rPr>
              <a:t>Until Allah commands the Prophet to marry Zaynab:</a:t>
            </a:r>
          </a:p>
          <a:p>
            <a:pPr marL="0" indent="0" algn="ctr">
              <a:buNone/>
            </a:pPr>
            <a:r>
              <a:rPr lang="ar-SA" sz="2400" b="0" i="0" dirty="0">
                <a:solidFill>
                  <a:srgbClr val="FFFFFF"/>
                </a:solidFill>
                <a:effectLst/>
                <a:latin typeface="me_quran"/>
              </a:rPr>
              <a:t>وَإِذْ تَقُولُ </a:t>
            </a:r>
            <a:r>
              <a:rPr lang="ar-SA" sz="2400" b="0" i="0" dirty="0" err="1">
                <a:solidFill>
                  <a:srgbClr val="FFFFFF"/>
                </a:solidFill>
                <a:effectLst/>
                <a:latin typeface="me_quran"/>
              </a:rPr>
              <a:t>لِلَّذِىٓ</a:t>
            </a:r>
            <a:r>
              <a:rPr lang="ar-SA" sz="2400" b="0" i="0" dirty="0">
                <a:solidFill>
                  <a:srgbClr val="FFFFFF"/>
                </a:solidFill>
                <a:effectLst/>
                <a:latin typeface="me_quran"/>
              </a:rPr>
              <a:t> أَنْعَمَ </a:t>
            </a:r>
            <a:r>
              <a:rPr lang="ar-SA" sz="2400" b="0" i="0" dirty="0" err="1">
                <a:solidFill>
                  <a:srgbClr val="FFFFFF"/>
                </a:solidFill>
                <a:effectLst/>
                <a:latin typeface="me_quran"/>
              </a:rPr>
              <a:t>ٱللَّهُ</a:t>
            </a:r>
            <a:r>
              <a:rPr lang="ar-SA" sz="2400" b="0" i="0" dirty="0">
                <a:solidFill>
                  <a:srgbClr val="FFFFFF"/>
                </a:solidFill>
                <a:effectLst/>
                <a:latin typeface="me_quran"/>
              </a:rPr>
              <a:t> عَلَيْهِ وَأَنْعَمْتَ عَلَيْهِ أَمْسِكْ عَلَيْكَ زَوْجَكَ </a:t>
            </a:r>
            <a:r>
              <a:rPr lang="ar-SA" sz="2400" b="0" i="0" dirty="0" err="1">
                <a:solidFill>
                  <a:srgbClr val="FFFFFF"/>
                </a:solidFill>
                <a:effectLst/>
                <a:latin typeface="me_quran"/>
              </a:rPr>
              <a:t>وَٱتَّقِ</a:t>
            </a:r>
            <a:r>
              <a:rPr lang="ar-SA" sz="2400" b="0" i="0" dirty="0">
                <a:solidFill>
                  <a:srgbClr val="FFFFFF"/>
                </a:solidFill>
                <a:effectLst/>
                <a:latin typeface="me_quran"/>
              </a:rPr>
              <a:t> </a:t>
            </a:r>
            <a:r>
              <a:rPr lang="ar-SA" sz="2400" b="0" i="0" dirty="0" err="1">
                <a:solidFill>
                  <a:srgbClr val="FFFFFF"/>
                </a:solidFill>
                <a:effectLst/>
                <a:latin typeface="me_quran"/>
              </a:rPr>
              <a:t>ٱللَّهَ</a:t>
            </a:r>
            <a:r>
              <a:rPr lang="ar-SA" sz="2400" b="0" i="0" dirty="0">
                <a:solidFill>
                  <a:srgbClr val="FFFFFF"/>
                </a:solidFill>
                <a:effectLst/>
                <a:latin typeface="me_quran"/>
              </a:rPr>
              <a:t> وَتُخْفِى </a:t>
            </a:r>
            <a:r>
              <a:rPr lang="ar-SA" sz="2400" b="0" i="0" dirty="0" err="1">
                <a:solidFill>
                  <a:srgbClr val="FFFFFF"/>
                </a:solidFill>
                <a:effectLst/>
                <a:latin typeface="me_quran"/>
              </a:rPr>
              <a:t>فِى</a:t>
            </a:r>
            <a:r>
              <a:rPr lang="ar-SA" sz="2400" b="0" i="0" dirty="0">
                <a:solidFill>
                  <a:srgbClr val="FFFFFF"/>
                </a:solidFill>
                <a:effectLst/>
                <a:latin typeface="me_quran"/>
              </a:rPr>
              <a:t> نَفْسِكَ مَا </a:t>
            </a:r>
            <a:r>
              <a:rPr lang="ar-SA" sz="2400" b="0" i="0" dirty="0" err="1">
                <a:solidFill>
                  <a:srgbClr val="FFFFFF"/>
                </a:solidFill>
                <a:effectLst/>
                <a:latin typeface="me_quran"/>
              </a:rPr>
              <a:t>ٱللَّهُ</a:t>
            </a:r>
            <a:r>
              <a:rPr lang="ar-SA" sz="2400" b="0" i="0" dirty="0">
                <a:solidFill>
                  <a:srgbClr val="FFFFFF"/>
                </a:solidFill>
                <a:effectLst/>
                <a:latin typeface="me_quran"/>
              </a:rPr>
              <a:t> مُبْدِيهِ وَتَخْشَى </a:t>
            </a:r>
            <a:r>
              <a:rPr lang="ar-SA" sz="2400" b="0" i="0" dirty="0" err="1">
                <a:solidFill>
                  <a:srgbClr val="FFFFFF"/>
                </a:solidFill>
                <a:effectLst/>
                <a:latin typeface="me_quran"/>
              </a:rPr>
              <a:t>ٱلنَّاسَ</a:t>
            </a:r>
            <a:r>
              <a:rPr lang="ar-SA" sz="2400" b="0" i="0" dirty="0">
                <a:solidFill>
                  <a:srgbClr val="FFFFFF"/>
                </a:solidFill>
                <a:effectLst/>
                <a:latin typeface="me_quran"/>
              </a:rPr>
              <a:t> </a:t>
            </a:r>
            <a:r>
              <a:rPr lang="ar-SA" sz="2400" b="0" i="0" dirty="0" err="1">
                <a:solidFill>
                  <a:srgbClr val="FFFFFF"/>
                </a:solidFill>
                <a:effectLst/>
                <a:latin typeface="me_quran"/>
              </a:rPr>
              <a:t>وَٱللَّهُ</a:t>
            </a:r>
            <a:r>
              <a:rPr lang="ar-SA" sz="2400" b="0" i="0" dirty="0">
                <a:solidFill>
                  <a:srgbClr val="FFFFFF"/>
                </a:solidFill>
                <a:effectLst/>
                <a:latin typeface="me_quran"/>
              </a:rPr>
              <a:t> أَحَقُّ أَن </a:t>
            </a:r>
            <a:r>
              <a:rPr lang="ar-SA" sz="2400" b="0" i="0" dirty="0" err="1">
                <a:solidFill>
                  <a:srgbClr val="FFFFFF"/>
                </a:solidFill>
                <a:effectLst/>
                <a:latin typeface="me_quran"/>
              </a:rPr>
              <a:t>تَخْشَىٰهُ</a:t>
            </a:r>
            <a:r>
              <a:rPr lang="ar-SA" sz="2400" b="0" i="0" dirty="0">
                <a:solidFill>
                  <a:srgbClr val="FFFFFF"/>
                </a:solidFill>
                <a:effectLst/>
                <a:latin typeface="me_quran"/>
              </a:rPr>
              <a:t> فَلَمَّا قَضَىٰ زَيْدٌ مِّنْهَا وَطَرًا </a:t>
            </a:r>
            <a:r>
              <a:rPr lang="ar-SA" sz="2400" b="0" i="0" dirty="0" err="1">
                <a:solidFill>
                  <a:srgbClr val="FFFFFF"/>
                </a:solidFill>
                <a:effectLst/>
                <a:latin typeface="me_quran"/>
              </a:rPr>
              <a:t>زَوَّجْنَـٰكَهَا</a:t>
            </a:r>
            <a:r>
              <a:rPr lang="ar-SA" sz="2400" b="0" i="0" dirty="0">
                <a:solidFill>
                  <a:srgbClr val="FFFFFF"/>
                </a:solidFill>
                <a:effectLst/>
                <a:latin typeface="me_quran"/>
              </a:rPr>
              <a:t> لِكَىْ لَا يَكُونَ عَلَى </a:t>
            </a:r>
            <a:r>
              <a:rPr lang="ar-SA" sz="2400" b="0" i="0" dirty="0" err="1">
                <a:solidFill>
                  <a:srgbClr val="FFFFFF"/>
                </a:solidFill>
                <a:effectLst/>
                <a:latin typeface="me_quran"/>
              </a:rPr>
              <a:t>ٱلْمُؤْمِنِينَ</a:t>
            </a:r>
            <a:r>
              <a:rPr lang="ar-SA" sz="2400" b="0" i="0" dirty="0">
                <a:solidFill>
                  <a:srgbClr val="FFFFFF"/>
                </a:solidFill>
                <a:effectLst/>
                <a:latin typeface="me_quran"/>
              </a:rPr>
              <a:t> حَرَجٌ </a:t>
            </a:r>
            <a:r>
              <a:rPr lang="ar-SA" sz="2400" b="0" i="0" dirty="0" err="1">
                <a:solidFill>
                  <a:srgbClr val="FFFFFF"/>
                </a:solidFill>
                <a:effectLst/>
                <a:latin typeface="me_quran"/>
              </a:rPr>
              <a:t>فِىٓ</a:t>
            </a:r>
            <a:r>
              <a:rPr lang="ar-SA" sz="2400" b="0" i="0" dirty="0">
                <a:solidFill>
                  <a:srgbClr val="FFFFFF"/>
                </a:solidFill>
                <a:effectLst/>
                <a:latin typeface="me_quran"/>
              </a:rPr>
              <a:t> أَزْوَٰجِ </a:t>
            </a:r>
            <a:r>
              <a:rPr lang="ar-SA" sz="2400" b="0" i="0" dirty="0" err="1">
                <a:solidFill>
                  <a:srgbClr val="FFFFFF"/>
                </a:solidFill>
                <a:effectLst/>
                <a:latin typeface="me_quran"/>
              </a:rPr>
              <a:t>أَدْعِيَآئِهِمْ</a:t>
            </a:r>
            <a:r>
              <a:rPr lang="ar-SA" sz="2400" b="0" i="0" dirty="0">
                <a:solidFill>
                  <a:srgbClr val="FFFFFF"/>
                </a:solidFill>
                <a:effectLst/>
                <a:latin typeface="me_quran"/>
              </a:rPr>
              <a:t> إِذَا قَضَوْا۟ مِنْهُنَّ وَطَرًا وَكَانَ أَمْرُ </a:t>
            </a:r>
            <a:r>
              <a:rPr lang="ar-SA" sz="2400" b="0" i="0" dirty="0" err="1">
                <a:solidFill>
                  <a:srgbClr val="FFFFFF"/>
                </a:solidFill>
                <a:effectLst/>
                <a:latin typeface="me_quran"/>
              </a:rPr>
              <a:t>ٱللَّهِ</a:t>
            </a:r>
            <a:r>
              <a:rPr lang="ar-SA" sz="2400" b="0" i="0" dirty="0">
                <a:solidFill>
                  <a:srgbClr val="FFFFFF"/>
                </a:solidFill>
                <a:effectLst/>
                <a:latin typeface="me_quran"/>
              </a:rPr>
              <a:t> مَفْعُولًا</a:t>
            </a:r>
            <a:endParaRPr lang="en-US" sz="2400" dirty="0">
              <a:solidFill>
                <a:srgbClr val="FFFFFF"/>
              </a:solidFill>
            </a:endParaRPr>
          </a:p>
        </p:txBody>
      </p:sp>
    </p:spTree>
    <p:extLst>
      <p:ext uri="{BB962C8B-B14F-4D97-AF65-F5344CB8AC3E}">
        <p14:creationId xmlns:p14="http://schemas.microsoft.com/office/powerpoint/2010/main" val="213916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D57E5-85C8-2AD6-F659-637157583228}"/>
              </a:ext>
            </a:extLst>
          </p:cNvPr>
          <p:cNvSpPr>
            <a:spLocks noGrp="1"/>
          </p:cNvSpPr>
          <p:nvPr>
            <p:ph type="title"/>
          </p:nvPr>
        </p:nvSpPr>
        <p:spPr>
          <a:xfrm>
            <a:off x="720000" y="619200"/>
            <a:ext cx="10728322" cy="724691"/>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D78D50DE-0F3F-45AF-BA81-937C98F40CE8}"/>
              </a:ext>
            </a:extLst>
          </p:cNvPr>
          <p:cNvSpPr>
            <a:spLocks noGrp="1"/>
          </p:cNvSpPr>
          <p:nvPr>
            <p:ph idx="1"/>
          </p:nvPr>
        </p:nvSpPr>
        <p:spPr>
          <a:xfrm>
            <a:off x="720000" y="1343892"/>
            <a:ext cx="10728325" cy="4425084"/>
          </a:xfrm>
        </p:spPr>
        <p:txBody>
          <a:bodyPr>
            <a:normAutofit/>
          </a:bodyPr>
          <a:lstStyle/>
          <a:p>
            <a:pPr marL="0" indent="0" algn="ctr">
              <a:buNone/>
            </a:pPr>
            <a:r>
              <a:rPr lang="en-CA" sz="2400" b="0" i="0" dirty="0">
                <a:solidFill>
                  <a:srgbClr val="FFFFFF"/>
                </a:solidFill>
                <a:effectLst/>
              </a:rPr>
              <a:t>“And [remember, O Muhammad], when you said to the one on whom Allah bestowed favor and you bestowed favor, "Keep your wife and fear Allah ," while you concealed within yourself that which Allah is to disclose. And you feared the people, while Allah has more right that you fear Him. So when Zayd had no longer any need for her, We married her to you in order that there not be upon the believers any discomfort concerning the wives of their adopted sons when they no longer have need of them. And ever is the command of Allah accomplished.”</a:t>
            </a:r>
          </a:p>
          <a:p>
            <a:pPr marL="0" indent="0" algn="ctr">
              <a:buNone/>
            </a:pPr>
            <a:r>
              <a:rPr lang="en-CA" sz="2400" dirty="0">
                <a:solidFill>
                  <a:srgbClr val="FFFFFF"/>
                </a:solidFill>
              </a:rPr>
              <a:t>Quran 33:37</a:t>
            </a:r>
            <a:endParaRPr lang="en-US" sz="2400" dirty="0">
              <a:solidFill>
                <a:srgbClr val="FFFFFF"/>
              </a:solidFill>
            </a:endParaRPr>
          </a:p>
        </p:txBody>
      </p:sp>
    </p:spTree>
    <p:extLst>
      <p:ext uri="{BB962C8B-B14F-4D97-AF65-F5344CB8AC3E}">
        <p14:creationId xmlns:p14="http://schemas.microsoft.com/office/powerpoint/2010/main" val="330381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E8805-264B-0C79-E779-FBCEF7268F05}"/>
              </a:ext>
            </a:extLst>
          </p:cNvPr>
          <p:cNvSpPr>
            <a:spLocks noGrp="1"/>
          </p:cNvSpPr>
          <p:nvPr>
            <p:ph type="title"/>
          </p:nvPr>
        </p:nvSpPr>
        <p:spPr>
          <a:xfrm>
            <a:off x="720000" y="619200"/>
            <a:ext cx="10728322" cy="807818"/>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03F26AC9-531E-D17D-19B8-14DB23A86E8E}"/>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What did the Prophet conceal in his heart?</a:t>
            </a:r>
          </a:p>
          <a:p>
            <a:r>
              <a:rPr lang="en-US" sz="2400" dirty="0">
                <a:solidFill>
                  <a:srgbClr val="FFFFFF"/>
                </a:solidFill>
              </a:rPr>
              <a:t>Imam Al-Sajjad explains in the following narration:</a:t>
            </a:r>
          </a:p>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إن الذي أخفاه في نفسه، هو أن الله سبحانه أعلمه أنها ستكون من أزواجه،</a:t>
            </a:r>
            <a:endParaRPr lang="en-US"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r>
              <a:rPr lang="en-US" sz="2400" dirty="0">
                <a:solidFill>
                  <a:srgbClr val="FFFFFF"/>
                </a:solidFill>
                <a:cs typeface="Simplified Arabic" panose="02020603050405020304" pitchFamily="18" charset="-78"/>
              </a:rPr>
              <a:t>“Verily what he concealed in his heart was the fact that Allah had informed him that she (Zaynab) would soon be one of his wives.”</a:t>
            </a:r>
            <a:endParaRPr lang="en-US" sz="2400" dirty="0">
              <a:solidFill>
                <a:srgbClr val="FFFFFF"/>
              </a:solidFill>
            </a:endParaRPr>
          </a:p>
        </p:txBody>
      </p:sp>
    </p:spTree>
    <p:extLst>
      <p:ext uri="{BB962C8B-B14F-4D97-AF65-F5344CB8AC3E}">
        <p14:creationId xmlns:p14="http://schemas.microsoft.com/office/powerpoint/2010/main" val="1413486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03EF5-7599-EAF3-6BB4-CF991712BB87}"/>
              </a:ext>
            </a:extLst>
          </p:cNvPr>
          <p:cNvSpPr>
            <a:spLocks noGrp="1"/>
          </p:cNvSpPr>
          <p:nvPr>
            <p:ph type="title"/>
          </p:nvPr>
        </p:nvSpPr>
        <p:spPr>
          <a:xfrm>
            <a:off x="720000" y="619200"/>
            <a:ext cx="10728322" cy="669273"/>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AF7A1752-4FE6-7132-DB6C-F65D87DC10C9}"/>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The lovestruck narrative:</a:t>
            </a:r>
          </a:p>
          <a:p>
            <a:r>
              <a:rPr lang="en-CA" sz="2400" dirty="0">
                <a:solidFill>
                  <a:srgbClr val="FFFFFF"/>
                </a:solidFill>
              </a:rPr>
              <a:t>There are many versions of the narration but we will suffice with the following from Ahmad ibn </a:t>
            </a:r>
            <a:r>
              <a:rPr lang="en-CA" sz="2400" dirty="0" err="1">
                <a:solidFill>
                  <a:srgbClr val="FFFFFF"/>
                </a:solidFill>
              </a:rPr>
              <a:t>Hanbal</a:t>
            </a:r>
            <a:r>
              <a:rPr lang="en-CA" sz="2400" dirty="0">
                <a:solidFill>
                  <a:srgbClr val="FFFFFF"/>
                </a:solidFill>
              </a:rPr>
              <a:t>:</a:t>
            </a:r>
          </a:p>
          <a:p>
            <a:pPr marL="0" indent="0" algn="ctr">
              <a:buNone/>
            </a:pPr>
            <a:r>
              <a:rPr lang="en-CA" sz="2400" b="0" i="0" dirty="0">
                <a:solidFill>
                  <a:srgbClr val="FFFFFF"/>
                </a:solidFill>
                <a:effectLst/>
              </a:rPr>
              <a:t>From Anas ibn Malik :The Prophet visited the house of Zayd ibn </a:t>
            </a:r>
            <a:r>
              <a:rPr lang="en-CA" sz="2400" dirty="0">
                <a:solidFill>
                  <a:srgbClr val="FFFFFF"/>
                </a:solidFill>
              </a:rPr>
              <a:t>Haritha </a:t>
            </a:r>
            <a:r>
              <a:rPr lang="en-CA" sz="2400" b="0" i="0" dirty="0">
                <a:solidFill>
                  <a:srgbClr val="FFFFFF"/>
                </a:solidFill>
                <a:effectLst/>
              </a:rPr>
              <a:t>and he glimpsed his wife Zaynab and something entered into him</a:t>
            </a:r>
          </a:p>
          <a:p>
            <a:pPr marL="0" indent="0" algn="ctr">
              <a:buNone/>
            </a:pPr>
            <a:endParaRPr lang="en-CA" sz="2400" dirty="0">
              <a:solidFill>
                <a:srgbClr val="FFFFFF"/>
              </a:solidFill>
            </a:endParaRPr>
          </a:p>
          <a:p>
            <a:r>
              <a:rPr lang="en-CA" sz="2400" b="0" i="0" dirty="0">
                <a:solidFill>
                  <a:srgbClr val="FFFFFF"/>
                </a:solidFill>
                <a:effectLst/>
              </a:rPr>
              <a:t>Problems with the lovestruck narrative</a:t>
            </a:r>
          </a:p>
        </p:txBody>
      </p:sp>
    </p:spTree>
    <p:extLst>
      <p:ext uri="{BB962C8B-B14F-4D97-AF65-F5344CB8AC3E}">
        <p14:creationId xmlns:p14="http://schemas.microsoft.com/office/powerpoint/2010/main" val="288312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1D82A-F4CB-A814-FB33-40D854D0FCC1}"/>
              </a:ext>
            </a:extLst>
          </p:cNvPr>
          <p:cNvSpPr>
            <a:spLocks noGrp="1"/>
          </p:cNvSpPr>
          <p:nvPr>
            <p:ph type="title"/>
          </p:nvPr>
        </p:nvSpPr>
        <p:spPr>
          <a:xfrm>
            <a:off x="720000" y="619200"/>
            <a:ext cx="10728322" cy="793964"/>
          </a:xfrm>
        </p:spPr>
        <p:txBody>
          <a:bodyPr/>
          <a:lstStyle/>
          <a:p>
            <a:pPr algn="ctr"/>
            <a:r>
              <a:rPr lang="en-US" dirty="0"/>
              <a:t>Revelation of Some Quranic Verses</a:t>
            </a:r>
          </a:p>
        </p:txBody>
      </p:sp>
      <p:sp>
        <p:nvSpPr>
          <p:cNvPr id="3" name="Content Placeholder 2">
            <a:extLst>
              <a:ext uri="{FF2B5EF4-FFF2-40B4-BE49-F238E27FC236}">
                <a16:creationId xmlns:a16="http://schemas.microsoft.com/office/drawing/2014/main" id="{E17D732E-E3C6-863E-19F1-B2BA940EBA86}"/>
              </a:ext>
            </a:extLst>
          </p:cNvPr>
          <p:cNvSpPr>
            <a:spLocks noGrp="1"/>
          </p:cNvSpPr>
          <p:nvPr>
            <p:ph idx="1"/>
          </p:nvPr>
        </p:nvSpPr>
        <p:spPr>
          <a:xfrm>
            <a:off x="720000" y="1413164"/>
            <a:ext cx="10728325" cy="4355811"/>
          </a:xfrm>
        </p:spPr>
        <p:txBody>
          <a:bodyPr/>
          <a:lstStyle/>
          <a:p>
            <a:r>
              <a:rPr lang="en-US" sz="2400" dirty="0">
                <a:solidFill>
                  <a:srgbClr val="FFFFFF"/>
                </a:solidFill>
              </a:rPr>
              <a:t>Since the marriage of the Prophet to Zaynab shattered a lot of cultural taboos and stigmas, Allah wanted to publicize this marriage. </a:t>
            </a:r>
          </a:p>
          <a:p>
            <a:r>
              <a:rPr lang="en-US" sz="2400" dirty="0">
                <a:solidFill>
                  <a:srgbClr val="FFFFFF"/>
                </a:solidFill>
              </a:rPr>
              <a:t>Allah commanded him to invite many guests to his home to serve them a </a:t>
            </a:r>
            <a:r>
              <a:rPr lang="en-US" sz="2400" dirty="0" err="1">
                <a:solidFill>
                  <a:srgbClr val="FFFFFF"/>
                </a:solidFill>
              </a:rPr>
              <a:t>walimah</a:t>
            </a:r>
            <a:r>
              <a:rPr lang="en-US" sz="2400" dirty="0">
                <a:solidFill>
                  <a:srgbClr val="FFFFFF"/>
                </a:solidFill>
              </a:rPr>
              <a:t>.</a:t>
            </a:r>
          </a:p>
          <a:p>
            <a:r>
              <a:rPr lang="en-US" sz="2400" dirty="0">
                <a:solidFill>
                  <a:srgbClr val="FFFFFF"/>
                </a:solidFill>
              </a:rPr>
              <a:t>A number of issues arose that required the intervention of divine revelation.</a:t>
            </a:r>
          </a:p>
          <a:p>
            <a:pPr marL="0" indent="0">
              <a:buNone/>
            </a:pPr>
            <a:endParaRPr lang="en-US" dirty="0"/>
          </a:p>
        </p:txBody>
      </p:sp>
    </p:spTree>
    <p:extLst>
      <p:ext uri="{BB962C8B-B14F-4D97-AF65-F5344CB8AC3E}">
        <p14:creationId xmlns:p14="http://schemas.microsoft.com/office/powerpoint/2010/main" val="3711476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E4B21-90DE-CC3A-B94A-837E576C97ED}"/>
              </a:ext>
            </a:extLst>
          </p:cNvPr>
          <p:cNvSpPr>
            <a:spLocks noGrp="1"/>
          </p:cNvSpPr>
          <p:nvPr>
            <p:ph type="title"/>
          </p:nvPr>
        </p:nvSpPr>
        <p:spPr>
          <a:xfrm>
            <a:off x="720000" y="619200"/>
            <a:ext cx="10728322" cy="780109"/>
          </a:xfrm>
        </p:spPr>
        <p:txBody>
          <a:bodyPr/>
          <a:lstStyle/>
          <a:p>
            <a:pPr algn="ctr"/>
            <a:r>
              <a:rPr lang="en-US" dirty="0"/>
              <a:t>Revelation of Some Quranic Verses</a:t>
            </a:r>
          </a:p>
        </p:txBody>
      </p:sp>
      <p:sp>
        <p:nvSpPr>
          <p:cNvPr id="3" name="Content Placeholder 2">
            <a:extLst>
              <a:ext uri="{FF2B5EF4-FFF2-40B4-BE49-F238E27FC236}">
                <a16:creationId xmlns:a16="http://schemas.microsoft.com/office/drawing/2014/main" id="{48F44F42-6B50-35C1-E929-CE1405F88AAA}"/>
              </a:ext>
            </a:extLst>
          </p:cNvPr>
          <p:cNvSpPr>
            <a:spLocks noGrp="1"/>
          </p:cNvSpPr>
          <p:nvPr>
            <p:ph idx="1"/>
          </p:nvPr>
        </p:nvSpPr>
        <p:spPr>
          <a:xfrm>
            <a:off x="581891" y="1399310"/>
            <a:ext cx="11416145" cy="4369666"/>
          </a:xfrm>
        </p:spPr>
        <p:txBody>
          <a:bodyPr>
            <a:normAutofit lnSpcReduction="10000"/>
          </a:bodyPr>
          <a:lstStyle/>
          <a:p>
            <a:pPr marL="0" indent="0" algn="ctr">
              <a:buNone/>
            </a:pPr>
            <a:r>
              <a:rPr lang="ar-SA" sz="2200" b="0" i="0" dirty="0" err="1">
                <a:solidFill>
                  <a:srgbClr val="FFFFFF"/>
                </a:solidFill>
                <a:effectLst/>
                <a:latin typeface="me_quran"/>
              </a:rPr>
              <a:t>يَـٰٓأَيُّهَا</a:t>
            </a:r>
            <a:r>
              <a:rPr lang="ar-SA" sz="2200" b="0" i="0" dirty="0">
                <a:solidFill>
                  <a:srgbClr val="FFFFFF"/>
                </a:solidFill>
                <a:effectLst/>
                <a:latin typeface="me_quran"/>
              </a:rPr>
              <a:t> </a:t>
            </a:r>
            <a:r>
              <a:rPr lang="ar-SA" sz="2200" b="0" i="0" dirty="0" err="1">
                <a:solidFill>
                  <a:srgbClr val="FFFFFF"/>
                </a:solidFill>
                <a:effectLst/>
                <a:latin typeface="me_quran"/>
              </a:rPr>
              <a:t>ٱلَّذِينَ</a:t>
            </a:r>
            <a:r>
              <a:rPr lang="ar-SA" sz="2200" b="0" i="0" dirty="0">
                <a:solidFill>
                  <a:srgbClr val="FFFFFF"/>
                </a:solidFill>
                <a:effectLst/>
                <a:latin typeface="me_quran"/>
              </a:rPr>
              <a:t> ءَامَنُوا۟ لَا تَدْخُلُوا۟ بُيُوتَ </a:t>
            </a:r>
            <a:r>
              <a:rPr lang="ar-SA" sz="2200" b="0" i="0" dirty="0" err="1">
                <a:solidFill>
                  <a:srgbClr val="FFFFFF"/>
                </a:solidFill>
                <a:effectLst/>
                <a:latin typeface="me_quran"/>
              </a:rPr>
              <a:t>ٱلنَّبِىِّ</a:t>
            </a:r>
            <a:r>
              <a:rPr lang="ar-SA" sz="2200" b="0" i="0" dirty="0">
                <a:solidFill>
                  <a:srgbClr val="FFFFFF"/>
                </a:solidFill>
                <a:effectLst/>
                <a:latin typeface="me_quran"/>
              </a:rPr>
              <a:t> </a:t>
            </a:r>
            <a:r>
              <a:rPr lang="ar-SA" sz="2200" b="0" i="0" dirty="0" err="1">
                <a:solidFill>
                  <a:srgbClr val="FFFFFF"/>
                </a:solidFill>
                <a:effectLst/>
                <a:latin typeface="me_quran"/>
              </a:rPr>
              <a:t>إِلَّآ</a:t>
            </a:r>
            <a:r>
              <a:rPr lang="ar-SA" sz="2200" b="0" i="0" dirty="0">
                <a:solidFill>
                  <a:srgbClr val="FFFFFF"/>
                </a:solidFill>
                <a:effectLst/>
                <a:latin typeface="me_quran"/>
              </a:rPr>
              <a:t> أَن يُؤْذَنَ لَكُمْ إِلَىٰ طَعَامٍ غَيْرَ نَـٰظِرِينَ </a:t>
            </a:r>
            <a:r>
              <a:rPr lang="ar-SA" sz="2200" b="0" i="0" dirty="0" err="1">
                <a:solidFill>
                  <a:srgbClr val="FFFFFF"/>
                </a:solidFill>
                <a:effectLst/>
                <a:latin typeface="me_quran"/>
              </a:rPr>
              <a:t>إِنَىٰهُ</a:t>
            </a:r>
            <a:r>
              <a:rPr lang="ar-SA" sz="2200" b="0" i="0" dirty="0">
                <a:solidFill>
                  <a:srgbClr val="FFFFFF"/>
                </a:solidFill>
                <a:effectLst/>
                <a:latin typeface="me_quran"/>
              </a:rPr>
              <a:t> وَلَـٰكِنْ إِذَا دُعِيتُمْ </a:t>
            </a:r>
            <a:r>
              <a:rPr lang="ar-SA" sz="2200" b="0" i="0" dirty="0" err="1">
                <a:solidFill>
                  <a:srgbClr val="FFFFFF"/>
                </a:solidFill>
                <a:effectLst/>
                <a:latin typeface="me_quran"/>
              </a:rPr>
              <a:t>فَٱدْخُلُوا</a:t>
            </a:r>
            <a:r>
              <a:rPr lang="ar-SA" sz="2200" b="0" i="0" dirty="0">
                <a:solidFill>
                  <a:srgbClr val="FFFFFF"/>
                </a:solidFill>
                <a:effectLst/>
                <a:latin typeface="me_quran"/>
              </a:rPr>
              <a:t>۟ فَإِذَا طَعِمْتُمْ </a:t>
            </a:r>
            <a:r>
              <a:rPr lang="ar-SA" sz="2200" b="0" i="0" dirty="0" err="1">
                <a:solidFill>
                  <a:srgbClr val="FFFFFF"/>
                </a:solidFill>
                <a:effectLst/>
                <a:latin typeface="me_quran"/>
              </a:rPr>
              <a:t>فَٱنتَشِرُوا</a:t>
            </a:r>
            <a:r>
              <a:rPr lang="ar-SA" sz="2200" b="0" i="0" dirty="0">
                <a:solidFill>
                  <a:srgbClr val="FFFFFF"/>
                </a:solidFill>
                <a:effectLst/>
                <a:latin typeface="me_quran"/>
              </a:rPr>
              <a:t>۟ وَلَا </a:t>
            </a:r>
            <a:r>
              <a:rPr lang="ar-SA" sz="2200" b="0" i="0" dirty="0" err="1">
                <a:solidFill>
                  <a:srgbClr val="FFFFFF"/>
                </a:solidFill>
                <a:effectLst/>
                <a:latin typeface="me_quran"/>
              </a:rPr>
              <a:t>مُسْتَـْٔنِسِينَ</a:t>
            </a:r>
            <a:r>
              <a:rPr lang="ar-SA" sz="2200" b="0" i="0" dirty="0">
                <a:solidFill>
                  <a:srgbClr val="FFFFFF"/>
                </a:solidFill>
                <a:effectLst/>
                <a:latin typeface="me_quran"/>
              </a:rPr>
              <a:t> لِحَدِيثٍ إِنَّ ذَٰلِكُمْ كَانَ يُؤْذِى </a:t>
            </a:r>
            <a:r>
              <a:rPr lang="ar-SA" sz="2200" b="0" i="0" dirty="0" err="1">
                <a:solidFill>
                  <a:srgbClr val="FFFFFF"/>
                </a:solidFill>
                <a:effectLst/>
                <a:latin typeface="me_quran"/>
              </a:rPr>
              <a:t>ٱلنَّبِىَّ</a:t>
            </a:r>
            <a:r>
              <a:rPr lang="ar-SA" sz="2200" b="0" i="0" dirty="0">
                <a:solidFill>
                  <a:srgbClr val="FFFFFF"/>
                </a:solidFill>
                <a:effectLst/>
                <a:latin typeface="me_quran"/>
              </a:rPr>
              <a:t> </a:t>
            </a:r>
            <a:r>
              <a:rPr lang="ar-SA" sz="2200" b="0" i="0" dirty="0" err="1">
                <a:solidFill>
                  <a:srgbClr val="FFFFFF"/>
                </a:solidFill>
                <a:effectLst/>
                <a:latin typeface="me_quran"/>
              </a:rPr>
              <a:t>فَيَسْتَحْىِۦ</a:t>
            </a:r>
            <a:r>
              <a:rPr lang="ar-SA" sz="2200" b="0" i="0" dirty="0">
                <a:solidFill>
                  <a:srgbClr val="FFFFFF"/>
                </a:solidFill>
                <a:effectLst/>
                <a:latin typeface="me_quran"/>
              </a:rPr>
              <a:t> مِنكُمْ </a:t>
            </a:r>
            <a:r>
              <a:rPr lang="ar-SA" sz="2200" b="0" i="0" dirty="0" err="1">
                <a:solidFill>
                  <a:srgbClr val="FFFFFF"/>
                </a:solidFill>
                <a:effectLst/>
                <a:latin typeface="me_quran"/>
              </a:rPr>
              <a:t>وَٱللَّهُ</a:t>
            </a:r>
            <a:r>
              <a:rPr lang="ar-SA" sz="2200" b="0" i="0" dirty="0">
                <a:solidFill>
                  <a:srgbClr val="FFFFFF"/>
                </a:solidFill>
                <a:effectLst/>
                <a:latin typeface="me_quran"/>
              </a:rPr>
              <a:t> لَا </a:t>
            </a:r>
            <a:r>
              <a:rPr lang="ar-SA" sz="2200" b="0" i="0" dirty="0" err="1">
                <a:solidFill>
                  <a:srgbClr val="FFFFFF"/>
                </a:solidFill>
                <a:effectLst/>
                <a:latin typeface="me_quran"/>
              </a:rPr>
              <a:t>يَسْتَحْىِۦ</a:t>
            </a:r>
            <a:r>
              <a:rPr lang="ar-SA" sz="2200" b="0" i="0" dirty="0">
                <a:solidFill>
                  <a:srgbClr val="FFFFFF"/>
                </a:solidFill>
                <a:effectLst/>
                <a:latin typeface="me_quran"/>
              </a:rPr>
              <a:t> مِنَ </a:t>
            </a:r>
            <a:r>
              <a:rPr lang="ar-SA" sz="2200" b="0" i="0" dirty="0" err="1">
                <a:solidFill>
                  <a:srgbClr val="FFFFFF"/>
                </a:solidFill>
                <a:effectLst/>
                <a:latin typeface="me_quran"/>
              </a:rPr>
              <a:t>ٱلْحَقِّ</a:t>
            </a:r>
            <a:r>
              <a:rPr lang="ar-SA" sz="2200" b="0" i="0" dirty="0">
                <a:solidFill>
                  <a:srgbClr val="FFFFFF"/>
                </a:solidFill>
                <a:effectLst/>
                <a:latin typeface="me_quran"/>
              </a:rPr>
              <a:t> وَإِذَا سَأَلْتُمُوهُنَّ مَتَـٰعًا </a:t>
            </a:r>
            <a:r>
              <a:rPr lang="ar-SA" sz="2200" b="0" i="0" dirty="0" err="1">
                <a:solidFill>
                  <a:srgbClr val="FFFFFF"/>
                </a:solidFill>
                <a:effectLst/>
                <a:latin typeface="me_quran"/>
              </a:rPr>
              <a:t>فَسْـَٔلُوهُنَّ</a:t>
            </a:r>
            <a:r>
              <a:rPr lang="ar-SA" sz="2200" b="0" i="0" dirty="0">
                <a:solidFill>
                  <a:srgbClr val="FFFFFF"/>
                </a:solidFill>
                <a:effectLst/>
                <a:latin typeface="me_quran"/>
              </a:rPr>
              <a:t> مِن </a:t>
            </a:r>
            <a:r>
              <a:rPr lang="ar-SA" sz="2200" b="0" i="0" dirty="0" err="1">
                <a:solidFill>
                  <a:srgbClr val="FFFFFF"/>
                </a:solidFill>
                <a:effectLst/>
                <a:latin typeface="me_quran"/>
              </a:rPr>
              <a:t>وَرَآءِ</a:t>
            </a:r>
            <a:r>
              <a:rPr lang="ar-SA" sz="2200" b="0" i="0" dirty="0">
                <a:solidFill>
                  <a:srgbClr val="FFFFFF"/>
                </a:solidFill>
                <a:effectLst/>
                <a:latin typeface="me_quran"/>
              </a:rPr>
              <a:t> حِجَابٍ ذَٰلِكُمْ أَطْهَرُ لِقُلُوبِكُمْ وَقُلُوبِهِنَّ وَمَا كَانَ لَكُمْ أَن تُؤْذُوا۟ رَسُولَ </a:t>
            </a:r>
            <a:r>
              <a:rPr lang="ar-SA" sz="2200" b="0" i="0" dirty="0" err="1">
                <a:solidFill>
                  <a:srgbClr val="FFFFFF"/>
                </a:solidFill>
                <a:effectLst/>
                <a:latin typeface="me_quran"/>
              </a:rPr>
              <a:t>ٱللَّهِ</a:t>
            </a:r>
            <a:r>
              <a:rPr lang="ar-SA" sz="2200" b="0" i="0" dirty="0">
                <a:solidFill>
                  <a:srgbClr val="FFFFFF"/>
                </a:solidFill>
                <a:effectLst/>
                <a:latin typeface="me_quran"/>
              </a:rPr>
              <a:t> </a:t>
            </a:r>
            <a:r>
              <a:rPr lang="ar-SA" sz="2200" b="0" i="0" dirty="0" err="1">
                <a:solidFill>
                  <a:srgbClr val="FFFFFF"/>
                </a:solidFill>
                <a:effectLst/>
                <a:latin typeface="me_quran"/>
              </a:rPr>
              <a:t>وَلَآ</a:t>
            </a:r>
            <a:r>
              <a:rPr lang="ar-SA" sz="2200" b="0" i="0" dirty="0">
                <a:solidFill>
                  <a:srgbClr val="FFFFFF"/>
                </a:solidFill>
                <a:effectLst/>
                <a:latin typeface="me_quran"/>
              </a:rPr>
              <a:t> أَن </a:t>
            </a:r>
            <a:r>
              <a:rPr lang="ar-SA" sz="2200" b="0" i="0" dirty="0" err="1">
                <a:solidFill>
                  <a:srgbClr val="FFFFFF"/>
                </a:solidFill>
                <a:effectLst/>
                <a:latin typeface="me_quran"/>
              </a:rPr>
              <a:t>تَنكِحُوٓا</a:t>
            </a:r>
            <a:r>
              <a:rPr lang="ar-SA" sz="2200" b="0" i="0" dirty="0">
                <a:solidFill>
                  <a:srgbClr val="FFFFFF"/>
                </a:solidFill>
                <a:effectLst/>
                <a:latin typeface="me_quran"/>
              </a:rPr>
              <a:t>۟ </a:t>
            </a:r>
            <a:r>
              <a:rPr lang="ar-SA" sz="2200" b="0" i="0" dirty="0" err="1">
                <a:solidFill>
                  <a:srgbClr val="FFFFFF"/>
                </a:solidFill>
                <a:effectLst/>
                <a:latin typeface="me_quran"/>
              </a:rPr>
              <a:t>أَزْوَٰجَهُۥ</a:t>
            </a:r>
            <a:r>
              <a:rPr lang="ar-SA" sz="2200" b="0" i="0" dirty="0">
                <a:solidFill>
                  <a:srgbClr val="FFFFFF"/>
                </a:solidFill>
                <a:effectLst/>
                <a:latin typeface="me_quran"/>
              </a:rPr>
              <a:t> </a:t>
            </a:r>
            <a:r>
              <a:rPr lang="ar-SA" sz="2200" b="0" i="0" dirty="0" err="1">
                <a:solidFill>
                  <a:srgbClr val="FFFFFF"/>
                </a:solidFill>
                <a:effectLst/>
                <a:latin typeface="me_quran"/>
              </a:rPr>
              <a:t>مِنۢ</a:t>
            </a:r>
            <a:r>
              <a:rPr lang="ar-SA" sz="2200" b="0" i="0" dirty="0">
                <a:solidFill>
                  <a:srgbClr val="FFFFFF"/>
                </a:solidFill>
                <a:effectLst/>
                <a:latin typeface="me_quran"/>
              </a:rPr>
              <a:t> </a:t>
            </a:r>
            <a:r>
              <a:rPr lang="ar-SA" sz="2200" b="0" i="0" dirty="0" err="1">
                <a:solidFill>
                  <a:srgbClr val="FFFFFF"/>
                </a:solidFill>
                <a:effectLst/>
                <a:latin typeface="me_quran"/>
              </a:rPr>
              <a:t>بَعْدِهِۦٓ</a:t>
            </a:r>
            <a:r>
              <a:rPr lang="ar-SA" sz="2200" b="0" i="0" dirty="0">
                <a:solidFill>
                  <a:srgbClr val="FFFFFF"/>
                </a:solidFill>
                <a:effectLst/>
                <a:latin typeface="me_quran"/>
              </a:rPr>
              <a:t> أَبَدًا إِنَّ ذَٰلِكُمْ كَانَ عِندَ </a:t>
            </a:r>
            <a:r>
              <a:rPr lang="ar-SA" sz="2200" b="0" i="0" dirty="0" err="1">
                <a:solidFill>
                  <a:srgbClr val="FFFFFF"/>
                </a:solidFill>
                <a:effectLst/>
                <a:latin typeface="me_quran"/>
              </a:rPr>
              <a:t>ٱللَّهِ</a:t>
            </a:r>
            <a:r>
              <a:rPr lang="ar-SA" sz="2200" b="0" i="0" dirty="0">
                <a:solidFill>
                  <a:srgbClr val="FFFFFF"/>
                </a:solidFill>
                <a:effectLst/>
                <a:latin typeface="me_quran"/>
              </a:rPr>
              <a:t> عَظِيمًا</a:t>
            </a:r>
            <a:endParaRPr lang="en-US" sz="2200" b="0" i="0" dirty="0">
              <a:solidFill>
                <a:srgbClr val="FFFFFF"/>
              </a:solidFill>
              <a:effectLst/>
              <a:latin typeface="me_quran"/>
            </a:endParaRPr>
          </a:p>
          <a:p>
            <a:pPr marL="0" indent="0" algn="ctr">
              <a:buNone/>
            </a:pPr>
            <a:r>
              <a:rPr lang="en-CA" sz="2000" b="0" i="0" dirty="0">
                <a:solidFill>
                  <a:srgbClr val="FFFFFF"/>
                </a:solidFill>
                <a:effectLst/>
              </a:rPr>
              <a:t>O you who have believed, do not enter the houses of the Prophet except when you are permitted for a meal, without awaiting its readiness. But when you are invited, then enter; and when you have eaten, disperse without seeking to remain for conversation. Indeed, that [behavior] was troubling the Prophet, and he is shy of [dismissing] you. But Allah is not shy of the truth. And when you ask [his wives] for something, ask them from behind a partition. That is purer for your hearts and their hearts. And it is not [conceivable or lawful] for you to harm the Messenger of Allah or to marry his wives after him, ever. Indeed, that would be in the sight of Allah an enormity.</a:t>
            </a:r>
            <a:endParaRPr lang="en-US" sz="2400" dirty="0">
              <a:solidFill>
                <a:srgbClr val="FFFFFF"/>
              </a:solidFill>
            </a:endParaRPr>
          </a:p>
        </p:txBody>
      </p:sp>
    </p:spTree>
    <p:extLst>
      <p:ext uri="{BB962C8B-B14F-4D97-AF65-F5344CB8AC3E}">
        <p14:creationId xmlns:p14="http://schemas.microsoft.com/office/powerpoint/2010/main" val="3499686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1B11-E361-CF7A-5F0A-FFFB05B8D0C0}"/>
              </a:ext>
            </a:extLst>
          </p:cNvPr>
          <p:cNvSpPr>
            <a:spLocks noGrp="1"/>
          </p:cNvSpPr>
          <p:nvPr>
            <p:ph type="title"/>
          </p:nvPr>
        </p:nvSpPr>
        <p:spPr>
          <a:xfrm>
            <a:off x="720000" y="619200"/>
            <a:ext cx="10728322" cy="780109"/>
          </a:xfrm>
        </p:spPr>
        <p:txBody>
          <a:bodyPr/>
          <a:lstStyle/>
          <a:p>
            <a:pPr algn="ctr"/>
            <a:r>
              <a:rPr lang="en-US" dirty="0"/>
              <a:t>The Funeral of </a:t>
            </a:r>
            <a:r>
              <a:rPr lang="en-US" dirty="0" err="1"/>
              <a:t>Sa’d</a:t>
            </a:r>
            <a:r>
              <a:rPr lang="en-US" dirty="0"/>
              <a:t> ibn </a:t>
            </a:r>
            <a:r>
              <a:rPr lang="en-US" dirty="0" err="1"/>
              <a:t>Muadh</a:t>
            </a:r>
            <a:r>
              <a:rPr lang="en-US" dirty="0"/>
              <a:t> </a:t>
            </a:r>
          </a:p>
        </p:txBody>
      </p:sp>
      <p:sp>
        <p:nvSpPr>
          <p:cNvPr id="3" name="Content Placeholder 2">
            <a:extLst>
              <a:ext uri="{FF2B5EF4-FFF2-40B4-BE49-F238E27FC236}">
                <a16:creationId xmlns:a16="http://schemas.microsoft.com/office/drawing/2014/main" id="{2C4994BB-0E42-4F8B-4997-E1E1A14F500D}"/>
              </a:ext>
            </a:extLst>
          </p:cNvPr>
          <p:cNvSpPr>
            <a:spLocks noGrp="1"/>
          </p:cNvSpPr>
          <p:nvPr>
            <p:ph idx="1"/>
          </p:nvPr>
        </p:nvSpPr>
        <p:spPr>
          <a:xfrm>
            <a:off x="720000" y="1399310"/>
            <a:ext cx="10728325" cy="4369666"/>
          </a:xfrm>
        </p:spPr>
        <p:txBody>
          <a:bodyPr/>
          <a:lstStyle/>
          <a:p>
            <a:r>
              <a:rPr lang="en-US" sz="2400" dirty="0">
                <a:solidFill>
                  <a:srgbClr val="FFFFFF"/>
                </a:solidFill>
              </a:rPr>
              <a:t>Shaykh Al-</a:t>
            </a:r>
            <a:r>
              <a:rPr lang="en-US" sz="2400" dirty="0" err="1">
                <a:solidFill>
                  <a:srgbClr val="FFFFFF"/>
                </a:solidFill>
              </a:rPr>
              <a:t>Saduq</a:t>
            </a:r>
            <a:r>
              <a:rPr lang="en-US" sz="2400" dirty="0">
                <a:solidFill>
                  <a:srgbClr val="FFFFFF"/>
                </a:solidFill>
              </a:rPr>
              <a:t> reports a lengthy narration describing how the Prophet (s) led the funeral rites of </a:t>
            </a:r>
            <a:r>
              <a:rPr lang="en-US" sz="2400" dirty="0" err="1">
                <a:solidFill>
                  <a:srgbClr val="FFFFFF"/>
                </a:solidFill>
              </a:rPr>
              <a:t>Sa’d</a:t>
            </a:r>
            <a:r>
              <a:rPr lang="en-US" sz="2400" dirty="0">
                <a:solidFill>
                  <a:srgbClr val="FFFFFF"/>
                </a:solidFill>
              </a:rPr>
              <a:t> ibn </a:t>
            </a:r>
            <a:r>
              <a:rPr lang="en-US" sz="2400" dirty="0" err="1">
                <a:solidFill>
                  <a:srgbClr val="FFFFFF"/>
                </a:solidFill>
              </a:rPr>
              <a:t>Muadh</a:t>
            </a:r>
            <a:r>
              <a:rPr lang="en-US" sz="2400" dirty="0">
                <a:solidFill>
                  <a:srgbClr val="FFFFFF"/>
                </a:solidFill>
              </a:rPr>
              <a:t>:</a:t>
            </a:r>
          </a:p>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عن أبي عبد الله عليه السلام قال: أتي رسول الله صلى الله عليه </a:t>
            </a:r>
            <a:r>
              <a:rPr lang="ar-SA" sz="2400" b="0" i="0" dirty="0" err="1">
                <a:solidFill>
                  <a:srgbClr val="FFFFFF"/>
                </a:solidFill>
                <a:effectLst/>
                <a:latin typeface="Simplified Arabic" panose="02020603050405020304" pitchFamily="18" charset="-78"/>
                <a:cs typeface="Simplified Arabic" panose="02020603050405020304" pitchFamily="18" charset="-78"/>
              </a:rPr>
              <a:t>وآله</a:t>
            </a:r>
            <a:r>
              <a:rPr lang="ar-SA" sz="2400" b="0" i="0" dirty="0">
                <a:solidFill>
                  <a:srgbClr val="FFFFFF"/>
                </a:solidFill>
                <a:effectLst/>
                <a:latin typeface="Simplified Arabic" panose="02020603050405020304" pitchFamily="18" charset="-78"/>
                <a:cs typeface="Simplified Arabic" panose="02020603050405020304" pitchFamily="18" charset="-78"/>
              </a:rPr>
              <a:t> فقيل له: إن سعد بن معاذ قد مات فقام رسول الله وقام أصحابه فحمل فأمر بغسل سعد وهو قائم على عضادة الباب فلما أن حنط وكفن وحمل على سريره، تبعه رسول الله صلى الله عليه </a:t>
            </a:r>
            <a:r>
              <a:rPr lang="ar-SA" sz="2400" b="0" i="0" dirty="0" err="1">
                <a:solidFill>
                  <a:srgbClr val="FFFFFF"/>
                </a:solidFill>
                <a:effectLst/>
                <a:latin typeface="Simplified Arabic" panose="02020603050405020304" pitchFamily="18" charset="-78"/>
                <a:cs typeface="Simplified Arabic" panose="02020603050405020304" pitchFamily="18" charset="-78"/>
              </a:rPr>
              <a:t>وآله</a:t>
            </a:r>
            <a:r>
              <a:rPr lang="ar-SA" sz="2400" b="0" i="0" dirty="0">
                <a:solidFill>
                  <a:srgbClr val="FFFFFF"/>
                </a:solidFill>
                <a:effectLst/>
                <a:latin typeface="Simplified Arabic" panose="02020603050405020304" pitchFamily="18" charset="-78"/>
                <a:cs typeface="Simplified Arabic" panose="02020603050405020304" pitchFamily="18" charset="-78"/>
              </a:rPr>
              <a:t> بلا حذاء ولا رداء، ثم كان يأخذ يمنة السرير مرة ويسرة السرير مرة حتى انتهى به إلى القبر فنزل رسول الله صلى الله عليه </a:t>
            </a:r>
            <a:r>
              <a:rPr lang="ar-SA" sz="2400" b="0" i="0" dirty="0" err="1">
                <a:solidFill>
                  <a:srgbClr val="FFFFFF"/>
                </a:solidFill>
                <a:effectLst/>
                <a:latin typeface="Simplified Arabic" panose="02020603050405020304" pitchFamily="18" charset="-78"/>
                <a:cs typeface="Simplified Arabic" panose="02020603050405020304" pitchFamily="18" charset="-78"/>
              </a:rPr>
              <a:t>وآله</a:t>
            </a:r>
            <a:r>
              <a:rPr lang="ar-SA" sz="2400" b="0" i="0" dirty="0">
                <a:solidFill>
                  <a:srgbClr val="FFFFFF"/>
                </a:solidFill>
                <a:effectLst/>
                <a:latin typeface="Simplified Arabic" panose="02020603050405020304" pitchFamily="18" charset="-78"/>
                <a:cs typeface="Simplified Arabic" panose="02020603050405020304" pitchFamily="18" charset="-78"/>
              </a:rPr>
              <a:t> حتى لحده وسوى عليه اللبن، وجعل يقول: ناولني حجرا، ناولني ترابا رطبا، يسد به ما بين اللبن.</a:t>
            </a:r>
            <a:endParaRPr lang="en-US" sz="2400" dirty="0">
              <a:solidFill>
                <a:srgbClr val="FFFFFF"/>
              </a:solidFill>
            </a:endParaRPr>
          </a:p>
        </p:txBody>
      </p:sp>
    </p:spTree>
    <p:extLst>
      <p:ext uri="{BB962C8B-B14F-4D97-AF65-F5344CB8AC3E}">
        <p14:creationId xmlns:p14="http://schemas.microsoft.com/office/powerpoint/2010/main" val="1740405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9A9F-D9BD-B9EB-8737-4A93030DCE1C}"/>
              </a:ext>
            </a:extLst>
          </p:cNvPr>
          <p:cNvSpPr>
            <a:spLocks noGrp="1"/>
          </p:cNvSpPr>
          <p:nvPr>
            <p:ph type="title"/>
          </p:nvPr>
        </p:nvSpPr>
        <p:spPr>
          <a:xfrm>
            <a:off x="720000" y="619200"/>
            <a:ext cx="10728322" cy="752400"/>
          </a:xfrm>
        </p:spPr>
        <p:txBody>
          <a:bodyPr/>
          <a:lstStyle/>
          <a:p>
            <a:pPr algn="ctr"/>
            <a:r>
              <a:rPr lang="en-US" dirty="0"/>
              <a:t>The Funeral of </a:t>
            </a:r>
            <a:r>
              <a:rPr lang="en-US" dirty="0" err="1"/>
              <a:t>Sa’d</a:t>
            </a:r>
            <a:r>
              <a:rPr lang="en-US" dirty="0"/>
              <a:t> ibn </a:t>
            </a:r>
            <a:r>
              <a:rPr lang="en-US" dirty="0" err="1"/>
              <a:t>Muadh</a:t>
            </a:r>
            <a:r>
              <a:rPr lang="en-US" dirty="0"/>
              <a:t> </a:t>
            </a:r>
          </a:p>
        </p:txBody>
      </p:sp>
      <p:sp>
        <p:nvSpPr>
          <p:cNvPr id="3" name="Content Placeholder 2">
            <a:extLst>
              <a:ext uri="{FF2B5EF4-FFF2-40B4-BE49-F238E27FC236}">
                <a16:creationId xmlns:a16="http://schemas.microsoft.com/office/drawing/2014/main" id="{495A59B2-707D-23DD-F58F-DA9DECED870F}"/>
              </a:ext>
            </a:extLst>
          </p:cNvPr>
          <p:cNvSpPr>
            <a:spLocks noGrp="1"/>
          </p:cNvSpPr>
          <p:nvPr>
            <p:ph idx="1"/>
          </p:nvPr>
        </p:nvSpPr>
        <p:spPr>
          <a:xfrm>
            <a:off x="720000" y="1371600"/>
            <a:ext cx="10728325" cy="4397375"/>
          </a:xfrm>
        </p:spPr>
        <p:txBody>
          <a:bodyPr>
            <a:normAutofit/>
          </a:bodyPr>
          <a:lstStyle/>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فلما أن فرغ وحثا التراب عليه وسوى قبره قال رسول الله صلى الله عليه </a:t>
            </a:r>
            <a:r>
              <a:rPr lang="ar-SA" sz="2400" b="0" i="0" dirty="0" err="1">
                <a:solidFill>
                  <a:srgbClr val="FFFFFF"/>
                </a:solidFill>
                <a:effectLst/>
                <a:latin typeface="Simplified Arabic" panose="02020603050405020304" pitchFamily="18" charset="-78"/>
                <a:cs typeface="Simplified Arabic" panose="02020603050405020304" pitchFamily="18" charset="-78"/>
              </a:rPr>
              <a:t>وآله</a:t>
            </a:r>
            <a:r>
              <a:rPr lang="ar-SA" sz="2400" b="0" i="0" dirty="0">
                <a:solidFill>
                  <a:srgbClr val="FFFFFF"/>
                </a:solidFill>
                <a:effectLst/>
                <a:latin typeface="Simplified Arabic" panose="02020603050405020304" pitchFamily="18" charset="-78"/>
                <a:cs typeface="Simplified Arabic" panose="02020603050405020304" pitchFamily="18" charset="-78"/>
              </a:rPr>
              <a:t>: إني </a:t>
            </a:r>
            <a:r>
              <a:rPr lang="ar-SA" sz="2400" b="0" i="0" dirty="0" err="1">
                <a:solidFill>
                  <a:srgbClr val="FFFFFF"/>
                </a:solidFill>
                <a:effectLst/>
                <a:latin typeface="Simplified Arabic" panose="02020603050405020304" pitchFamily="18" charset="-78"/>
                <a:cs typeface="Simplified Arabic" panose="02020603050405020304" pitchFamily="18" charset="-78"/>
              </a:rPr>
              <a:t>لاعلم</a:t>
            </a:r>
            <a:r>
              <a:rPr lang="ar-SA" sz="2400" b="0" i="0" dirty="0">
                <a:solidFill>
                  <a:srgbClr val="FFFFFF"/>
                </a:solidFill>
                <a:effectLst/>
                <a:latin typeface="Simplified Arabic" panose="02020603050405020304" pitchFamily="18" charset="-78"/>
                <a:cs typeface="Simplified Arabic" panose="02020603050405020304" pitchFamily="18" charset="-78"/>
              </a:rPr>
              <a:t> أنه سبيلي ويصل إليه البلى، ولكن الله عز وجل يحب عبدا إذا عمل عملا فأحكمه، فلما أن سوى التربة عليه قالت أم سعد من جانب: هنيئا لك الجنة فقال رسول الله: يا أم سعد مه! لا تجزمي على ربك، فان سعدا قد أصابته ضمة.</a:t>
            </a:r>
            <a:endParaRPr lang="en-US" sz="2400" dirty="0">
              <a:solidFill>
                <a:srgbClr val="FFFFFF"/>
              </a:solidFill>
            </a:endParaRPr>
          </a:p>
        </p:txBody>
      </p:sp>
    </p:spTree>
    <p:extLst>
      <p:ext uri="{BB962C8B-B14F-4D97-AF65-F5344CB8AC3E}">
        <p14:creationId xmlns:p14="http://schemas.microsoft.com/office/powerpoint/2010/main" val="3280178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3325A-1002-981E-EEF5-5FF29FC642DA}"/>
              </a:ext>
            </a:extLst>
          </p:cNvPr>
          <p:cNvSpPr>
            <a:spLocks noGrp="1"/>
          </p:cNvSpPr>
          <p:nvPr>
            <p:ph type="title"/>
          </p:nvPr>
        </p:nvSpPr>
        <p:spPr>
          <a:xfrm>
            <a:off x="720000" y="619200"/>
            <a:ext cx="10728322" cy="655418"/>
          </a:xfrm>
        </p:spPr>
        <p:txBody>
          <a:bodyPr/>
          <a:lstStyle/>
          <a:p>
            <a:pPr algn="ctr"/>
            <a:r>
              <a:rPr lang="en-US" dirty="0"/>
              <a:t>The Funeral of </a:t>
            </a:r>
            <a:r>
              <a:rPr lang="en-US" dirty="0" err="1"/>
              <a:t>Sa’d</a:t>
            </a:r>
            <a:r>
              <a:rPr lang="en-US" dirty="0"/>
              <a:t> ibn </a:t>
            </a:r>
            <a:r>
              <a:rPr lang="en-US" dirty="0" err="1"/>
              <a:t>Muadh</a:t>
            </a:r>
            <a:r>
              <a:rPr lang="en-US" dirty="0"/>
              <a:t> </a:t>
            </a:r>
          </a:p>
        </p:txBody>
      </p:sp>
      <p:sp>
        <p:nvSpPr>
          <p:cNvPr id="3" name="Content Placeholder 2">
            <a:extLst>
              <a:ext uri="{FF2B5EF4-FFF2-40B4-BE49-F238E27FC236}">
                <a16:creationId xmlns:a16="http://schemas.microsoft.com/office/drawing/2014/main" id="{E85EB0E0-F128-B1C0-3EB5-FF9A2F278B9E}"/>
              </a:ext>
            </a:extLst>
          </p:cNvPr>
          <p:cNvSpPr>
            <a:spLocks noGrp="1"/>
          </p:cNvSpPr>
          <p:nvPr>
            <p:ph idx="1"/>
          </p:nvPr>
        </p:nvSpPr>
        <p:spPr>
          <a:xfrm>
            <a:off x="720000" y="1482436"/>
            <a:ext cx="10728325" cy="4286539"/>
          </a:xfrm>
        </p:spPr>
        <p:txBody>
          <a:bodyPr>
            <a:normAutofit/>
          </a:bodyPr>
          <a:lstStyle/>
          <a:p>
            <a:pPr marL="0" indent="0" algn="ctr">
              <a:buNone/>
            </a:pPr>
            <a:r>
              <a:rPr lang="ar-SA" sz="2400" dirty="0">
                <a:solidFill>
                  <a:srgbClr val="FFFFFF"/>
                </a:solidFill>
              </a:rPr>
              <a:t>قال: فرجع رسول الله صلى الله عليه </a:t>
            </a:r>
            <a:r>
              <a:rPr lang="ar-SA" sz="2400" dirty="0" err="1">
                <a:solidFill>
                  <a:srgbClr val="FFFFFF"/>
                </a:solidFill>
              </a:rPr>
              <a:t>وآله</a:t>
            </a:r>
            <a:r>
              <a:rPr lang="ar-SA" sz="2400" dirty="0">
                <a:solidFill>
                  <a:srgbClr val="FFFFFF"/>
                </a:solidFill>
              </a:rPr>
              <a:t> ورجع الناس فقالوا: يا رسول الله لقد رأيناك صنعت على سعد ما لم تصنعه على أحد إنك تبعت جنازته بلا رداء ولا حذاء! فقال صلى الله عليه </a:t>
            </a:r>
            <a:r>
              <a:rPr lang="ar-SA" sz="2400" dirty="0" err="1">
                <a:solidFill>
                  <a:srgbClr val="FFFFFF"/>
                </a:solidFill>
              </a:rPr>
              <a:t>وآله</a:t>
            </a:r>
            <a:r>
              <a:rPr lang="ar-SA" sz="2400" dirty="0">
                <a:solidFill>
                  <a:srgbClr val="FFFFFF"/>
                </a:solidFill>
              </a:rPr>
              <a:t>: إن الملائكة كانت بلا حذاء ولا رداء، فتأسيت بها</a:t>
            </a:r>
            <a:endParaRPr lang="en-US" sz="2400" dirty="0">
              <a:solidFill>
                <a:srgbClr val="FFFFFF"/>
              </a:solidFill>
            </a:endParaRPr>
          </a:p>
        </p:txBody>
      </p:sp>
    </p:spTree>
    <p:extLst>
      <p:ext uri="{BB962C8B-B14F-4D97-AF65-F5344CB8AC3E}">
        <p14:creationId xmlns:p14="http://schemas.microsoft.com/office/powerpoint/2010/main" val="1353135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A22F4-69C6-539C-AE2A-969B4854EC08}"/>
              </a:ext>
            </a:extLst>
          </p:cNvPr>
          <p:cNvSpPr>
            <a:spLocks noGrp="1"/>
          </p:cNvSpPr>
          <p:nvPr>
            <p:ph type="title"/>
          </p:nvPr>
        </p:nvSpPr>
        <p:spPr>
          <a:xfrm>
            <a:off x="720000" y="619200"/>
            <a:ext cx="10728322" cy="710836"/>
          </a:xfrm>
        </p:spPr>
        <p:txBody>
          <a:bodyPr/>
          <a:lstStyle/>
          <a:p>
            <a:pPr algn="ctr"/>
            <a:r>
              <a:rPr lang="en-US" dirty="0"/>
              <a:t>The Funeral of </a:t>
            </a:r>
            <a:r>
              <a:rPr lang="en-US" dirty="0" err="1"/>
              <a:t>Sa’d</a:t>
            </a:r>
            <a:r>
              <a:rPr lang="en-US" dirty="0"/>
              <a:t> ibn </a:t>
            </a:r>
            <a:r>
              <a:rPr lang="en-US" dirty="0" err="1"/>
              <a:t>Muadh</a:t>
            </a:r>
            <a:r>
              <a:rPr lang="en-US" dirty="0"/>
              <a:t> </a:t>
            </a:r>
          </a:p>
        </p:txBody>
      </p:sp>
      <p:sp>
        <p:nvSpPr>
          <p:cNvPr id="3" name="Content Placeholder 2">
            <a:extLst>
              <a:ext uri="{FF2B5EF4-FFF2-40B4-BE49-F238E27FC236}">
                <a16:creationId xmlns:a16="http://schemas.microsoft.com/office/drawing/2014/main" id="{97335E68-AAB3-A47B-A2BB-53E1F81AC48C}"/>
              </a:ext>
            </a:extLst>
          </p:cNvPr>
          <p:cNvSpPr>
            <a:spLocks noGrp="1"/>
          </p:cNvSpPr>
          <p:nvPr>
            <p:ph idx="1"/>
          </p:nvPr>
        </p:nvSpPr>
        <p:spPr>
          <a:xfrm>
            <a:off x="720000" y="1454728"/>
            <a:ext cx="10728325" cy="4314248"/>
          </a:xfrm>
        </p:spPr>
        <p:txBody>
          <a:bodyPr>
            <a:normAutofit/>
          </a:bodyPr>
          <a:lstStyle/>
          <a:p>
            <a:pPr marL="0" indent="0" algn="ctr">
              <a:buNone/>
            </a:pPr>
            <a:r>
              <a:rPr lang="ar-SA" sz="2400" dirty="0">
                <a:solidFill>
                  <a:srgbClr val="FFFFFF"/>
                </a:solidFill>
              </a:rPr>
              <a:t> </a:t>
            </a:r>
            <a:r>
              <a:rPr lang="ar-SA" sz="2400" dirty="0" err="1">
                <a:solidFill>
                  <a:srgbClr val="FFFFFF"/>
                </a:solidFill>
              </a:rPr>
              <a:t>قالوا:وكيف</a:t>
            </a:r>
            <a:r>
              <a:rPr lang="ar-SA" sz="2400" dirty="0">
                <a:solidFill>
                  <a:srgbClr val="FFFFFF"/>
                </a:solidFill>
              </a:rPr>
              <a:t> تأخذ يمنة السرير مرة ويسرة السرير مرة، قال: كانت يدي في يد جبرئيل آخذ حيث ما أخذ، فقالوا: أمرت بغسله وصليت على جنازته، ولحدته، ثم قلت: إن سعدا اصابته ضمة، فقال عليه السلام: نعم إنه كان في خلقه مع أهله سوء</a:t>
            </a:r>
            <a:endParaRPr lang="en-US" sz="2400" dirty="0">
              <a:solidFill>
                <a:srgbClr val="FFFFFF"/>
              </a:solidFill>
            </a:endParaRPr>
          </a:p>
        </p:txBody>
      </p:sp>
    </p:spTree>
    <p:extLst>
      <p:ext uri="{BB962C8B-B14F-4D97-AF65-F5344CB8AC3E}">
        <p14:creationId xmlns:p14="http://schemas.microsoft.com/office/powerpoint/2010/main" val="322088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66EED-B18C-9B88-6383-1074786ABE72}"/>
              </a:ext>
            </a:extLst>
          </p:cNvPr>
          <p:cNvSpPr>
            <a:spLocks noGrp="1"/>
          </p:cNvSpPr>
          <p:nvPr>
            <p:ph type="title"/>
          </p:nvPr>
        </p:nvSpPr>
        <p:spPr>
          <a:xfrm>
            <a:off x="720000" y="619200"/>
            <a:ext cx="10728322" cy="710836"/>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BA77E753-6F32-EDA9-4C01-26CE7E07EC6B}"/>
              </a:ext>
            </a:extLst>
          </p:cNvPr>
          <p:cNvSpPr>
            <a:spLocks noGrp="1"/>
          </p:cNvSpPr>
          <p:nvPr>
            <p:ph idx="1"/>
          </p:nvPr>
        </p:nvSpPr>
        <p:spPr>
          <a:xfrm>
            <a:off x="720000" y="1496292"/>
            <a:ext cx="10728325" cy="4742508"/>
          </a:xfrm>
        </p:spPr>
        <p:txBody>
          <a:bodyPr>
            <a:normAutofit/>
          </a:bodyPr>
          <a:lstStyle/>
          <a:p>
            <a:r>
              <a:rPr lang="en-US" sz="2400" dirty="0">
                <a:solidFill>
                  <a:srgbClr val="FFFFFF"/>
                </a:solidFill>
              </a:rPr>
              <a:t>Background:</a:t>
            </a:r>
          </a:p>
          <a:p>
            <a:r>
              <a:rPr lang="en-US" sz="2400" dirty="0">
                <a:solidFill>
                  <a:srgbClr val="FFFFFF"/>
                </a:solidFill>
              </a:rPr>
              <a:t>The Prophet had an adopted son named Zayd ibn Al-Haritha who was a former slave.</a:t>
            </a:r>
          </a:p>
          <a:p>
            <a:r>
              <a:rPr lang="en-US" sz="2400" dirty="0">
                <a:solidFill>
                  <a:srgbClr val="FFFFFF"/>
                </a:solidFill>
              </a:rPr>
              <a:t>Despite Islam’s emphasis on piety as the only standard for status in the sight of God, many Muslims still had an aristocratic mindset whereby they would only marry people from their own social circles.</a:t>
            </a:r>
          </a:p>
          <a:p>
            <a:r>
              <a:rPr lang="en-US" sz="2400" dirty="0">
                <a:solidFill>
                  <a:srgbClr val="FFFFFF"/>
                </a:solidFill>
              </a:rPr>
              <a:t>To break the cultural taboo of a former slave marrying a woman from the upper crust of society, the Prophet encourages Zayd to propose to Zaynab </a:t>
            </a:r>
            <a:r>
              <a:rPr lang="en-US" sz="2400" dirty="0" err="1">
                <a:solidFill>
                  <a:srgbClr val="FFFFFF"/>
                </a:solidFill>
              </a:rPr>
              <a:t>bint</a:t>
            </a:r>
            <a:r>
              <a:rPr lang="en-US" sz="2400" dirty="0">
                <a:solidFill>
                  <a:srgbClr val="FFFFFF"/>
                </a:solidFill>
              </a:rPr>
              <a:t> </a:t>
            </a:r>
            <a:r>
              <a:rPr lang="en-US" sz="2400" dirty="0" err="1">
                <a:solidFill>
                  <a:srgbClr val="FFFFFF"/>
                </a:solidFill>
              </a:rPr>
              <a:t>Jahsh</a:t>
            </a:r>
            <a:r>
              <a:rPr lang="en-US" sz="2400" dirty="0">
                <a:solidFill>
                  <a:srgbClr val="FFFFFF"/>
                </a:solidFill>
              </a:rPr>
              <a:t>, who incidentally was the Prophet’s own cousin.</a:t>
            </a:r>
          </a:p>
          <a:p>
            <a:endParaRPr lang="en-US" dirty="0">
              <a:solidFill>
                <a:srgbClr val="FFFFFF"/>
              </a:solidFill>
            </a:endParaRPr>
          </a:p>
        </p:txBody>
      </p:sp>
    </p:spTree>
    <p:extLst>
      <p:ext uri="{BB962C8B-B14F-4D97-AF65-F5344CB8AC3E}">
        <p14:creationId xmlns:p14="http://schemas.microsoft.com/office/powerpoint/2010/main" val="1840410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E37A-B408-2921-86E6-CBC8CA590C9F}"/>
              </a:ext>
            </a:extLst>
          </p:cNvPr>
          <p:cNvSpPr>
            <a:spLocks noGrp="1"/>
          </p:cNvSpPr>
          <p:nvPr>
            <p:ph type="title"/>
          </p:nvPr>
        </p:nvSpPr>
        <p:spPr>
          <a:xfrm>
            <a:off x="720000" y="619200"/>
            <a:ext cx="10728322" cy="752400"/>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D62B243A-7491-E90A-1C9D-7084603E12A0}"/>
              </a:ext>
            </a:extLst>
          </p:cNvPr>
          <p:cNvSpPr>
            <a:spLocks noGrp="1"/>
          </p:cNvSpPr>
          <p:nvPr>
            <p:ph idx="1"/>
          </p:nvPr>
        </p:nvSpPr>
        <p:spPr>
          <a:xfrm>
            <a:off x="720000" y="1371600"/>
            <a:ext cx="10728325" cy="4397375"/>
          </a:xfrm>
        </p:spPr>
        <p:txBody>
          <a:bodyPr>
            <a:normAutofit/>
          </a:bodyPr>
          <a:lstStyle/>
          <a:p>
            <a:r>
              <a:rPr lang="en-US" sz="2400" dirty="0">
                <a:solidFill>
                  <a:srgbClr val="FFFFFF"/>
                </a:solidFill>
              </a:rPr>
              <a:t>The Prophet (s) volunteers to propose on behalf of Zayd.</a:t>
            </a:r>
          </a:p>
          <a:p>
            <a:r>
              <a:rPr lang="en-US" sz="2400" dirty="0">
                <a:solidFill>
                  <a:srgbClr val="FFFFFF"/>
                </a:solidFill>
              </a:rPr>
              <a:t>As he approaches, Zaynab is overjoyed because the thinks the Messenger of God has come to propose to her.</a:t>
            </a:r>
          </a:p>
          <a:p>
            <a:r>
              <a:rPr lang="en-US" sz="2400" dirty="0">
                <a:solidFill>
                  <a:srgbClr val="FFFFFF"/>
                </a:solidFill>
              </a:rPr>
              <a:t>When the Prophet breaks the news that he has come to propose on behalf of Zayd, her brother staunchly opposes the idea of his sister marrying a former slave.</a:t>
            </a:r>
          </a:p>
          <a:p>
            <a:endParaRPr lang="en-US" sz="2400" dirty="0">
              <a:solidFill>
                <a:srgbClr val="FFFFFF"/>
              </a:solidFill>
            </a:endParaRPr>
          </a:p>
        </p:txBody>
      </p:sp>
    </p:spTree>
    <p:extLst>
      <p:ext uri="{BB962C8B-B14F-4D97-AF65-F5344CB8AC3E}">
        <p14:creationId xmlns:p14="http://schemas.microsoft.com/office/powerpoint/2010/main" val="318704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E0EDD-6332-2283-C476-DAD76093CEC8}"/>
              </a:ext>
            </a:extLst>
          </p:cNvPr>
          <p:cNvSpPr>
            <a:spLocks noGrp="1"/>
          </p:cNvSpPr>
          <p:nvPr>
            <p:ph type="title"/>
          </p:nvPr>
        </p:nvSpPr>
        <p:spPr>
          <a:xfrm>
            <a:off x="720000" y="619200"/>
            <a:ext cx="10728322" cy="683127"/>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5F1FC91E-03D9-DF57-5EBA-032D2AAECD80}"/>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Their refusal of the proposal is condemned by Allah in the Quran:</a:t>
            </a:r>
          </a:p>
          <a:p>
            <a:pPr marL="0" indent="0" algn="ctr">
              <a:buNone/>
            </a:pPr>
            <a:r>
              <a:rPr lang="ar-SA" sz="2400" b="0" i="0" dirty="0">
                <a:solidFill>
                  <a:srgbClr val="FFFFFF"/>
                </a:solidFill>
                <a:effectLst/>
                <a:latin typeface="me_quran"/>
              </a:rPr>
              <a:t>وَمَا كَانَ لِمُؤْمِنٍ وَلَا مُؤْمِنَةٍ إِذَا قَضَى </a:t>
            </a:r>
            <a:r>
              <a:rPr lang="ar-SA" sz="2400" b="0" i="0" dirty="0" err="1">
                <a:solidFill>
                  <a:srgbClr val="FFFFFF"/>
                </a:solidFill>
                <a:effectLst/>
                <a:latin typeface="me_quran"/>
              </a:rPr>
              <a:t>ٱللَّهُ</a:t>
            </a:r>
            <a:r>
              <a:rPr lang="ar-SA" sz="2400" b="0" i="0" dirty="0">
                <a:solidFill>
                  <a:srgbClr val="FFFFFF"/>
                </a:solidFill>
                <a:effectLst/>
                <a:latin typeface="me_quran"/>
              </a:rPr>
              <a:t> </a:t>
            </a:r>
            <a:r>
              <a:rPr lang="ar-SA" sz="2400" b="0" i="0" dirty="0" err="1">
                <a:solidFill>
                  <a:srgbClr val="FFFFFF"/>
                </a:solidFill>
                <a:effectLst/>
                <a:latin typeface="me_quran"/>
              </a:rPr>
              <a:t>وَرَسُولُهُۥٓ</a:t>
            </a:r>
            <a:r>
              <a:rPr lang="ar-SA" sz="2400" b="0" i="0" dirty="0">
                <a:solidFill>
                  <a:srgbClr val="FFFFFF"/>
                </a:solidFill>
                <a:effectLst/>
                <a:latin typeface="me_quran"/>
              </a:rPr>
              <a:t> أَمْرًا أَن يَكُونَ لَهُمُ </a:t>
            </a:r>
            <a:r>
              <a:rPr lang="ar-SA" sz="2400" b="0" i="0" dirty="0" err="1">
                <a:solidFill>
                  <a:srgbClr val="FFFFFF"/>
                </a:solidFill>
                <a:effectLst/>
                <a:latin typeface="me_quran"/>
              </a:rPr>
              <a:t>ٱلْخِيَرَةُ</a:t>
            </a:r>
            <a:r>
              <a:rPr lang="ar-SA" sz="2400" b="0" i="0" dirty="0">
                <a:solidFill>
                  <a:srgbClr val="FFFFFF"/>
                </a:solidFill>
                <a:effectLst/>
                <a:latin typeface="me_quran"/>
              </a:rPr>
              <a:t> مِنْ أَمْرِهِمْ وَمَن يَعْصِ </a:t>
            </a:r>
            <a:r>
              <a:rPr lang="ar-SA" sz="2400" b="0" i="0" dirty="0" err="1">
                <a:solidFill>
                  <a:srgbClr val="FFFFFF"/>
                </a:solidFill>
                <a:effectLst/>
                <a:latin typeface="me_quran"/>
              </a:rPr>
              <a:t>ٱللَّهَ</a:t>
            </a:r>
            <a:r>
              <a:rPr lang="ar-SA" sz="2400" b="0" i="0" dirty="0">
                <a:solidFill>
                  <a:srgbClr val="FFFFFF"/>
                </a:solidFill>
                <a:effectLst/>
                <a:latin typeface="me_quran"/>
              </a:rPr>
              <a:t> </a:t>
            </a:r>
            <a:r>
              <a:rPr lang="ar-SA" sz="2400" b="0" i="0" dirty="0" err="1">
                <a:solidFill>
                  <a:srgbClr val="FFFFFF"/>
                </a:solidFill>
                <a:effectLst/>
                <a:latin typeface="me_quran"/>
              </a:rPr>
              <a:t>وَرَسُولَهُۥ</a:t>
            </a:r>
            <a:r>
              <a:rPr lang="ar-SA" sz="2400" b="0" i="0" dirty="0">
                <a:solidFill>
                  <a:srgbClr val="FFFFFF"/>
                </a:solidFill>
                <a:effectLst/>
                <a:latin typeface="me_quran"/>
              </a:rPr>
              <a:t> فَقَدْ ضَلَّ ضَلَـٰلًا مُّبِينًا</a:t>
            </a:r>
            <a:endParaRPr lang="en-US" sz="2400" b="0" i="0" dirty="0">
              <a:solidFill>
                <a:srgbClr val="FFFFFF"/>
              </a:solidFill>
              <a:effectLst/>
              <a:latin typeface="me_quran"/>
            </a:endParaRPr>
          </a:p>
          <a:p>
            <a:pPr marL="0" indent="0" algn="ctr">
              <a:buNone/>
            </a:pPr>
            <a:r>
              <a:rPr lang="en-CA" sz="2400" b="0" i="0" dirty="0">
                <a:solidFill>
                  <a:srgbClr val="FFFFFF"/>
                </a:solidFill>
                <a:effectLst/>
                <a:latin typeface="Georgia" panose="02040502050405020303" pitchFamily="18" charset="0"/>
              </a:rPr>
              <a:t> </a:t>
            </a:r>
            <a:r>
              <a:rPr lang="en-CA" sz="2400" b="0" i="0" dirty="0">
                <a:solidFill>
                  <a:srgbClr val="FFFFFF"/>
                </a:solidFill>
                <a:effectLst/>
              </a:rPr>
              <a:t>It is not befitting fo</a:t>
            </a:r>
            <a:r>
              <a:rPr lang="en-CA" sz="2400" dirty="0">
                <a:solidFill>
                  <a:srgbClr val="FFFFFF"/>
                </a:solidFill>
              </a:rPr>
              <a:t>r a </a:t>
            </a:r>
            <a:r>
              <a:rPr lang="en-CA" sz="2400" b="0" i="0" dirty="0">
                <a:solidFill>
                  <a:srgbClr val="FFFFFF"/>
                </a:solidFill>
                <a:effectLst/>
              </a:rPr>
              <a:t>believing man or a believing woman, when Allah and His Messenger have decided a matter, that they should [thereafter] have any choice about their affair. And whoever disobeys Allah and His Messenger has certainly strayed into clear error.</a:t>
            </a:r>
          </a:p>
          <a:p>
            <a:pPr marL="0" indent="0" algn="ctr">
              <a:buNone/>
            </a:pPr>
            <a:r>
              <a:rPr lang="en-CA" sz="2400" dirty="0">
                <a:solidFill>
                  <a:srgbClr val="FFFFFF"/>
                </a:solidFill>
              </a:rPr>
              <a:t>Quran 33:36</a:t>
            </a:r>
            <a:endParaRPr lang="en-US" sz="2400" dirty="0">
              <a:solidFill>
                <a:srgbClr val="FFFFFF"/>
              </a:solidFill>
            </a:endParaRPr>
          </a:p>
        </p:txBody>
      </p:sp>
    </p:spTree>
    <p:extLst>
      <p:ext uri="{BB962C8B-B14F-4D97-AF65-F5344CB8AC3E}">
        <p14:creationId xmlns:p14="http://schemas.microsoft.com/office/powerpoint/2010/main" val="416890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D2DE0-A17A-FC28-108F-37A6F2BD5640}"/>
              </a:ext>
            </a:extLst>
          </p:cNvPr>
          <p:cNvSpPr>
            <a:spLocks noGrp="1"/>
          </p:cNvSpPr>
          <p:nvPr>
            <p:ph type="title"/>
          </p:nvPr>
        </p:nvSpPr>
        <p:spPr>
          <a:xfrm>
            <a:off x="720000" y="619200"/>
            <a:ext cx="10728322" cy="710836"/>
          </a:xfrm>
        </p:spPr>
        <p:txBody>
          <a:bodyPr/>
          <a:lstStyle/>
          <a:p>
            <a:pPr algn="ctr"/>
            <a:r>
              <a:rPr lang="en-US" dirty="0"/>
              <a:t>Marriage to Zaynab </a:t>
            </a:r>
            <a:r>
              <a:rPr lang="en-US" dirty="0" err="1"/>
              <a:t>Bint</a:t>
            </a:r>
            <a:r>
              <a:rPr lang="en-US" dirty="0"/>
              <a:t> </a:t>
            </a:r>
            <a:r>
              <a:rPr lang="en-US" dirty="0" err="1"/>
              <a:t>Jahsh</a:t>
            </a:r>
            <a:endParaRPr lang="en-US" dirty="0"/>
          </a:p>
        </p:txBody>
      </p:sp>
      <p:sp>
        <p:nvSpPr>
          <p:cNvPr id="3" name="Content Placeholder 2">
            <a:extLst>
              <a:ext uri="{FF2B5EF4-FFF2-40B4-BE49-F238E27FC236}">
                <a16:creationId xmlns:a16="http://schemas.microsoft.com/office/drawing/2014/main" id="{F8388AD3-3C86-B95C-1DB3-778ECB9E7985}"/>
              </a:ext>
            </a:extLst>
          </p:cNvPr>
          <p:cNvSpPr>
            <a:spLocks noGrp="1"/>
          </p:cNvSpPr>
          <p:nvPr>
            <p:ph idx="1"/>
          </p:nvPr>
        </p:nvSpPr>
        <p:spPr>
          <a:xfrm>
            <a:off x="720000" y="1330036"/>
            <a:ext cx="10728325" cy="4438939"/>
          </a:xfrm>
        </p:spPr>
        <p:txBody>
          <a:bodyPr>
            <a:normAutofit/>
          </a:bodyPr>
          <a:lstStyle/>
          <a:p>
            <a:r>
              <a:rPr lang="en-US" sz="2400" dirty="0">
                <a:solidFill>
                  <a:srgbClr val="FFFFFF"/>
                </a:solidFill>
              </a:rPr>
              <a:t>After the revelation of this verse, Zaynab and her family accepts the proposal.</a:t>
            </a:r>
          </a:p>
          <a:p>
            <a:r>
              <a:rPr lang="en-US" sz="2400" dirty="0">
                <a:solidFill>
                  <a:srgbClr val="FFFFFF"/>
                </a:solidFill>
              </a:rPr>
              <a:t>Soon after the marriage, the couple has problems and seem to constantly argue.</a:t>
            </a:r>
          </a:p>
          <a:p>
            <a:r>
              <a:rPr lang="en-CA" sz="2400" b="0" i="0" dirty="0">
                <a:solidFill>
                  <a:srgbClr val="FDFDFD"/>
                </a:solidFill>
                <a:effectLst/>
              </a:rPr>
              <a:t> Zayd complained about her to the Prophet (s). The Prophet (s) always advised him to be patient and tolerate his wife</a:t>
            </a:r>
            <a:endParaRPr lang="en-US" sz="2400" dirty="0">
              <a:solidFill>
                <a:srgbClr val="FFFFFF"/>
              </a:solidFill>
            </a:endParaRPr>
          </a:p>
          <a:p>
            <a:r>
              <a:rPr lang="en-US" sz="2400" dirty="0">
                <a:solidFill>
                  <a:srgbClr val="FFFFFF"/>
                </a:solidFill>
              </a:rPr>
              <a:t>Why was the marriage unsuccessful?</a:t>
            </a:r>
          </a:p>
          <a:p>
            <a:pPr marL="0" indent="0">
              <a:buNone/>
            </a:pPr>
            <a:endParaRPr lang="en-US" sz="2400" dirty="0">
              <a:solidFill>
                <a:srgbClr val="FFFFFF"/>
              </a:solidFill>
            </a:endParaRPr>
          </a:p>
        </p:txBody>
      </p:sp>
    </p:spTree>
    <p:extLst>
      <p:ext uri="{BB962C8B-B14F-4D97-AF65-F5344CB8AC3E}">
        <p14:creationId xmlns:p14="http://schemas.microsoft.com/office/powerpoint/2010/main" val="93527867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20614</TotalTime>
  <Words>1259</Words>
  <Application>Microsoft Macintosh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Avenir Next LT Pro</vt:lpstr>
      <vt:lpstr>Georgia</vt:lpstr>
      <vt:lpstr>me_quran</vt:lpstr>
      <vt:lpstr>Sagona Book</vt:lpstr>
      <vt:lpstr>Simplified Arabic</vt:lpstr>
      <vt:lpstr>The Hand Extrablack</vt:lpstr>
      <vt:lpstr>BlobVTI</vt:lpstr>
      <vt:lpstr>The Life of Prophet Muhammad</vt:lpstr>
      <vt:lpstr>The Funeral of Sa’d ibn Muadh </vt:lpstr>
      <vt:lpstr>The Funeral of Sa’d ibn Muadh </vt:lpstr>
      <vt:lpstr>The Funeral of Sa’d ibn Muadh </vt:lpstr>
      <vt:lpstr>The Funeral of Sa’d ibn Muadh </vt:lpstr>
      <vt:lpstr>Marriage to Zaynab Bint Jahsh</vt:lpstr>
      <vt:lpstr>Marriage to Zaynab Bint Jahsh</vt:lpstr>
      <vt:lpstr>Marriage to Zaynab Bint Jahsh</vt:lpstr>
      <vt:lpstr>Marriage to Zaynab Bint Jahsh</vt:lpstr>
      <vt:lpstr>Marriage to Zaynab Bint Jahsh</vt:lpstr>
      <vt:lpstr>Marriage to Zaynab Bint Jahsh</vt:lpstr>
      <vt:lpstr>Marriage to Zaynab Bint Jahsh</vt:lpstr>
      <vt:lpstr>Marriage to Zaynab Bint Jahsh</vt:lpstr>
      <vt:lpstr>Revelation of Some Quranic Verses</vt:lpstr>
      <vt:lpstr>Revelation of Some Quranic Verses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1190</cp:revision>
  <dcterms:created xsi:type="dcterms:W3CDTF">2020-11-25T07:02:27Z</dcterms:created>
  <dcterms:modified xsi:type="dcterms:W3CDTF">2022-11-30T22:15:48Z</dcterms:modified>
</cp:coreProperties>
</file>