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71" r:id="rId12"/>
    <p:sldId id="274" r:id="rId13"/>
    <p:sldId id="275" r:id="rId14"/>
    <p:sldId id="276" r:id="rId15"/>
    <p:sldId id="272" r:id="rId16"/>
    <p:sldId id="273" r:id="rId17"/>
    <p:sldId id="277" r:id="rId18"/>
    <p:sldId id="266" r:id="rId19"/>
    <p:sldId id="267" r:id="rId20"/>
    <p:sldId id="268" r:id="rId21"/>
    <p:sldId id="269" r:id="rId22"/>
    <p:sldId id="27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DFDFD"/>
    <a:srgbClr val="FEFDFF"/>
    <a:srgbClr val="FDFAFF"/>
    <a:srgbClr val="000000"/>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550"/>
  </p:normalViewPr>
  <p:slideViewPr>
    <p:cSldViewPr snapToGrid="0" snapToObjects="1">
      <p:cViewPr varScale="1">
        <p:scale>
          <a:sx n="93" d="100"/>
          <a:sy n="93" d="100"/>
        </p:scale>
        <p:origin x="216" y="4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January 25,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January 25,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January 25,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January 25,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January 25,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January 25,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January 25,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January 25,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January 25,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January 25,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January 25,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January 25,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66</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EDE7A-658A-3663-AF67-FC187C075540}"/>
              </a:ext>
            </a:extLst>
          </p:cNvPr>
          <p:cNvSpPr>
            <a:spLocks noGrp="1"/>
          </p:cNvSpPr>
          <p:nvPr>
            <p:ph type="title"/>
          </p:nvPr>
        </p:nvSpPr>
        <p:spPr>
          <a:xfrm>
            <a:off x="720000" y="619200"/>
            <a:ext cx="10728322" cy="738545"/>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30D1F1F7-2900-02B9-C146-6AF942611BC3}"/>
              </a:ext>
            </a:extLst>
          </p:cNvPr>
          <p:cNvSpPr>
            <a:spLocks noGrp="1"/>
          </p:cNvSpPr>
          <p:nvPr>
            <p:ph idx="1"/>
          </p:nvPr>
        </p:nvSpPr>
        <p:spPr>
          <a:xfrm>
            <a:off x="720000" y="1357746"/>
            <a:ext cx="10728325" cy="4411230"/>
          </a:xfrm>
        </p:spPr>
        <p:txBody>
          <a:bodyPr>
            <a:normAutofit/>
          </a:bodyPr>
          <a:lstStyle/>
          <a:p>
            <a:pPr marL="0" indent="0" algn="ctr">
              <a:buNone/>
            </a:pPr>
            <a:r>
              <a:rPr lang="ar-SA" sz="2400" b="0" i="0" dirty="0">
                <a:solidFill>
                  <a:srgbClr val="FFFFFF"/>
                </a:solidFill>
                <a:effectLst/>
                <a:latin typeface="me_quran"/>
              </a:rPr>
              <a:t>لَّقَدْ رَضِىَ </a:t>
            </a:r>
            <a:r>
              <a:rPr lang="ar-SA" sz="2400" b="0" i="0" dirty="0" err="1">
                <a:solidFill>
                  <a:srgbClr val="FFFFFF"/>
                </a:solidFill>
                <a:effectLst/>
                <a:latin typeface="me_quran"/>
              </a:rPr>
              <a:t>ٱللَّهُ</a:t>
            </a:r>
            <a:r>
              <a:rPr lang="ar-SA" sz="2400" b="0" i="0" dirty="0">
                <a:solidFill>
                  <a:srgbClr val="FFFFFF"/>
                </a:solidFill>
                <a:effectLst/>
                <a:latin typeface="me_quran"/>
              </a:rPr>
              <a:t> عَنِ </a:t>
            </a:r>
            <a:r>
              <a:rPr lang="ar-SA" sz="2400" b="0" i="0" dirty="0" err="1">
                <a:solidFill>
                  <a:srgbClr val="FFFFFF"/>
                </a:solidFill>
                <a:effectLst/>
                <a:latin typeface="me_quran"/>
              </a:rPr>
              <a:t>ٱلْمُؤْمِنِينَ</a:t>
            </a:r>
            <a:r>
              <a:rPr lang="ar-SA" sz="2400" b="0" i="0" dirty="0">
                <a:solidFill>
                  <a:srgbClr val="FFFFFF"/>
                </a:solidFill>
                <a:effectLst/>
                <a:latin typeface="me_quran"/>
              </a:rPr>
              <a:t> إِذْ يُبَايِعُونَكَ تَحْتَ </a:t>
            </a:r>
            <a:r>
              <a:rPr lang="ar-SA" sz="2400" b="0" i="0" dirty="0" err="1">
                <a:solidFill>
                  <a:srgbClr val="FFFFFF"/>
                </a:solidFill>
                <a:effectLst/>
                <a:latin typeface="me_quran"/>
              </a:rPr>
              <a:t>ٱلشَّجَرَةِ</a:t>
            </a:r>
            <a:r>
              <a:rPr lang="ar-SA" sz="2400" b="0" i="0" dirty="0">
                <a:solidFill>
                  <a:srgbClr val="FFFFFF"/>
                </a:solidFill>
                <a:effectLst/>
                <a:latin typeface="me_quran"/>
              </a:rPr>
              <a:t> فَعَلِمَ مَا </a:t>
            </a:r>
            <a:r>
              <a:rPr lang="ar-SA" sz="2400" b="0" i="0" dirty="0" err="1">
                <a:solidFill>
                  <a:srgbClr val="FFFFFF"/>
                </a:solidFill>
                <a:effectLst/>
                <a:latin typeface="me_quran"/>
              </a:rPr>
              <a:t>فِى</a:t>
            </a:r>
            <a:r>
              <a:rPr lang="ar-SA" sz="2400" b="0" i="0" dirty="0">
                <a:solidFill>
                  <a:srgbClr val="FFFFFF"/>
                </a:solidFill>
                <a:effectLst/>
                <a:latin typeface="me_quran"/>
              </a:rPr>
              <a:t> قُلُوبِهِمْ فَأَنزَلَ </a:t>
            </a:r>
            <a:r>
              <a:rPr lang="ar-SA" sz="2400" b="0" i="0" dirty="0" err="1">
                <a:solidFill>
                  <a:srgbClr val="FFFFFF"/>
                </a:solidFill>
                <a:effectLst/>
                <a:latin typeface="me_quran"/>
              </a:rPr>
              <a:t>ٱلسَّكِينَةَ</a:t>
            </a:r>
            <a:r>
              <a:rPr lang="ar-SA" sz="2400" b="0" i="0" dirty="0">
                <a:solidFill>
                  <a:srgbClr val="FFFFFF"/>
                </a:solidFill>
                <a:effectLst/>
                <a:latin typeface="me_quran"/>
              </a:rPr>
              <a:t> عَلَيْهِمْ وَأَثَـٰبَهُمْ فَتْحًا قَرِيبًا</a:t>
            </a:r>
            <a:endParaRPr lang="en-CA" sz="2400" dirty="0">
              <a:solidFill>
                <a:srgbClr val="FFFFFF"/>
              </a:solidFill>
            </a:endParaRPr>
          </a:p>
          <a:p>
            <a:pPr marL="0" indent="0" algn="ctr">
              <a:buNone/>
            </a:pPr>
            <a:r>
              <a:rPr lang="en-CA" sz="2400" b="0" i="0" dirty="0">
                <a:solidFill>
                  <a:srgbClr val="FFFFFF"/>
                </a:solidFill>
                <a:effectLst/>
              </a:rPr>
              <a:t>Certainly was Allah pleased with the believers when they pledged allegiance to you, [O Muhammad], under the tree, and He knew what was in their hearts, so He sent down tranquillity upon them and rewarded them with an imminent conquest</a:t>
            </a:r>
            <a:endParaRPr lang="en-CA" sz="2400" dirty="0">
              <a:solidFill>
                <a:srgbClr val="FFFFFF"/>
              </a:solidFill>
            </a:endParaRPr>
          </a:p>
          <a:p>
            <a:pPr marL="0" indent="0" algn="ctr">
              <a:buNone/>
            </a:pPr>
            <a:endParaRPr lang="en-CA" sz="2400" dirty="0">
              <a:solidFill>
                <a:srgbClr val="FFFFFF"/>
              </a:solidFill>
            </a:endParaRPr>
          </a:p>
          <a:p>
            <a:pPr marL="0" indent="0" algn="ctr">
              <a:buNone/>
            </a:pPr>
            <a:r>
              <a:rPr lang="en-CA" sz="2400" dirty="0">
                <a:solidFill>
                  <a:srgbClr val="FFFFFF"/>
                </a:solidFill>
              </a:rPr>
              <a:t>Quran 48:18</a:t>
            </a:r>
            <a:endParaRPr lang="en-US" sz="2400" dirty="0">
              <a:solidFill>
                <a:srgbClr val="FFFFFF"/>
              </a:solidFill>
            </a:endParaRPr>
          </a:p>
        </p:txBody>
      </p:sp>
    </p:spTree>
    <p:extLst>
      <p:ext uri="{BB962C8B-B14F-4D97-AF65-F5344CB8AC3E}">
        <p14:creationId xmlns:p14="http://schemas.microsoft.com/office/powerpoint/2010/main" val="37980045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7A68F-1395-E2EC-8E58-37BD3F782C99}"/>
              </a:ext>
            </a:extLst>
          </p:cNvPr>
          <p:cNvSpPr>
            <a:spLocks noGrp="1"/>
          </p:cNvSpPr>
          <p:nvPr>
            <p:ph type="title"/>
          </p:nvPr>
        </p:nvSpPr>
        <p:spPr>
          <a:xfrm>
            <a:off x="720000" y="619200"/>
            <a:ext cx="10728322" cy="780109"/>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66640DF6-056D-2C4A-ABED-E3AB0B1287D4}"/>
              </a:ext>
            </a:extLst>
          </p:cNvPr>
          <p:cNvSpPr>
            <a:spLocks noGrp="1"/>
          </p:cNvSpPr>
          <p:nvPr>
            <p:ph idx="1"/>
          </p:nvPr>
        </p:nvSpPr>
        <p:spPr>
          <a:xfrm>
            <a:off x="720000" y="1399310"/>
            <a:ext cx="10728325" cy="4369666"/>
          </a:xfrm>
        </p:spPr>
        <p:txBody>
          <a:bodyPr>
            <a:normAutofit/>
          </a:bodyPr>
          <a:lstStyle/>
          <a:p>
            <a:r>
              <a:rPr lang="en-CA" sz="2400" b="0" i="0" dirty="0">
                <a:solidFill>
                  <a:srgbClr val="FFFFFF"/>
                </a:solidFill>
                <a:effectLst/>
              </a:rPr>
              <a:t>According to the </a:t>
            </a:r>
            <a:r>
              <a:rPr lang="en-CA" sz="2400" dirty="0">
                <a:solidFill>
                  <a:srgbClr val="FFFFFF"/>
                </a:solidFill>
              </a:rPr>
              <a:t>the Sunni</a:t>
            </a:r>
            <a:r>
              <a:rPr lang="en-CA" sz="2400" b="0" i="0" dirty="0">
                <a:solidFill>
                  <a:srgbClr val="FFFFFF"/>
                </a:solidFill>
                <a:effectLst/>
              </a:rPr>
              <a:t> view , the divine satisfaction with these pledgers is unconditional, unqualified, and eternal, and thus, all of the companions who were present in this pledge are especially venerated and held in the highest regard. This verse is also sometimes cited to establish the righteousness of all the companions</a:t>
            </a:r>
          </a:p>
        </p:txBody>
      </p:sp>
    </p:spTree>
    <p:extLst>
      <p:ext uri="{BB962C8B-B14F-4D97-AF65-F5344CB8AC3E}">
        <p14:creationId xmlns:p14="http://schemas.microsoft.com/office/powerpoint/2010/main" val="192848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FF855-6AAA-01BE-6A58-6522594073F4}"/>
              </a:ext>
            </a:extLst>
          </p:cNvPr>
          <p:cNvSpPr>
            <a:spLocks noGrp="1"/>
          </p:cNvSpPr>
          <p:nvPr>
            <p:ph type="title"/>
          </p:nvPr>
        </p:nvSpPr>
        <p:spPr>
          <a:xfrm>
            <a:off x="720000" y="619200"/>
            <a:ext cx="10728322" cy="807818"/>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6FF157AF-4D09-6AD0-8BD8-E082B62F31EB}"/>
              </a:ext>
            </a:extLst>
          </p:cNvPr>
          <p:cNvSpPr>
            <a:spLocks noGrp="1"/>
          </p:cNvSpPr>
          <p:nvPr>
            <p:ph idx="1"/>
          </p:nvPr>
        </p:nvSpPr>
        <p:spPr>
          <a:xfrm>
            <a:off x="720000" y="1427018"/>
            <a:ext cx="10728325" cy="4341957"/>
          </a:xfrm>
        </p:spPr>
        <p:txBody>
          <a:bodyPr>
            <a:normAutofit/>
          </a:bodyPr>
          <a:lstStyle/>
          <a:p>
            <a:r>
              <a:rPr lang="en-US" sz="2400" dirty="0">
                <a:solidFill>
                  <a:srgbClr val="FFFFFF"/>
                </a:solidFill>
              </a:rPr>
              <a:t>Responses to this argument:</a:t>
            </a:r>
          </a:p>
          <a:p>
            <a:r>
              <a:rPr lang="en-US" sz="2400" dirty="0">
                <a:solidFill>
                  <a:srgbClr val="FFFFFF"/>
                </a:solidFill>
              </a:rPr>
              <a:t>1. This verse does not refer to the righteousness of all the companions. The pledgers at the Pledge of </a:t>
            </a:r>
            <a:r>
              <a:rPr lang="en-US" sz="2400" dirty="0" err="1">
                <a:solidFill>
                  <a:srgbClr val="FFFFFF"/>
                </a:solidFill>
              </a:rPr>
              <a:t>Ridhwan</a:t>
            </a:r>
            <a:r>
              <a:rPr lang="en-US" sz="2400" dirty="0">
                <a:solidFill>
                  <a:srgbClr val="FFFFFF"/>
                </a:solidFill>
              </a:rPr>
              <a:t> were no more than 1800 based on the highest estimations. The Prophet had approximately 124,000 companions. Thus, this verse cannot be extended to subsume all the companions.</a:t>
            </a:r>
          </a:p>
        </p:txBody>
      </p:sp>
    </p:spTree>
    <p:extLst>
      <p:ext uri="{BB962C8B-B14F-4D97-AF65-F5344CB8AC3E}">
        <p14:creationId xmlns:p14="http://schemas.microsoft.com/office/powerpoint/2010/main" val="2410336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8035F-1BAE-032F-A059-CEFFA4A508E5}"/>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6149C46B-BB0F-EC25-A39C-6F2B4171C4B3}"/>
              </a:ext>
            </a:extLst>
          </p:cNvPr>
          <p:cNvSpPr>
            <a:spLocks noGrp="1"/>
          </p:cNvSpPr>
          <p:nvPr>
            <p:ph idx="1"/>
          </p:nvPr>
        </p:nvSpPr>
        <p:spPr>
          <a:xfrm>
            <a:off x="720000" y="1510146"/>
            <a:ext cx="10728325" cy="4258830"/>
          </a:xfrm>
        </p:spPr>
        <p:txBody>
          <a:bodyPr>
            <a:normAutofit/>
          </a:bodyPr>
          <a:lstStyle/>
          <a:p>
            <a:r>
              <a:rPr lang="en-US" sz="2400" dirty="0">
                <a:solidFill>
                  <a:srgbClr val="FFFFFF"/>
                </a:solidFill>
              </a:rPr>
              <a:t>2. The continuity of Divine pleasure upon the pledgers is contingent upon them not breaking their pledge to the Prophet.</a:t>
            </a:r>
          </a:p>
          <a:p>
            <a:pPr marL="0" indent="0" algn="ctr">
              <a:buNone/>
            </a:pPr>
            <a:r>
              <a:rPr lang="ar-SA" sz="2400" b="0" i="0" dirty="0">
                <a:solidFill>
                  <a:srgbClr val="FFFFFF"/>
                </a:solidFill>
                <a:effectLst/>
                <a:latin typeface="amiri"/>
              </a:rPr>
              <a:t>فقد أخرج البخاري في صحيحه بسنده عن العلاء بن المسيب، عن أبيه قال: (لقيت البراء بن عازب رضي الله عنهما، فقلت: طوبى لك، صحبت رسول الله صلى الله عليه وسلم وبايعته تحت الشجرة، فقال: يا ابن أخي إنك لا تدري ما أحدثناه بعده)</a:t>
            </a:r>
            <a:br>
              <a:rPr lang="ar-SA" sz="2400" dirty="0">
                <a:solidFill>
                  <a:srgbClr val="FFFFFF"/>
                </a:solidFill>
              </a:rPr>
            </a:br>
            <a:endParaRPr lang="en-US" sz="2400" dirty="0">
              <a:solidFill>
                <a:srgbClr val="FFFFFF"/>
              </a:solidFill>
            </a:endParaRPr>
          </a:p>
        </p:txBody>
      </p:sp>
    </p:spTree>
    <p:extLst>
      <p:ext uri="{BB962C8B-B14F-4D97-AF65-F5344CB8AC3E}">
        <p14:creationId xmlns:p14="http://schemas.microsoft.com/office/powerpoint/2010/main" val="2361801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11B57-1F3F-500E-386F-7914B0F8A8D6}"/>
              </a:ext>
            </a:extLst>
          </p:cNvPr>
          <p:cNvSpPr>
            <a:spLocks noGrp="1"/>
          </p:cNvSpPr>
          <p:nvPr>
            <p:ph type="title"/>
          </p:nvPr>
        </p:nvSpPr>
        <p:spPr>
          <a:xfrm>
            <a:off x="720000" y="619200"/>
            <a:ext cx="10728322" cy="696982"/>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7E7081C3-A3F0-4696-37E6-0473851F43B5}"/>
              </a:ext>
            </a:extLst>
          </p:cNvPr>
          <p:cNvSpPr>
            <a:spLocks noGrp="1"/>
          </p:cNvSpPr>
          <p:nvPr>
            <p:ph idx="1"/>
          </p:nvPr>
        </p:nvSpPr>
        <p:spPr>
          <a:xfrm>
            <a:off x="720000" y="1427018"/>
            <a:ext cx="10728325" cy="4341957"/>
          </a:xfrm>
        </p:spPr>
        <p:txBody>
          <a:bodyPr/>
          <a:lstStyle/>
          <a:p>
            <a:r>
              <a:rPr lang="en-US" sz="2400" dirty="0">
                <a:solidFill>
                  <a:srgbClr val="FFFFFF"/>
                </a:solidFill>
              </a:rPr>
              <a:t>A conversation between the Prophet and Abu Bakr at Uhud:</a:t>
            </a:r>
          </a:p>
          <a:p>
            <a:pPr marL="0" indent="0" algn="ctr">
              <a:buNone/>
            </a:pPr>
            <a:r>
              <a:rPr lang="ar-SA" sz="2400" b="0" i="0" dirty="0">
                <a:solidFill>
                  <a:srgbClr val="FFFFFF"/>
                </a:solidFill>
                <a:effectLst/>
                <a:latin typeface="amiri"/>
              </a:rPr>
              <a:t>في موطأ مالك بن أنس، عن أبي النضر مولى عمر بن عبيد الله أنّه بلغه: (أن رسول الله صلى الله عليه وسلم قال لشهداء أحد هؤلاء أشهد عليهم، فقال أبو بكر: ألسنا يا رسول الله بإخوانهم أسلمنا كما أسلموا، وجاهدنا كما جاهدوا؟ فقال رسول الله صلى الله عليه وسلم: بلى، ولكن لا أدري ما تحدثون بعدي، فبكى أبو بكر ثم بكى، ثم قال: إنّا </a:t>
            </a:r>
            <a:r>
              <a:rPr lang="ar-SA" sz="2400" b="0" i="0" dirty="0" err="1">
                <a:solidFill>
                  <a:srgbClr val="FFFFFF"/>
                </a:solidFill>
                <a:effectLst/>
                <a:latin typeface="amiri"/>
              </a:rPr>
              <a:t>لكائنون</a:t>
            </a:r>
            <a:r>
              <a:rPr lang="ar-SA" sz="2400" b="0" i="0" dirty="0">
                <a:solidFill>
                  <a:srgbClr val="FFFFFF"/>
                </a:solidFill>
                <a:effectLst/>
                <a:latin typeface="amiri"/>
              </a:rPr>
              <a:t> بعدك؟</a:t>
            </a:r>
            <a:endParaRPr lang="en-US" sz="2400" dirty="0">
              <a:solidFill>
                <a:srgbClr val="FFFFFF"/>
              </a:solidFill>
            </a:endParaRPr>
          </a:p>
          <a:p>
            <a:pPr marL="0" indent="0" algn="ctr">
              <a:buNone/>
            </a:pPr>
            <a:endParaRPr lang="en-US" dirty="0"/>
          </a:p>
        </p:txBody>
      </p:sp>
    </p:spTree>
    <p:extLst>
      <p:ext uri="{BB962C8B-B14F-4D97-AF65-F5344CB8AC3E}">
        <p14:creationId xmlns:p14="http://schemas.microsoft.com/office/powerpoint/2010/main" val="20789987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BE142-893D-7EA9-6D93-AB870052CDA6}"/>
              </a:ext>
            </a:extLst>
          </p:cNvPr>
          <p:cNvSpPr>
            <a:spLocks noGrp="1"/>
          </p:cNvSpPr>
          <p:nvPr>
            <p:ph type="title"/>
          </p:nvPr>
        </p:nvSpPr>
        <p:spPr>
          <a:xfrm>
            <a:off x="720000" y="619200"/>
            <a:ext cx="10728322" cy="780109"/>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FB89296C-0F24-AEB2-979E-C88B8312C8D0}"/>
              </a:ext>
            </a:extLst>
          </p:cNvPr>
          <p:cNvSpPr>
            <a:spLocks noGrp="1"/>
          </p:cNvSpPr>
          <p:nvPr>
            <p:ph idx="1"/>
          </p:nvPr>
        </p:nvSpPr>
        <p:spPr>
          <a:xfrm>
            <a:off x="720000" y="1399310"/>
            <a:ext cx="10728325" cy="4369666"/>
          </a:xfrm>
        </p:spPr>
        <p:txBody>
          <a:bodyPr>
            <a:normAutofit/>
          </a:bodyPr>
          <a:lstStyle/>
          <a:p>
            <a:r>
              <a:rPr lang="en-CA" sz="2400" b="0" i="0" dirty="0">
                <a:solidFill>
                  <a:srgbClr val="FFFFFF"/>
                </a:solidFill>
                <a:effectLst/>
              </a:rPr>
              <a:t>3. According to </a:t>
            </a:r>
            <a:r>
              <a:rPr lang="en-CA" sz="2400" dirty="0">
                <a:solidFill>
                  <a:srgbClr val="FFFFFF"/>
                </a:solidFill>
              </a:rPr>
              <a:t>Shaykh Al-</a:t>
            </a:r>
            <a:r>
              <a:rPr lang="en-CA" sz="2400" dirty="0" err="1">
                <a:solidFill>
                  <a:srgbClr val="FFFFFF"/>
                </a:solidFill>
              </a:rPr>
              <a:t>Tusi</a:t>
            </a:r>
            <a:r>
              <a:rPr lang="en-CA" sz="2400" dirty="0">
                <a:solidFill>
                  <a:srgbClr val="FFFFFF"/>
                </a:solidFill>
              </a:rPr>
              <a:t>, </a:t>
            </a:r>
            <a:r>
              <a:rPr lang="en-CA" sz="2400" b="0" i="0" dirty="0">
                <a:solidFill>
                  <a:srgbClr val="FFFFFF"/>
                </a:solidFill>
                <a:effectLst/>
              </a:rPr>
              <a:t> God was </a:t>
            </a:r>
            <a:r>
              <a:rPr lang="en-CA" sz="2400" dirty="0">
                <a:solidFill>
                  <a:srgbClr val="FFFFFF"/>
                </a:solidFill>
              </a:rPr>
              <a:t>pleased</a:t>
            </a:r>
            <a:r>
              <a:rPr lang="en-CA" sz="2400" b="0" i="0" dirty="0">
                <a:solidFill>
                  <a:srgbClr val="FFFFFF"/>
                </a:solidFill>
                <a:effectLst/>
              </a:rPr>
              <a:t> with the people who pledged their allegiance to the Prophet (s) and were believers at the time,</a:t>
            </a:r>
            <a:r>
              <a:rPr lang="en-CA" sz="2400" b="0" i="0" u="none" strike="noStrike" baseline="30000" dirty="0">
                <a:solidFill>
                  <a:srgbClr val="FFFFFF"/>
                </a:solidFill>
                <a:effectLst/>
              </a:rPr>
              <a:t> </a:t>
            </a:r>
            <a:r>
              <a:rPr lang="en-CA" sz="2400" b="0" i="0" dirty="0">
                <a:solidFill>
                  <a:srgbClr val="FFFFFF"/>
                </a:solidFill>
                <a:effectLst/>
              </a:rPr>
              <a:t>but some of them who broke their pledge and went astray were no longer subject to divine pleasure</a:t>
            </a:r>
          </a:p>
          <a:p>
            <a:r>
              <a:rPr lang="en-CA" sz="2400" dirty="0">
                <a:solidFill>
                  <a:srgbClr val="FFFFFF"/>
                </a:solidFill>
              </a:rPr>
              <a:t>It is important to remember that faith is a matter of the heart and it cannot be ascertained simply by the performance of an outward act.</a:t>
            </a:r>
            <a:endParaRPr lang="en-CA" sz="2400" b="0" i="0" dirty="0">
              <a:solidFill>
                <a:srgbClr val="FFFFFF"/>
              </a:solidFill>
              <a:effectLst/>
            </a:endParaRPr>
          </a:p>
          <a:p>
            <a:endParaRPr lang="en-US" sz="2400" dirty="0">
              <a:solidFill>
                <a:srgbClr val="FFFFFF"/>
              </a:solidFill>
            </a:endParaRPr>
          </a:p>
        </p:txBody>
      </p:sp>
    </p:spTree>
    <p:extLst>
      <p:ext uri="{BB962C8B-B14F-4D97-AF65-F5344CB8AC3E}">
        <p14:creationId xmlns:p14="http://schemas.microsoft.com/office/powerpoint/2010/main" val="2132552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E26BF-F4D4-80B3-C869-5C816EF549F7}"/>
              </a:ext>
            </a:extLst>
          </p:cNvPr>
          <p:cNvSpPr>
            <a:spLocks noGrp="1"/>
          </p:cNvSpPr>
          <p:nvPr>
            <p:ph type="title"/>
          </p:nvPr>
        </p:nvSpPr>
        <p:spPr>
          <a:xfrm>
            <a:off x="720000" y="619200"/>
            <a:ext cx="10728322" cy="766255"/>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41070283-BC7D-849F-9EF3-429A9D325208}"/>
              </a:ext>
            </a:extLst>
          </p:cNvPr>
          <p:cNvSpPr>
            <a:spLocks noGrp="1"/>
          </p:cNvSpPr>
          <p:nvPr>
            <p:ph idx="1"/>
          </p:nvPr>
        </p:nvSpPr>
        <p:spPr>
          <a:xfrm>
            <a:off x="720000" y="1385456"/>
            <a:ext cx="10728325" cy="4383520"/>
          </a:xfrm>
        </p:spPr>
        <p:txBody>
          <a:bodyPr>
            <a:normAutofit/>
          </a:bodyPr>
          <a:lstStyle/>
          <a:p>
            <a:pPr marL="0" indent="0" algn="ctr">
              <a:buNone/>
            </a:pPr>
            <a:r>
              <a:rPr lang="ar-SA" sz="2400" b="0" i="0" dirty="0">
                <a:solidFill>
                  <a:srgbClr val="FFFFFF"/>
                </a:solidFill>
                <a:effectLst/>
                <a:latin typeface="me_quran"/>
              </a:rPr>
              <a:t>ق</a:t>
            </a:r>
            <a:r>
              <a:rPr lang="ar-SA" sz="2400" b="0" i="0" dirty="0">
                <a:solidFill>
                  <a:srgbClr val="FFFFFF"/>
                </a:solidFill>
                <a:effectLst/>
              </a:rPr>
              <a:t>َالَتِ </a:t>
            </a:r>
            <a:r>
              <a:rPr lang="ar-SA" sz="2400" b="0" i="0" dirty="0" err="1">
                <a:solidFill>
                  <a:srgbClr val="FFFFFF"/>
                </a:solidFill>
                <a:effectLst/>
              </a:rPr>
              <a:t>ٱلْأَعْرَابُ</a:t>
            </a:r>
            <a:r>
              <a:rPr lang="ar-SA" sz="2400" b="0" i="0" dirty="0">
                <a:solidFill>
                  <a:srgbClr val="FFFFFF"/>
                </a:solidFill>
                <a:effectLst/>
              </a:rPr>
              <a:t> ءَامَنَّا قُل لَّمْ تُؤْمِنُوا۟ وَلَـٰكِن </a:t>
            </a:r>
            <a:r>
              <a:rPr lang="ar-SA" sz="2400" b="0" i="0" dirty="0" err="1">
                <a:solidFill>
                  <a:srgbClr val="FFFFFF"/>
                </a:solidFill>
                <a:effectLst/>
              </a:rPr>
              <a:t>قُولُوٓا</a:t>
            </a:r>
            <a:r>
              <a:rPr lang="ar-SA" sz="2400" b="0" i="0" dirty="0">
                <a:solidFill>
                  <a:srgbClr val="FFFFFF"/>
                </a:solidFill>
                <a:effectLst/>
              </a:rPr>
              <a:t>۟ أَسْلَمْنَا وَلَمَّا يَدْخُلِ </a:t>
            </a:r>
            <a:r>
              <a:rPr lang="ar-SA" sz="2400" b="0" i="0" dirty="0" err="1">
                <a:solidFill>
                  <a:srgbClr val="FFFFFF"/>
                </a:solidFill>
                <a:effectLst/>
              </a:rPr>
              <a:t>ٱلْإِيمَـٰنُ</a:t>
            </a:r>
            <a:r>
              <a:rPr lang="ar-SA" sz="2400" b="0" i="0" dirty="0">
                <a:solidFill>
                  <a:srgbClr val="FFFFFF"/>
                </a:solidFill>
                <a:effectLst/>
              </a:rPr>
              <a:t> </a:t>
            </a:r>
            <a:r>
              <a:rPr lang="ar-SA" sz="2400" b="0" i="0" dirty="0" err="1">
                <a:solidFill>
                  <a:srgbClr val="FFFFFF"/>
                </a:solidFill>
                <a:effectLst/>
              </a:rPr>
              <a:t>فِى</a:t>
            </a:r>
            <a:r>
              <a:rPr lang="ar-SA" sz="2400" b="0" i="0" dirty="0">
                <a:solidFill>
                  <a:srgbClr val="FFFFFF"/>
                </a:solidFill>
                <a:effectLst/>
              </a:rPr>
              <a:t> قُلُوبِكُمْ</a:t>
            </a:r>
            <a:endParaRPr lang="en-US" sz="2400" b="0" i="0" dirty="0">
              <a:solidFill>
                <a:srgbClr val="FFFFFF"/>
              </a:solidFill>
              <a:effectLst/>
            </a:endParaRPr>
          </a:p>
          <a:p>
            <a:pPr marL="0" indent="0" algn="ctr">
              <a:buNone/>
            </a:pPr>
            <a:r>
              <a:rPr lang="en-CA" sz="2400" b="0" i="0" dirty="0">
                <a:solidFill>
                  <a:schemeClr val="tx1"/>
                </a:solidFill>
                <a:effectLst/>
              </a:rPr>
              <a:t>The Bedouins say, "We have believed." Say, "You have not [yet] believed; but say [instead], 'We have submitted,' for faith has not yet entered your hearts.</a:t>
            </a:r>
            <a:r>
              <a:rPr lang="ar-SA" sz="2400" b="0" i="0" dirty="0">
                <a:solidFill>
                  <a:schemeClr val="tx1"/>
                </a:solidFill>
                <a:effectLst/>
              </a:rPr>
              <a:t> </a:t>
            </a:r>
            <a:endParaRPr lang="en-US" sz="2400" b="0" i="0" dirty="0">
              <a:solidFill>
                <a:schemeClr val="tx1"/>
              </a:solidFill>
              <a:effectLst/>
            </a:endParaRPr>
          </a:p>
          <a:p>
            <a:pPr marL="0" indent="0" algn="ctr">
              <a:buNone/>
            </a:pPr>
            <a:r>
              <a:rPr lang="en-US" sz="2400" dirty="0">
                <a:solidFill>
                  <a:schemeClr val="tx1"/>
                </a:solidFill>
              </a:rPr>
              <a:t>Quran 49:14</a:t>
            </a:r>
          </a:p>
        </p:txBody>
      </p:sp>
    </p:spTree>
    <p:extLst>
      <p:ext uri="{BB962C8B-B14F-4D97-AF65-F5344CB8AC3E}">
        <p14:creationId xmlns:p14="http://schemas.microsoft.com/office/powerpoint/2010/main" val="416330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F98C18-67D5-2134-AD1D-43AEBA0AA175}"/>
              </a:ext>
            </a:extLst>
          </p:cNvPr>
          <p:cNvSpPr>
            <a:spLocks noGrp="1"/>
          </p:cNvSpPr>
          <p:nvPr>
            <p:ph type="title"/>
          </p:nvPr>
        </p:nvSpPr>
        <p:spPr>
          <a:xfrm>
            <a:off x="720000" y="619200"/>
            <a:ext cx="10728322" cy="710836"/>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23E2FC48-C8DD-0C3A-6E2F-49A696A457B7}"/>
              </a:ext>
            </a:extLst>
          </p:cNvPr>
          <p:cNvSpPr>
            <a:spLocks noGrp="1"/>
          </p:cNvSpPr>
          <p:nvPr>
            <p:ph idx="1"/>
          </p:nvPr>
        </p:nvSpPr>
        <p:spPr>
          <a:xfrm>
            <a:off x="720000" y="1330036"/>
            <a:ext cx="10728325" cy="4438939"/>
          </a:xfrm>
        </p:spPr>
        <p:txBody>
          <a:bodyPr/>
          <a:lstStyle/>
          <a:p>
            <a:r>
              <a:rPr lang="en-US" sz="2400" dirty="0">
                <a:solidFill>
                  <a:srgbClr val="FFFFFF"/>
                </a:solidFill>
              </a:rPr>
              <a:t>4. Some have tried to argue that there were no hypocrites with the Prophet in </a:t>
            </a:r>
            <a:r>
              <a:rPr lang="en-US" sz="2400" dirty="0" err="1">
                <a:solidFill>
                  <a:srgbClr val="FFFFFF"/>
                </a:solidFill>
              </a:rPr>
              <a:t>Hudaybiyyah</a:t>
            </a:r>
            <a:r>
              <a:rPr lang="en-US" sz="2400" dirty="0">
                <a:solidFill>
                  <a:srgbClr val="FFFFFF"/>
                </a:solidFill>
              </a:rPr>
              <a:t> and hence we can assume all of the companions who made the pledge were believers.</a:t>
            </a:r>
          </a:p>
          <a:p>
            <a:r>
              <a:rPr lang="en-US" sz="2400" dirty="0">
                <a:solidFill>
                  <a:srgbClr val="FFFFFF"/>
                </a:solidFill>
              </a:rPr>
              <a:t>Al-</a:t>
            </a:r>
            <a:r>
              <a:rPr lang="en-US" sz="2400" dirty="0" err="1">
                <a:solidFill>
                  <a:srgbClr val="FFFFFF"/>
                </a:solidFill>
              </a:rPr>
              <a:t>Waqidi</a:t>
            </a:r>
            <a:r>
              <a:rPr lang="en-US" sz="2400" dirty="0">
                <a:solidFill>
                  <a:srgbClr val="FFFFFF"/>
                </a:solidFill>
              </a:rPr>
              <a:t> reports:</a:t>
            </a:r>
          </a:p>
          <a:p>
            <a:pPr marL="0" indent="0" algn="ctr">
              <a:buNone/>
            </a:pPr>
            <a:r>
              <a:rPr lang="ar-SA" sz="2400" b="0" i="0" dirty="0">
                <a:solidFill>
                  <a:srgbClr val="FFFFFF"/>
                </a:solidFill>
                <a:effectLst/>
                <a:latin typeface="amiri"/>
              </a:rPr>
              <a:t>وينقلون أن قريشاً: (أرسلت إلى عبد الله بن أبي إن أحببت أن تدخل فتطوف بالبيت فافعل، وابنه جالس عنده فقال له ابنه: يا أبت، أذكرك الله أن تفضحنا في كل موطن ؛ تطوف بالبيت ولم يطف رسول الله؟ فأبى ابن أبي وقال: لا أطوف حتى يطوف رسول الله، فبلغ رسول الله صلى الله عليه وسلم كلامه ذلك فسر به)</a:t>
            </a:r>
            <a:br>
              <a:rPr lang="ar-SA" sz="2400" dirty="0">
                <a:solidFill>
                  <a:srgbClr val="FFFFFF"/>
                </a:solidFill>
              </a:rPr>
            </a:br>
            <a:endParaRPr lang="en-US" sz="2400" dirty="0">
              <a:solidFill>
                <a:srgbClr val="FFFFFF"/>
              </a:solidFill>
            </a:endParaRPr>
          </a:p>
          <a:p>
            <a:endParaRPr lang="en-US" dirty="0"/>
          </a:p>
        </p:txBody>
      </p:sp>
    </p:spTree>
    <p:extLst>
      <p:ext uri="{BB962C8B-B14F-4D97-AF65-F5344CB8AC3E}">
        <p14:creationId xmlns:p14="http://schemas.microsoft.com/office/powerpoint/2010/main" val="4010800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5152F-75E6-C71E-A69C-F29D1F756E80}"/>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1C5E0CC4-63F3-DD0E-0408-5DCFA5BFF682}"/>
              </a:ext>
            </a:extLst>
          </p:cNvPr>
          <p:cNvSpPr>
            <a:spLocks noGrp="1"/>
          </p:cNvSpPr>
          <p:nvPr>
            <p:ph idx="1"/>
          </p:nvPr>
        </p:nvSpPr>
        <p:spPr>
          <a:xfrm>
            <a:off x="720000" y="1496292"/>
            <a:ext cx="10728325" cy="4272684"/>
          </a:xfrm>
        </p:spPr>
        <p:txBody>
          <a:bodyPr>
            <a:normAutofit/>
          </a:bodyPr>
          <a:lstStyle/>
          <a:p>
            <a:pPr marL="0" indent="0" algn="ctr">
              <a:buNone/>
            </a:pPr>
            <a:r>
              <a:rPr lang="ar-SA" sz="2400" b="0" i="0" dirty="0">
                <a:solidFill>
                  <a:srgbClr val="FFFFFF"/>
                </a:solidFill>
                <a:effectLst/>
                <a:latin typeface="me_quran"/>
              </a:rPr>
              <a:t>وَمَغَانِمَ كَثِيرَةً يَأْخُذُونَهَا وَكَانَ </a:t>
            </a:r>
            <a:r>
              <a:rPr lang="ar-SA" sz="2400" b="0" i="0" dirty="0" err="1">
                <a:solidFill>
                  <a:srgbClr val="FFFFFF"/>
                </a:solidFill>
                <a:effectLst/>
                <a:latin typeface="me_quran"/>
              </a:rPr>
              <a:t>ٱللَّهُ</a:t>
            </a:r>
            <a:r>
              <a:rPr lang="ar-SA" sz="2400" b="0" i="0" dirty="0">
                <a:solidFill>
                  <a:srgbClr val="FFFFFF"/>
                </a:solidFill>
                <a:effectLst/>
                <a:latin typeface="me_quran"/>
              </a:rPr>
              <a:t> عَزِيزًا حَكِيمًا</a:t>
            </a:r>
            <a:endParaRPr lang="en-US" sz="2400" b="0" i="0" dirty="0">
              <a:solidFill>
                <a:srgbClr val="FFFFFF"/>
              </a:solidFill>
              <a:effectLst/>
              <a:latin typeface="me_quran"/>
            </a:endParaRPr>
          </a:p>
          <a:p>
            <a:pPr marL="0" indent="0" algn="ctr">
              <a:buNone/>
            </a:pPr>
            <a:r>
              <a:rPr lang="en-CA" sz="2400" b="0" i="0" dirty="0">
                <a:solidFill>
                  <a:srgbClr val="FFFFFF"/>
                </a:solidFill>
                <a:effectLst/>
              </a:rPr>
              <a:t>And abundant spoils which they will take. And ever is Allah Exalted in Might and Wise.</a:t>
            </a:r>
          </a:p>
          <a:p>
            <a:pPr marL="0" indent="0" algn="ctr">
              <a:buNone/>
            </a:pPr>
            <a:endParaRPr lang="en-CA" sz="2400" dirty="0">
              <a:solidFill>
                <a:srgbClr val="FFFFFF"/>
              </a:solidFill>
              <a:latin typeface="Georgia" panose="02040502050405020303" pitchFamily="18" charset="0"/>
            </a:endParaRPr>
          </a:p>
          <a:p>
            <a:pPr marL="0" indent="0" algn="ctr">
              <a:buNone/>
            </a:pPr>
            <a:r>
              <a:rPr lang="en-CA" sz="2400" dirty="0">
                <a:solidFill>
                  <a:srgbClr val="FFFFFF"/>
                </a:solidFill>
              </a:rPr>
              <a:t>Quran 48:19</a:t>
            </a:r>
            <a:endParaRPr lang="en-US" sz="2400" dirty="0">
              <a:solidFill>
                <a:srgbClr val="FFFFFF"/>
              </a:solidFill>
            </a:endParaRPr>
          </a:p>
        </p:txBody>
      </p:sp>
    </p:spTree>
    <p:extLst>
      <p:ext uri="{BB962C8B-B14F-4D97-AF65-F5344CB8AC3E}">
        <p14:creationId xmlns:p14="http://schemas.microsoft.com/office/powerpoint/2010/main" val="3088066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3EA00-23F1-7374-F2A9-C9BC92A21A2A}"/>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AFB47287-1D6D-9052-59D5-53C1503B14E9}"/>
              </a:ext>
            </a:extLst>
          </p:cNvPr>
          <p:cNvSpPr>
            <a:spLocks noGrp="1"/>
          </p:cNvSpPr>
          <p:nvPr>
            <p:ph idx="1"/>
          </p:nvPr>
        </p:nvSpPr>
        <p:spPr>
          <a:xfrm>
            <a:off x="720000" y="1371600"/>
            <a:ext cx="10917818" cy="4397375"/>
          </a:xfrm>
        </p:spPr>
        <p:txBody>
          <a:bodyPr>
            <a:normAutofit/>
          </a:bodyPr>
          <a:lstStyle/>
          <a:p>
            <a:pPr marL="0" indent="0" algn="ctr">
              <a:buNone/>
            </a:pPr>
            <a:r>
              <a:rPr lang="ar-SA" sz="2400" b="0" i="0" dirty="0">
                <a:solidFill>
                  <a:srgbClr val="FFFFFF"/>
                </a:solidFill>
                <a:effectLst/>
                <a:latin typeface="me_quran"/>
              </a:rPr>
              <a:t>وَعَدَكُمُ </a:t>
            </a:r>
            <a:r>
              <a:rPr lang="ar-SA" sz="2400" b="0" i="0" dirty="0" err="1">
                <a:solidFill>
                  <a:srgbClr val="FFFFFF"/>
                </a:solidFill>
                <a:effectLst/>
                <a:latin typeface="me_quran"/>
              </a:rPr>
              <a:t>ٱللَّهُ</a:t>
            </a:r>
            <a:r>
              <a:rPr lang="ar-SA" sz="2400" b="0" i="0" dirty="0">
                <a:solidFill>
                  <a:srgbClr val="FFFFFF"/>
                </a:solidFill>
                <a:effectLst/>
                <a:latin typeface="me_quran"/>
              </a:rPr>
              <a:t> مَغَانِمَ كَثِيرَةً تَأْخُذُونَهَا فَعَجَّلَ لَكُمْ </a:t>
            </a:r>
            <a:r>
              <a:rPr lang="ar-SA" sz="2400" b="0" i="0" dirty="0" err="1">
                <a:solidFill>
                  <a:srgbClr val="FFFFFF"/>
                </a:solidFill>
                <a:effectLst/>
                <a:latin typeface="me_quran"/>
              </a:rPr>
              <a:t>هَـٰذِهِۦ</a:t>
            </a:r>
            <a:r>
              <a:rPr lang="ar-SA" sz="2400" b="0" i="0" dirty="0">
                <a:solidFill>
                  <a:srgbClr val="FFFFFF"/>
                </a:solidFill>
                <a:effectLst/>
                <a:latin typeface="me_quran"/>
              </a:rPr>
              <a:t> وَكَفَّ أَيْدِىَ </a:t>
            </a:r>
            <a:r>
              <a:rPr lang="ar-SA" sz="2400" b="0" i="0" dirty="0" err="1">
                <a:solidFill>
                  <a:srgbClr val="FFFFFF"/>
                </a:solidFill>
                <a:effectLst/>
                <a:latin typeface="me_quran"/>
              </a:rPr>
              <a:t>ٱلنَّاسِ</a:t>
            </a:r>
            <a:r>
              <a:rPr lang="ar-SA" sz="2400" b="0" i="0" dirty="0">
                <a:solidFill>
                  <a:srgbClr val="FFFFFF"/>
                </a:solidFill>
                <a:effectLst/>
                <a:latin typeface="me_quran"/>
              </a:rPr>
              <a:t> عَنكُمْ وَلِتَكُونَ ءَايَةً لِّلْمُؤْمِنِينَ وَيَهْدِيَكُمْ صِرَٰطًا مُّسْتَقِيمًا</a:t>
            </a:r>
            <a:endParaRPr lang="en-US" sz="2400" b="0" i="0" dirty="0">
              <a:solidFill>
                <a:srgbClr val="FFFFFF"/>
              </a:solidFill>
              <a:effectLst/>
              <a:latin typeface="me_quran"/>
            </a:endParaRPr>
          </a:p>
          <a:p>
            <a:pPr marL="0" indent="0" algn="ctr">
              <a:buNone/>
            </a:pPr>
            <a:r>
              <a:rPr lang="en-CA" sz="2400" b="0" i="0" dirty="0">
                <a:solidFill>
                  <a:srgbClr val="FFFFFF"/>
                </a:solidFill>
                <a:effectLst/>
              </a:rPr>
              <a:t>Allah has promised you abundant spoils that you will take [in the future] and has hastened for you this [victory] and withheld the hands of people from you - that it may be a sign for the believers and [that] He may guide you to a straight path.</a:t>
            </a:r>
          </a:p>
          <a:p>
            <a:pPr marL="0" indent="0" algn="ctr">
              <a:buNone/>
            </a:pPr>
            <a:r>
              <a:rPr lang="en-CA" sz="2400" dirty="0">
                <a:solidFill>
                  <a:srgbClr val="FFFFFF"/>
                </a:solidFill>
              </a:rPr>
              <a:t>Quran 48:20</a:t>
            </a:r>
            <a:endParaRPr lang="en-US" sz="2400" dirty="0">
              <a:solidFill>
                <a:srgbClr val="FFFFFF"/>
              </a:solidFill>
            </a:endParaRPr>
          </a:p>
        </p:txBody>
      </p:sp>
    </p:spTree>
    <p:extLst>
      <p:ext uri="{BB962C8B-B14F-4D97-AF65-F5344CB8AC3E}">
        <p14:creationId xmlns:p14="http://schemas.microsoft.com/office/powerpoint/2010/main" val="2747396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E561-9E65-A15A-5074-B0C5B6FB3ED4}"/>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368AC5E0-8A5C-C4E7-4D42-F430DCE28C67}"/>
              </a:ext>
            </a:extLst>
          </p:cNvPr>
          <p:cNvSpPr>
            <a:spLocks noGrp="1"/>
          </p:cNvSpPr>
          <p:nvPr>
            <p:ph idx="1"/>
          </p:nvPr>
        </p:nvSpPr>
        <p:spPr>
          <a:xfrm>
            <a:off x="720000" y="1371600"/>
            <a:ext cx="10728325" cy="4682836"/>
          </a:xfrm>
        </p:spPr>
        <p:txBody>
          <a:bodyPr>
            <a:normAutofit/>
          </a:bodyPr>
          <a:lstStyle/>
          <a:p>
            <a:r>
              <a:rPr lang="en-US" sz="2400" dirty="0">
                <a:solidFill>
                  <a:srgbClr val="FFFFFF"/>
                </a:solidFill>
              </a:rPr>
              <a:t>After a number of emissaries come from Quraysh to investigate the Prophet’s intentions, the Prophet sends his own emissary to them.</a:t>
            </a:r>
          </a:p>
          <a:p>
            <a:r>
              <a:rPr lang="en-US" sz="2400" dirty="0">
                <a:solidFill>
                  <a:srgbClr val="FFFFFF"/>
                </a:solidFill>
              </a:rPr>
              <a:t>Ibn </a:t>
            </a:r>
            <a:r>
              <a:rPr lang="en-US" sz="2400" dirty="0" err="1">
                <a:solidFill>
                  <a:srgbClr val="FFFFFF"/>
                </a:solidFill>
              </a:rPr>
              <a:t>Ishaq</a:t>
            </a:r>
            <a:r>
              <a:rPr lang="en-US" sz="2400" dirty="0">
                <a:solidFill>
                  <a:srgbClr val="FFFFFF"/>
                </a:solidFill>
              </a:rPr>
              <a:t> reports:</a:t>
            </a:r>
          </a:p>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قال ابن إسحاق: وحدثني بعض أهل العلم: أن رسول الله صلى الله عليه وسلم دعا خراش بن أمية الخزاعي، فبعثه إلى قريش بمكة، وحمله على بعير له يقال له الثعلب، ليبلغ أشرافهم عنه ما جاء له</a:t>
            </a:r>
            <a:endParaRPr lang="en-US" sz="2400" dirty="0">
              <a:solidFill>
                <a:srgbClr val="FFFFFF"/>
              </a:solidFill>
            </a:endParaRPr>
          </a:p>
          <a:p>
            <a:pPr algn="ctr"/>
            <a:r>
              <a:rPr lang="en-US" sz="2400" dirty="0">
                <a:solidFill>
                  <a:srgbClr val="FFFFFF"/>
                </a:solidFill>
              </a:rPr>
              <a:t>“The Prophet calls </a:t>
            </a:r>
            <a:r>
              <a:rPr lang="en-US" sz="2400" dirty="0" err="1">
                <a:solidFill>
                  <a:srgbClr val="FFFFFF"/>
                </a:solidFill>
              </a:rPr>
              <a:t>Kharaash</a:t>
            </a:r>
            <a:r>
              <a:rPr lang="en-US" sz="2400" dirty="0">
                <a:solidFill>
                  <a:srgbClr val="FFFFFF"/>
                </a:solidFill>
              </a:rPr>
              <a:t> ibn </a:t>
            </a:r>
            <a:r>
              <a:rPr lang="en-US" sz="2400" dirty="0" err="1">
                <a:solidFill>
                  <a:srgbClr val="FFFFFF"/>
                </a:solidFill>
              </a:rPr>
              <a:t>Umayyah</a:t>
            </a:r>
            <a:r>
              <a:rPr lang="en-US" sz="2400" dirty="0">
                <a:solidFill>
                  <a:srgbClr val="FFFFFF"/>
                </a:solidFill>
              </a:rPr>
              <a:t> Al-</a:t>
            </a:r>
            <a:r>
              <a:rPr lang="en-US" sz="2400" dirty="0" err="1">
                <a:solidFill>
                  <a:srgbClr val="FFFFFF"/>
                </a:solidFill>
              </a:rPr>
              <a:t>Khuza’I</a:t>
            </a:r>
            <a:r>
              <a:rPr lang="en-US" sz="2400" dirty="0">
                <a:solidFill>
                  <a:srgbClr val="FFFFFF"/>
                </a:solidFill>
              </a:rPr>
              <a:t> and he sends him to Makkah. The Prophet has a camel named ‘</a:t>
            </a:r>
            <a:r>
              <a:rPr lang="en-US" sz="2400" dirty="0" err="1">
                <a:solidFill>
                  <a:srgbClr val="FFFFFF"/>
                </a:solidFill>
              </a:rPr>
              <a:t>tha’lab</a:t>
            </a:r>
            <a:r>
              <a:rPr lang="en-US" sz="2400" dirty="0">
                <a:solidFill>
                  <a:srgbClr val="FFFFFF"/>
                </a:solidFill>
              </a:rPr>
              <a:t>’ that he lends to him to ride into Makkah to communicate to the he leaders of Quraysh the purpose for which the Prophet has come.</a:t>
            </a:r>
          </a:p>
        </p:txBody>
      </p:sp>
    </p:spTree>
    <p:extLst>
      <p:ext uri="{BB962C8B-B14F-4D97-AF65-F5344CB8AC3E}">
        <p14:creationId xmlns:p14="http://schemas.microsoft.com/office/powerpoint/2010/main" val="3639245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56B95-CD29-9E1A-AC90-5EA6AA8566A2}"/>
              </a:ext>
            </a:extLst>
          </p:cNvPr>
          <p:cNvSpPr>
            <a:spLocks noGrp="1"/>
          </p:cNvSpPr>
          <p:nvPr>
            <p:ph type="title"/>
          </p:nvPr>
        </p:nvSpPr>
        <p:spPr>
          <a:xfrm>
            <a:off x="720000" y="619200"/>
            <a:ext cx="10728322" cy="738545"/>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036DB2AB-75B6-414F-FA82-9B14F2981FEB}"/>
              </a:ext>
            </a:extLst>
          </p:cNvPr>
          <p:cNvSpPr>
            <a:spLocks noGrp="1"/>
          </p:cNvSpPr>
          <p:nvPr>
            <p:ph idx="1"/>
          </p:nvPr>
        </p:nvSpPr>
        <p:spPr>
          <a:xfrm>
            <a:off x="720000" y="1565564"/>
            <a:ext cx="10728325" cy="4203411"/>
          </a:xfrm>
        </p:spPr>
        <p:txBody>
          <a:bodyPr>
            <a:normAutofit/>
          </a:bodyPr>
          <a:lstStyle/>
          <a:p>
            <a:pPr marL="0" indent="0" algn="ctr">
              <a:buNone/>
            </a:pPr>
            <a:r>
              <a:rPr lang="ar-SA" sz="2400" b="0" i="0" dirty="0">
                <a:solidFill>
                  <a:srgbClr val="FFFFFF"/>
                </a:solidFill>
                <a:effectLst/>
                <a:latin typeface="me_quran"/>
              </a:rPr>
              <a:t>وَأُخْرَىٰ لَمْ تَقْدِرُوا۟ عَلَيْهَا قَدْ أَحَاطَ </a:t>
            </a:r>
            <a:r>
              <a:rPr lang="ar-SA" sz="2400" b="0" i="0" dirty="0" err="1">
                <a:solidFill>
                  <a:srgbClr val="FFFFFF"/>
                </a:solidFill>
                <a:effectLst/>
                <a:latin typeface="me_quran"/>
              </a:rPr>
              <a:t>ٱللَّهُ</a:t>
            </a:r>
            <a:r>
              <a:rPr lang="ar-SA" sz="2400" b="0" i="0" dirty="0">
                <a:solidFill>
                  <a:srgbClr val="FFFFFF"/>
                </a:solidFill>
                <a:effectLst/>
                <a:latin typeface="me_quran"/>
              </a:rPr>
              <a:t> بِهَا وَكَانَ </a:t>
            </a:r>
            <a:r>
              <a:rPr lang="ar-SA" sz="2400" b="0" i="0" dirty="0" err="1">
                <a:solidFill>
                  <a:srgbClr val="FFFFFF"/>
                </a:solidFill>
                <a:effectLst/>
                <a:latin typeface="me_quran"/>
              </a:rPr>
              <a:t>ٱللَّهُ</a:t>
            </a:r>
            <a:r>
              <a:rPr lang="ar-SA" sz="2400" b="0" i="0" dirty="0">
                <a:solidFill>
                  <a:srgbClr val="FFFFFF"/>
                </a:solidFill>
                <a:effectLst/>
                <a:latin typeface="me_quran"/>
              </a:rPr>
              <a:t> عَلَىٰ كُلِّ </a:t>
            </a:r>
            <a:r>
              <a:rPr lang="ar-SA" sz="2400" b="0" i="0" dirty="0" err="1">
                <a:solidFill>
                  <a:srgbClr val="FFFFFF"/>
                </a:solidFill>
                <a:effectLst/>
                <a:latin typeface="me_quran"/>
              </a:rPr>
              <a:t>شَىْءٍ</a:t>
            </a:r>
            <a:r>
              <a:rPr lang="ar-SA" sz="2400" b="0" i="0" dirty="0">
                <a:solidFill>
                  <a:srgbClr val="FFFFFF"/>
                </a:solidFill>
                <a:effectLst/>
                <a:latin typeface="me_quran"/>
              </a:rPr>
              <a:t> قَدِيرًا</a:t>
            </a:r>
            <a:endParaRPr lang="en-US" sz="2400" b="0" i="0" dirty="0">
              <a:solidFill>
                <a:srgbClr val="FFFFFF"/>
              </a:solidFill>
              <a:effectLst/>
              <a:latin typeface="me_quran"/>
            </a:endParaRPr>
          </a:p>
          <a:p>
            <a:pPr marL="0" indent="0" algn="ctr">
              <a:buNone/>
            </a:pPr>
            <a:r>
              <a:rPr lang="en-CA" sz="2400" b="0" i="0" dirty="0">
                <a:solidFill>
                  <a:srgbClr val="FFFFFF"/>
                </a:solidFill>
                <a:effectLst/>
              </a:rPr>
              <a:t>And [He promises] other [victories] that you were [so far] unable to [realize] which Allah has already encompassed. And ever is Allah , over all things, competent.</a:t>
            </a:r>
          </a:p>
          <a:p>
            <a:pPr marL="0" indent="0" algn="ctr">
              <a:buNone/>
            </a:pPr>
            <a:r>
              <a:rPr lang="en-CA" sz="2400" dirty="0">
                <a:solidFill>
                  <a:srgbClr val="FFFFFF"/>
                </a:solidFill>
              </a:rPr>
              <a:t>Quran 48:21</a:t>
            </a:r>
            <a:endParaRPr lang="en-US" sz="2400" dirty="0">
              <a:solidFill>
                <a:srgbClr val="FFFFFF"/>
              </a:solidFill>
            </a:endParaRPr>
          </a:p>
        </p:txBody>
      </p:sp>
    </p:spTree>
    <p:extLst>
      <p:ext uri="{BB962C8B-B14F-4D97-AF65-F5344CB8AC3E}">
        <p14:creationId xmlns:p14="http://schemas.microsoft.com/office/powerpoint/2010/main" val="3301248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DAD19-C201-9DA2-C2B3-81AED4FF6833}"/>
              </a:ext>
            </a:extLst>
          </p:cNvPr>
          <p:cNvSpPr>
            <a:spLocks noGrp="1"/>
          </p:cNvSpPr>
          <p:nvPr>
            <p:ph type="title"/>
          </p:nvPr>
        </p:nvSpPr>
        <p:spPr>
          <a:xfrm>
            <a:off x="720000" y="619200"/>
            <a:ext cx="10728322" cy="780109"/>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23DB7D17-0859-7A05-495B-53ABFB0BA86F}"/>
              </a:ext>
            </a:extLst>
          </p:cNvPr>
          <p:cNvSpPr>
            <a:spLocks noGrp="1"/>
          </p:cNvSpPr>
          <p:nvPr>
            <p:ph idx="1"/>
          </p:nvPr>
        </p:nvSpPr>
        <p:spPr>
          <a:xfrm>
            <a:off x="720000" y="1399310"/>
            <a:ext cx="10728325" cy="4369666"/>
          </a:xfrm>
        </p:spPr>
        <p:txBody>
          <a:bodyPr>
            <a:normAutofit/>
          </a:bodyPr>
          <a:lstStyle/>
          <a:p>
            <a:pPr marL="0" indent="0" algn="ctr">
              <a:buNone/>
            </a:pPr>
            <a:r>
              <a:rPr lang="ar-SA" sz="2400" b="0" i="0" dirty="0">
                <a:solidFill>
                  <a:srgbClr val="FFFFFF"/>
                </a:solidFill>
                <a:effectLst/>
                <a:latin typeface="me_quran"/>
              </a:rPr>
              <a:t>وَلَوْ قَـٰتَلَكُمُ </a:t>
            </a:r>
            <a:r>
              <a:rPr lang="ar-SA" sz="2400" b="0" i="0" dirty="0" err="1">
                <a:solidFill>
                  <a:srgbClr val="FFFFFF"/>
                </a:solidFill>
                <a:effectLst/>
                <a:latin typeface="me_quran"/>
              </a:rPr>
              <a:t>ٱلَّذِينَ</a:t>
            </a:r>
            <a:r>
              <a:rPr lang="ar-SA" sz="2400" b="0" i="0" dirty="0">
                <a:solidFill>
                  <a:srgbClr val="FFFFFF"/>
                </a:solidFill>
                <a:effectLst/>
                <a:latin typeface="me_quran"/>
              </a:rPr>
              <a:t> كَفَرُوا۟ لَوَلَّوُا۟ </a:t>
            </a:r>
            <a:r>
              <a:rPr lang="ar-SA" sz="2400" b="0" i="0" dirty="0" err="1">
                <a:solidFill>
                  <a:srgbClr val="FFFFFF"/>
                </a:solidFill>
                <a:effectLst/>
                <a:latin typeface="me_quran"/>
              </a:rPr>
              <a:t>ٱلْأَدْبَـٰرَ</a:t>
            </a:r>
            <a:r>
              <a:rPr lang="ar-SA" sz="2400" b="0" i="0" dirty="0">
                <a:solidFill>
                  <a:srgbClr val="FFFFFF"/>
                </a:solidFill>
                <a:effectLst/>
                <a:latin typeface="me_quran"/>
              </a:rPr>
              <a:t> ثُمَّ لَا يَجِدُونَ وَلِيًّا وَلَا نَصِيرًا</a:t>
            </a:r>
            <a:endParaRPr lang="en-US" sz="2400" b="0" i="0" dirty="0">
              <a:solidFill>
                <a:srgbClr val="FFFFFF"/>
              </a:solidFill>
              <a:effectLst/>
              <a:latin typeface="me_quran"/>
            </a:endParaRPr>
          </a:p>
          <a:p>
            <a:pPr marL="0" indent="0" algn="ctr">
              <a:buNone/>
            </a:pPr>
            <a:r>
              <a:rPr lang="en-CA" sz="2400" b="0" i="0" dirty="0">
                <a:solidFill>
                  <a:srgbClr val="FFFFFF"/>
                </a:solidFill>
                <a:effectLst/>
              </a:rPr>
              <a:t>And if those [</a:t>
            </a:r>
            <a:r>
              <a:rPr lang="en-CA" sz="2400" b="0" i="0" dirty="0" err="1">
                <a:solidFill>
                  <a:srgbClr val="FFFFFF"/>
                </a:solidFill>
                <a:effectLst/>
              </a:rPr>
              <a:t>Makkans</a:t>
            </a:r>
            <a:r>
              <a:rPr lang="en-CA" sz="2400" b="0" i="0" dirty="0">
                <a:solidFill>
                  <a:srgbClr val="FFFFFF"/>
                </a:solidFill>
                <a:effectLst/>
              </a:rPr>
              <a:t>] who disbelieve had fought you, they would have turned their backs [in flight]. Then they would not find a protector or a helper.</a:t>
            </a:r>
          </a:p>
          <a:p>
            <a:pPr marL="0" indent="0" algn="ctr">
              <a:buNone/>
            </a:pPr>
            <a:r>
              <a:rPr lang="en-CA" sz="2400" dirty="0">
                <a:solidFill>
                  <a:srgbClr val="FFFFFF"/>
                </a:solidFill>
              </a:rPr>
              <a:t>Quran 48:22</a:t>
            </a:r>
            <a:endParaRPr lang="en-US" sz="2400" dirty="0">
              <a:solidFill>
                <a:srgbClr val="FFFFFF"/>
              </a:solidFill>
            </a:endParaRPr>
          </a:p>
        </p:txBody>
      </p:sp>
    </p:spTree>
    <p:extLst>
      <p:ext uri="{BB962C8B-B14F-4D97-AF65-F5344CB8AC3E}">
        <p14:creationId xmlns:p14="http://schemas.microsoft.com/office/powerpoint/2010/main" val="1678422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AD73F-EB43-5B7E-2F7B-3B1C9A40216D}"/>
              </a:ext>
            </a:extLst>
          </p:cNvPr>
          <p:cNvSpPr>
            <a:spLocks noGrp="1"/>
          </p:cNvSpPr>
          <p:nvPr>
            <p:ph type="title"/>
          </p:nvPr>
        </p:nvSpPr>
        <p:spPr>
          <a:xfrm>
            <a:off x="720000" y="619200"/>
            <a:ext cx="10728322" cy="752400"/>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998F34F4-FF1F-9B4D-6505-697BE7ACEEC5}"/>
              </a:ext>
            </a:extLst>
          </p:cNvPr>
          <p:cNvSpPr>
            <a:spLocks noGrp="1"/>
          </p:cNvSpPr>
          <p:nvPr>
            <p:ph idx="1"/>
          </p:nvPr>
        </p:nvSpPr>
        <p:spPr>
          <a:xfrm>
            <a:off x="720000" y="1510146"/>
            <a:ext cx="10728325" cy="4258830"/>
          </a:xfrm>
        </p:spPr>
        <p:txBody>
          <a:bodyPr>
            <a:normAutofit/>
          </a:bodyPr>
          <a:lstStyle/>
          <a:p>
            <a:pPr marL="0" indent="0" algn="ctr">
              <a:buNone/>
            </a:pPr>
            <a:r>
              <a:rPr lang="ar-SA" sz="2400" b="0" i="0" dirty="0">
                <a:solidFill>
                  <a:srgbClr val="FFFFFF"/>
                </a:solidFill>
                <a:effectLst/>
                <a:latin typeface="me_quran"/>
              </a:rPr>
              <a:t>سُنَّةَ </a:t>
            </a:r>
            <a:r>
              <a:rPr lang="ar-SA" sz="2400" b="0" i="0" dirty="0" err="1">
                <a:solidFill>
                  <a:srgbClr val="FFFFFF"/>
                </a:solidFill>
                <a:effectLst/>
                <a:latin typeface="me_quran"/>
              </a:rPr>
              <a:t>ٱللَّهِ</a:t>
            </a:r>
            <a:r>
              <a:rPr lang="ar-SA" sz="2400" b="0" i="0" dirty="0">
                <a:solidFill>
                  <a:srgbClr val="FFFFFF"/>
                </a:solidFill>
                <a:effectLst/>
                <a:latin typeface="me_quran"/>
              </a:rPr>
              <a:t> </a:t>
            </a:r>
            <a:r>
              <a:rPr lang="ar-SA" sz="2400" b="0" i="0" dirty="0" err="1">
                <a:solidFill>
                  <a:srgbClr val="FFFFFF"/>
                </a:solidFill>
                <a:effectLst/>
                <a:latin typeface="me_quran"/>
              </a:rPr>
              <a:t>ٱلَّتِى</a:t>
            </a:r>
            <a:r>
              <a:rPr lang="ar-SA" sz="2400" b="0" i="0" dirty="0">
                <a:solidFill>
                  <a:srgbClr val="FFFFFF"/>
                </a:solidFill>
                <a:effectLst/>
                <a:latin typeface="me_quran"/>
              </a:rPr>
              <a:t> قَدْ خَلَتْ مِن قَبْلُ وَلَن تَجِدَ لِسُنَّةِ </a:t>
            </a:r>
            <a:r>
              <a:rPr lang="ar-SA" sz="2400" b="0" i="0" dirty="0" err="1">
                <a:solidFill>
                  <a:srgbClr val="FFFFFF"/>
                </a:solidFill>
                <a:effectLst/>
                <a:latin typeface="me_quran"/>
              </a:rPr>
              <a:t>ٱللَّهِ</a:t>
            </a:r>
            <a:r>
              <a:rPr lang="ar-SA" sz="2400" b="0" i="0" dirty="0">
                <a:solidFill>
                  <a:srgbClr val="FFFFFF"/>
                </a:solidFill>
                <a:effectLst/>
                <a:latin typeface="me_quran"/>
              </a:rPr>
              <a:t> تَبْدِيلً</a:t>
            </a:r>
            <a:endParaRPr lang="en-US" sz="2400" b="0" i="0" dirty="0">
              <a:solidFill>
                <a:srgbClr val="FFFFFF"/>
              </a:solidFill>
              <a:effectLst/>
              <a:latin typeface="me_quran"/>
            </a:endParaRPr>
          </a:p>
          <a:p>
            <a:pPr marL="0" indent="0" algn="ctr">
              <a:buNone/>
            </a:pPr>
            <a:r>
              <a:rPr lang="en-CA" sz="2400" b="0" i="0" dirty="0">
                <a:solidFill>
                  <a:srgbClr val="FFFFFF"/>
                </a:solidFill>
                <a:effectLst/>
              </a:rPr>
              <a:t>[This is] the established way of Allah which has occurred before. And never will you find in the way of Allah any change.</a:t>
            </a:r>
          </a:p>
          <a:p>
            <a:pPr marL="0" indent="0" algn="ctr">
              <a:buNone/>
            </a:pPr>
            <a:r>
              <a:rPr lang="en-CA" sz="2400" dirty="0">
                <a:solidFill>
                  <a:srgbClr val="FFFFFF"/>
                </a:solidFill>
              </a:rPr>
              <a:t>Quran 48:23</a:t>
            </a:r>
            <a:endParaRPr lang="en-US" sz="2400" dirty="0">
              <a:solidFill>
                <a:srgbClr val="FFFFFF"/>
              </a:solidFill>
            </a:endParaRPr>
          </a:p>
        </p:txBody>
      </p:sp>
    </p:spTree>
    <p:extLst>
      <p:ext uri="{BB962C8B-B14F-4D97-AF65-F5344CB8AC3E}">
        <p14:creationId xmlns:p14="http://schemas.microsoft.com/office/powerpoint/2010/main" val="602273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6BCD5-FBFD-373B-6A6C-30A345F4D4B1}"/>
              </a:ext>
            </a:extLst>
          </p:cNvPr>
          <p:cNvSpPr>
            <a:spLocks noGrp="1"/>
          </p:cNvSpPr>
          <p:nvPr>
            <p:ph type="title"/>
          </p:nvPr>
        </p:nvSpPr>
        <p:spPr>
          <a:xfrm>
            <a:off x="720000" y="619200"/>
            <a:ext cx="10728322" cy="710836"/>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20B4AC4F-35D0-CA32-BDB8-B9BA5FDA408D}"/>
              </a:ext>
            </a:extLst>
          </p:cNvPr>
          <p:cNvSpPr>
            <a:spLocks noGrp="1"/>
          </p:cNvSpPr>
          <p:nvPr>
            <p:ph idx="1"/>
          </p:nvPr>
        </p:nvSpPr>
        <p:spPr>
          <a:xfrm>
            <a:off x="720000" y="1440874"/>
            <a:ext cx="10728325" cy="4328102"/>
          </a:xfrm>
        </p:spPr>
        <p:txBody>
          <a:bodyPr>
            <a:normAutofit/>
          </a:bodyPr>
          <a:lstStyle/>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 فعقروا به جمل رسول الله صلى الله عليه وسلم، وأرادوا قتله، فمنعته الأحابيش، فخلوا سبيله، حتى أتى رسول الله صلى الله عليه وسلم</a:t>
            </a:r>
            <a:endParaRPr lang="en-US"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r>
              <a:rPr lang="en-US" sz="2400" dirty="0">
                <a:solidFill>
                  <a:srgbClr val="FFFFFF"/>
                </a:solidFill>
                <a:cs typeface="Simplified Arabic" panose="02020603050405020304" pitchFamily="18" charset="-78"/>
              </a:rPr>
              <a:t>The Quraysh, in response, kills the Prophet’s camel and they also intend to kill the Prophet’s emissary. The tribe of </a:t>
            </a:r>
            <a:r>
              <a:rPr lang="en-US" sz="2400" dirty="0" err="1">
                <a:solidFill>
                  <a:srgbClr val="FFFFFF"/>
                </a:solidFill>
                <a:cs typeface="Simplified Arabic" panose="02020603050405020304" pitchFamily="18" charset="-78"/>
              </a:rPr>
              <a:t>Hulyash</a:t>
            </a:r>
            <a:r>
              <a:rPr lang="en-US" sz="2400" dirty="0">
                <a:solidFill>
                  <a:srgbClr val="FFFFFF"/>
                </a:solidFill>
                <a:cs typeface="Simplified Arabic" panose="02020603050405020304" pitchFamily="18" charset="-78"/>
              </a:rPr>
              <a:t>, the </a:t>
            </a:r>
            <a:r>
              <a:rPr lang="en-US" sz="2400" dirty="0" err="1">
                <a:solidFill>
                  <a:srgbClr val="FFFFFF"/>
                </a:solidFill>
                <a:cs typeface="Simplified Arabic" panose="02020603050405020304" pitchFamily="18" charset="-78"/>
              </a:rPr>
              <a:t>Ahabeesh</a:t>
            </a:r>
            <a:r>
              <a:rPr lang="en-US" sz="2400" dirty="0">
                <a:solidFill>
                  <a:srgbClr val="FFFFFF"/>
                </a:solidFill>
                <a:cs typeface="Simplified Arabic" panose="02020603050405020304" pitchFamily="18" charset="-78"/>
              </a:rPr>
              <a:t>, prevent Quraysh from carrying out the assassination. They allow him to go free so he is able to return to the Prophet.</a:t>
            </a:r>
            <a:endParaRPr lang="en-US" sz="2400" dirty="0"/>
          </a:p>
        </p:txBody>
      </p:sp>
    </p:spTree>
    <p:extLst>
      <p:ext uri="{BB962C8B-B14F-4D97-AF65-F5344CB8AC3E}">
        <p14:creationId xmlns:p14="http://schemas.microsoft.com/office/powerpoint/2010/main" val="364372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CE16F-9487-6CF3-BB51-69A1967E3344}"/>
              </a:ext>
            </a:extLst>
          </p:cNvPr>
          <p:cNvSpPr>
            <a:spLocks noGrp="1"/>
          </p:cNvSpPr>
          <p:nvPr>
            <p:ph type="title"/>
          </p:nvPr>
        </p:nvSpPr>
        <p:spPr>
          <a:xfrm>
            <a:off x="720000" y="619200"/>
            <a:ext cx="10728322" cy="780109"/>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7BDAC0E3-88BF-B86F-C07D-2288C857A3B5}"/>
              </a:ext>
            </a:extLst>
          </p:cNvPr>
          <p:cNvSpPr>
            <a:spLocks noGrp="1"/>
          </p:cNvSpPr>
          <p:nvPr>
            <p:ph idx="1"/>
          </p:nvPr>
        </p:nvSpPr>
        <p:spPr>
          <a:xfrm>
            <a:off x="720000" y="1399310"/>
            <a:ext cx="10728325" cy="4369666"/>
          </a:xfrm>
        </p:spPr>
        <p:txBody>
          <a:bodyPr/>
          <a:lstStyle/>
          <a:p>
            <a:pPr>
              <a:buFont typeface="Arial" panose="020B0604020202020204" pitchFamily="34" charset="0"/>
              <a:buChar char="•"/>
            </a:pPr>
            <a:r>
              <a:rPr lang="en-US" dirty="0">
                <a:solidFill>
                  <a:srgbClr val="FFFFFF"/>
                </a:solidFill>
              </a:rPr>
              <a:t>The Prophet tries to send Umar ibn Al-Khattab:</a:t>
            </a:r>
          </a:p>
          <a:p>
            <a:pPr marL="0" indent="0" algn="ctr">
              <a:buNone/>
            </a:pPr>
            <a:r>
              <a:rPr lang="ar-SA" b="0" i="0" dirty="0">
                <a:solidFill>
                  <a:srgbClr val="FFFFFF"/>
                </a:solidFill>
                <a:effectLst/>
                <a:latin typeface="Simplified Arabic" panose="02020603050405020304" pitchFamily="18" charset="-78"/>
              </a:rPr>
              <a:t>ثم دعا عمر بن الخطاب ليبعثه إلى مكة، فيبلغ عنه أشراف قريش ما جاء له، فقال: يا رسول الله، إني أخاف قريشا على نفسي، وليس بمكة من بنى عدى ابن كعب أحد يمنعني، وقد عرفت قريش عداوتي إياها، وغلظتي عليها، ولكني أدلك على رجل أعز بها منى، عثمان بن عفان.</a:t>
            </a:r>
            <a:endParaRPr lang="en-US" b="0" i="0" dirty="0">
              <a:solidFill>
                <a:srgbClr val="FFFFFF"/>
              </a:solidFill>
              <a:effectLst/>
              <a:latin typeface="Simplified Arabic" panose="02020603050405020304" pitchFamily="18" charset="-78"/>
            </a:endParaRPr>
          </a:p>
          <a:p>
            <a:pPr marL="0" indent="0" algn="ctr">
              <a:buNone/>
            </a:pPr>
            <a:r>
              <a:rPr lang="en-US" dirty="0">
                <a:solidFill>
                  <a:srgbClr val="FFFFFF"/>
                </a:solidFill>
              </a:rPr>
              <a:t>Then the Prophet summons Umar ibn Al-Khattab to send to the leaders of Quraysh to explain for the purpose for which he has come. Umar replied: O Messenger of God, I fear </a:t>
            </a:r>
            <a:r>
              <a:rPr lang="en-US" dirty="0" err="1">
                <a:solidFill>
                  <a:srgbClr val="FFFFFF"/>
                </a:solidFill>
              </a:rPr>
              <a:t>Qurayash</a:t>
            </a:r>
            <a:r>
              <a:rPr lang="en-US" dirty="0">
                <a:solidFill>
                  <a:srgbClr val="FFFFFF"/>
                </a:solidFill>
              </a:rPr>
              <a:t> might hurt me. I have no tribesmen in Makkah who will protect me. And Quraysh know how much I hate them and how harsh I’ve been with them. But I do know someone else who can do a much better job, Uthman ibn </a:t>
            </a:r>
            <a:r>
              <a:rPr lang="en-US" dirty="0" err="1">
                <a:solidFill>
                  <a:srgbClr val="FFFFFF"/>
                </a:solidFill>
              </a:rPr>
              <a:t>Affan</a:t>
            </a:r>
            <a:endParaRPr lang="en-US" dirty="0">
              <a:solidFill>
                <a:srgbClr val="FFFFFF"/>
              </a:solidFill>
            </a:endParaRPr>
          </a:p>
        </p:txBody>
      </p:sp>
    </p:spTree>
    <p:extLst>
      <p:ext uri="{BB962C8B-B14F-4D97-AF65-F5344CB8AC3E}">
        <p14:creationId xmlns:p14="http://schemas.microsoft.com/office/powerpoint/2010/main" val="3709196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1539E-548A-E156-0E78-355D661FB773}"/>
              </a:ext>
            </a:extLst>
          </p:cNvPr>
          <p:cNvSpPr>
            <a:spLocks noGrp="1"/>
          </p:cNvSpPr>
          <p:nvPr>
            <p:ph type="title"/>
          </p:nvPr>
        </p:nvSpPr>
        <p:spPr>
          <a:xfrm>
            <a:off x="720000" y="619200"/>
            <a:ext cx="10728322" cy="807818"/>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1917C226-7056-FE0F-B79B-756147CC8787}"/>
              </a:ext>
            </a:extLst>
          </p:cNvPr>
          <p:cNvSpPr>
            <a:spLocks noGrp="1"/>
          </p:cNvSpPr>
          <p:nvPr>
            <p:ph idx="1"/>
          </p:nvPr>
        </p:nvSpPr>
        <p:spPr>
          <a:xfrm>
            <a:off x="720000" y="1427018"/>
            <a:ext cx="10728325" cy="4341957"/>
          </a:xfrm>
        </p:spPr>
        <p:txBody>
          <a:bodyPr>
            <a:normAutofit/>
          </a:bodyPr>
          <a:lstStyle/>
          <a:p>
            <a:pPr marL="0" indent="0" algn="ctr">
              <a:buNone/>
            </a:pPr>
            <a:r>
              <a:rPr lang="ar-SA" sz="2400" b="0" i="0" dirty="0">
                <a:solidFill>
                  <a:srgbClr val="FFFFFF"/>
                </a:solidFill>
                <a:effectLst/>
                <a:latin typeface="Simplified Arabic" panose="02020603050405020304" pitchFamily="18" charset="-78"/>
                <a:cs typeface="Simplified Arabic" panose="02020603050405020304" pitchFamily="18" charset="-78"/>
              </a:rPr>
              <a:t> فدعا رسول الله صلى الله عليه وسلم عثمان بن عفان، فبعثه إلى أبى سفيان وأشراف قريش، يخبرهم أنه لم يأت لحرب، وأنه إنما جاء زائرا لهذا البيت، ومعظما لحرمته.</a:t>
            </a:r>
            <a:endParaRPr lang="en-US" sz="2400" b="0" i="0" dirty="0">
              <a:solidFill>
                <a:srgbClr val="FFFFFF"/>
              </a:solidFill>
              <a:effectLst/>
              <a:latin typeface="Simplified Arabic" panose="02020603050405020304" pitchFamily="18" charset="-78"/>
              <a:cs typeface="Simplified Arabic" panose="02020603050405020304" pitchFamily="18" charset="-78"/>
            </a:endParaRPr>
          </a:p>
          <a:p>
            <a:pPr marL="0" indent="0" algn="ctr">
              <a:buNone/>
            </a:pPr>
            <a:r>
              <a:rPr lang="en-US" sz="2400" dirty="0">
                <a:solidFill>
                  <a:srgbClr val="FFFFFF"/>
                </a:solidFill>
                <a:cs typeface="Simplified Arabic" panose="02020603050405020304" pitchFamily="18" charset="-78"/>
              </a:rPr>
              <a:t>The Prophet called upon Uthman ibn </a:t>
            </a:r>
            <a:r>
              <a:rPr lang="en-US" sz="2400" dirty="0" err="1">
                <a:solidFill>
                  <a:srgbClr val="FFFFFF"/>
                </a:solidFill>
                <a:cs typeface="Simplified Arabic" panose="02020603050405020304" pitchFamily="18" charset="-78"/>
              </a:rPr>
              <a:t>Affan</a:t>
            </a:r>
            <a:r>
              <a:rPr lang="en-US" sz="2400" dirty="0">
                <a:solidFill>
                  <a:srgbClr val="FFFFFF"/>
                </a:solidFill>
                <a:cs typeface="Simplified Arabic" panose="02020603050405020304" pitchFamily="18" charset="-78"/>
              </a:rPr>
              <a:t> and sent him to Abu Sufyan and the other leaders of Quraysh. He notified them that the Prophet had not come for war bur rather to visit this Sacred House and to sanctify it.</a:t>
            </a:r>
            <a:endParaRPr lang="en-US" sz="2400" dirty="0">
              <a:solidFill>
                <a:srgbClr val="FFFFFF"/>
              </a:solidFill>
            </a:endParaRPr>
          </a:p>
        </p:txBody>
      </p:sp>
    </p:spTree>
    <p:extLst>
      <p:ext uri="{BB962C8B-B14F-4D97-AF65-F5344CB8AC3E}">
        <p14:creationId xmlns:p14="http://schemas.microsoft.com/office/powerpoint/2010/main" val="394552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9FA79-62D5-A68C-1EC9-04DB3CA66D4C}"/>
              </a:ext>
            </a:extLst>
          </p:cNvPr>
          <p:cNvSpPr>
            <a:spLocks noGrp="1"/>
          </p:cNvSpPr>
          <p:nvPr>
            <p:ph type="title"/>
          </p:nvPr>
        </p:nvSpPr>
        <p:spPr>
          <a:xfrm>
            <a:off x="720000" y="619200"/>
            <a:ext cx="10728322" cy="766255"/>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EF4B0CE9-B26B-16E7-07EB-B24D8A72AFD5}"/>
              </a:ext>
            </a:extLst>
          </p:cNvPr>
          <p:cNvSpPr>
            <a:spLocks noGrp="1"/>
          </p:cNvSpPr>
          <p:nvPr>
            <p:ph idx="1"/>
          </p:nvPr>
        </p:nvSpPr>
        <p:spPr>
          <a:xfrm>
            <a:off x="720000" y="1537856"/>
            <a:ext cx="10728325" cy="4231120"/>
          </a:xfrm>
        </p:spPr>
        <p:txBody>
          <a:bodyPr/>
          <a:lstStyle/>
          <a:p>
            <a:r>
              <a:rPr lang="en-US" sz="2400" dirty="0">
                <a:solidFill>
                  <a:srgbClr val="FFFFFF"/>
                </a:solidFill>
              </a:rPr>
              <a:t>Uthman enters Makkah and ends up staying there for 3 days. He was prevented from leaving Makkah by his relatives.</a:t>
            </a:r>
          </a:p>
          <a:p>
            <a:r>
              <a:rPr lang="en-US" sz="2400" dirty="0">
                <a:solidFill>
                  <a:srgbClr val="FFFFFF"/>
                </a:solidFill>
              </a:rPr>
              <a:t>Rumors begin to circulate that Uthman had been killed.</a:t>
            </a:r>
          </a:p>
          <a:p>
            <a:r>
              <a:rPr lang="en-US" sz="2400" dirty="0">
                <a:solidFill>
                  <a:srgbClr val="FFFFFF"/>
                </a:solidFill>
              </a:rPr>
              <a:t>It had been 6 years since the </a:t>
            </a:r>
            <a:r>
              <a:rPr lang="en-US" sz="2400" dirty="0" err="1">
                <a:solidFill>
                  <a:srgbClr val="FFFFFF"/>
                </a:solidFill>
              </a:rPr>
              <a:t>Muhajireen</a:t>
            </a:r>
            <a:r>
              <a:rPr lang="en-US" sz="2400" dirty="0">
                <a:solidFill>
                  <a:srgbClr val="FFFFFF"/>
                </a:solidFill>
              </a:rPr>
              <a:t> had seen their families so some of the Muslims enter the city informally to meet their families. These Muslims were prevented from leaving Makkah and returning to the Prophet’s camp.</a:t>
            </a:r>
          </a:p>
          <a:p>
            <a:endParaRPr lang="en-US" dirty="0"/>
          </a:p>
        </p:txBody>
      </p:sp>
    </p:spTree>
    <p:extLst>
      <p:ext uri="{BB962C8B-B14F-4D97-AF65-F5344CB8AC3E}">
        <p14:creationId xmlns:p14="http://schemas.microsoft.com/office/powerpoint/2010/main" val="428234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D4579-AA92-DF07-BFA9-3B0405E492F1}"/>
              </a:ext>
            </a:extLst>
          </p:cNvPr>
          <p:cNvSpPr>
            <a:spLocks noGrp="1"/>
          </p:cNvSpPr>
          <p:nvPr>
            <p:ph type="title"/>
          </p:nvPr>
        </p:nvSpPr>
        <p:spPr>
          <a:xfrm>
            <a:off x="720000" y="619200"/>
            <a:ext cx="10728322" cy="724691"/>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9063C245-4D33-3D9D-C41E-A45E572FFCDD}"/>
              </a:ext>
            </a:extLst>
          </p:cNvPr>
          <p:cNvSpPr>
            <a:spLocks noGrp="1"/>
          </p:cNvSpPr>
          <p:nvPr>
            <p:ph idx="1"/>
          </p:nvPr>
        </p:nvSpPr>
        <p:spPr>
          <a:xfrm>
            <a:off x="720000" y="1343892"/>
            <a:ext cx="10728325" cy="4425084"/>
          </a:xfrm>
        </p:spPr>
        <p:txBody>
          <a:bodyPr>
            <a:normAutofit/>
          </a:bodyPr>
          <a:lstStyle/>
          <a:p>
            <a:r>
              <a:rPr lang="en-US" sz="2400" dirty="0">
                <a:solidFill>
                  <a:srgbClr val="FFFFFF"/>
                </a:solidFill>
              </a:rPr>
              <a:t>These new developments, inspire the Prophet to renew his pledge with his followers.</a:t>
            </a:r>
          </a:p>
          <a:p>
            <a:r>
              <a:rPr lang="en-US" sz="2400" dirty="0">
                <a:solidFill>
                  <a:srgbClr val="FFFFFF"/>
                </a:solidFill>
              </a:rPr>
              <a:t>The pledge is famously known as </a:t>
            </a:r>
            <a:r>
              <a:rPr lang="ar-SA" sz="2400" dirty="0">
                <a:solidFill>
                  <a:srgbClr val="FFFFFF"/>
                </a:solidFill>
              </a:rPr>
              <a:t>بيعة الرضوان</a:t>
            </a:r>
            <a:r>
              <a:rPr lang="en-US" sz="2400" dirty="0">
                <a:solidFill>
                  <a:srgbClr val="FFFFFF"/>
                </a:solidFill>
              </a:rPr>
              <a:t>  ‘The Pledge of </a:t>
            </a:r>
            <a:r>
              <a:rPr lang="en-US" sz="2400" dirty="0" err="1">
                <a:solidFill>
                  <a:srgbClr val="FFFFFF"/>
                </a:solidFill>
              </a:rPr>
              <a:t>Ridhwan</a:t>
            </a:r>
            <a:r>
              <a:rPr lang="en-US" sz="2400" dirty="0">
                <a:solidFill>
                  <a:srgbClr val="FFFFFF"/>
                </a:solidFill>
              </a:rPr>
              <a:t>’</a:t>
            </a:r>
          </a:p>
          <a:p>
            <a:r>
              <a:rPr lang="en-US" sz="2400" dirty="0">
                <a:solidFill>
                  <a:srgbClr val="FFFFFF"/>
                </a:solidFill>
              </a:rPr>
              <a:t>The Prophet sat under the shade of an acacia tree and the pilgrims approach him to shake his hand and pledge their allegiance to him.</a:t>
            </a:r>
          </a:p>
          <a:p>
            <a:endParaRPr lang="en-US" sz="2400" dirty="0">
              <a:solidFill>
                <a:srgbClr val="FFFFFF"/>
              </a:solidFill>
            </a:endParaRPr>
          </a:p>
        </p:txBody>
      </p:sp>
    </p:spTree>
    <p:extLst>
      <p:ext uri="{BB962C8B-B14F-4D97-AF65-F5344CB8AC3E}">
        <p14:creationId xmlns:p14="http://schemas.microsoft.com/office/powerpoint/2010/main" val="2492653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5A028-A307-8983-1221-D6514B844B78}"/>
              </a:ext>
            </a:extLst>
          </p:cNvPr>
          <p:cNvSpPr>
            <a:spLocks noGrp="1"/>
          </p:cNvSpPr>
          <p:nvPr>
            <p:ph type="title"/>
          </p:nvPr>
        </p:nvSpPr>
        <p:spPr>
          <a:xfrm>
            <a:off x="720000" y="619200"/>
            <a:ext cx="10728322" cy="821673"/>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5FFD61D4-37C5-6260-1BE4-F9D9DBB5CE13}"/>
              </a:ext>
            </a:extLst>
          </p:cNvPr>
          <p:cNvSpPr>
            <a:spLocks noGrp="1"/>
          </p:cNvSpPr>
          <p:nvPr>
            <p:ph idx="1"/>
          </p:nvPr>
        </p:nvSpPr>
        <p:spPr>
          <a:xfrm>
            <a:off x="720000" y="1565564"/>
            <a:ext cx="10728325" cy="4203411"/>
          </a:xfrm>
        </p:spPr>
        <p:txBody>
          <a:bodyPr/>
          <a:lstStyle/>
          <a:p>
            <a:r>
              <a:rPr lang="en-CA" sz="2400" dirty="0">
                <a:solidFill>
                  <a:srgbClr val="FFFFFF"/>
                </a:solidFill>
                <a:effectLst/>
              </a:rPr>
              <a:t>It’s not clear what the terms of the covenant were.</a:t>
            </a:r>
          </a:p>
          <a:p>
            <a:r>
              <a:rPr lang="en-CA" sz="2400" dirty="0">
                <a:solidFill>
                  <a:srgbClr val="FFFFFF"/>
                </a:solidFill>
              </a:rPr>
              <a:t>S</a:t>
            </a:r>
            <a:r>
              <a:rPr lang="en-CA" sz="2400" dirty="0">
                <a:solidFill>
                  <a:srgbClr val="FFFFFF"/>
                </a:solidFill>
                <a:effectLst/>
              </a:rPr>
              <a:t>ome reports say they pledged that they would not flee if attacked.</a:t>
            </a:r>
          </a:p>
          <a:p>
            <a:r>
              <a:rPr lang="en-CA" sz="2400" dirty="0">
                <a:solidFill>
                  <a:srgbClr val="FFFFFF"/>
                </a:solidFill>
              </a:rPr>
              <a:t>S</a:t>
            </a:r>
            <a:r>
              <a:rPr lang="en-CA" sz="2400" dirty="0">
                <a:solidFill>
                  <a:srgbClr val="FFFFFF"/>
                </a:solidFill>
                <a:effectLst/>
              </a:rPr>
              <a:t>ome say they pledged to stand and fight till the death </a:t>
            </a:r>
          </a:p>
          <a:p>
            <a:r>
              <a:rPr lang="en-CA" sz="2400" dirty="0">
                <a:solidFill>
                  <a:srgbClr val="FFFFFF"/>
                </a:solidFill>
                <a:effectLst/>
              </a:rPr>
              <a:t>Whatever the terms were, the pledge is memorialized in 48:10 and 48:18-23 </a:t>
            </a:r>
            <a:br>
              <a:rPr lang="en-CA" sz="2400" dirty="0">
                <a:solidFill>
                  <a:srgbClr val="FFFFFF"/>
                </a:solidFill>
                <a:effectLst/>
              </a:rPr>
            </a:br>
            <a:endParaRPr lang="en-CA" sz="2400" dirty="0">
              <a:solidFill>
                <a:srgbClr val="FFFFFF"/>
              </a:solidFill>
              <a:effectLst/>
            </a:endParaRPr>
          </a:p>
          <a:p>
            <a:endParaRPr lang="en-US" dirty="0"/>
          </a:p>
        </p:txBody>
      </p:sp>
    </p:spTree>
    <p:extLst>
      <p:ext uri="{BB962C8B-B14F-4D97-AF65-F5344CB8AC3E}">
        <p14:creationId xmlns:p14="http://schemas.microsoft.com/office/powerpoint/2010/main" val="195518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4760F-F656-DC09-8EAD-A59881AF522B}"/>
              </a:ext>
            </a:extLst>
          </p:cNvPr>
          <p:cNvSpPr>
            <a:spLocks noGrp="1"/>
          </p:cNvSpPr>
          <p:nvPr>
            <p:ph type="title"/>
          </p:nvPr>
        </p:nvSpPr>
        <p:spPr>
          <a:xfrm>
            <a:off x="720000" y="619200"/>
            <a:ext cx="10728322" cy="710836"/>
          </a:xfrm>
        </p:spPr>
        <p:txBody>
          <a:bodyPr/>
          <a:lstStyle/>
          <a:p>
            <a:pPr algn="ctr"/>
            <a:r>
              <a:rPr lang="en-US" dirty="0"/>
              <a:t>The Treaty of </a:t>
            </a:r>
            <a:r>
              <a:rPr lang="en-US" dirty="0" err="1"/>
              <a:t>Hudaybiyyah</a:t>
            </a:r>
            <a:endParaRPr lang="en-US" dirty="0"/>
          </a:p>
        </p:txBody>
      </p:sp>
      <p:sp>
        <p:nvSpPr>
          <p:cNvPr id="3" name="Content Placeholder 2">
            <a:extLst>
              <a:ext uri="{FF2B5EF4-FFF2-40B4-BE49-F238E27FC236}">
                <a16:creationId xmlns:a16="http://schemas.microsoft.com/office/drawing/2014/main" id="{C9F335E8-D90E-264C-48F9-30CA2F6D2997}"/>
              </a:ext>
            </a:extLst>
          </p:cNvPr>
          <p:cNvSpPr>
            <a:spLocks noGrp="1"/>
          </p:cNvSpPr>
          <p:nvPr>
            <p:ph idx="1"/>
          </p:nvPr>
        </p:nvSpPr>
        <p:spPr>
          <a:xfrm>
            <a:off x="720000" y="1330036"/>
            <a:ext cx="10728325" cy="4438939"/>
          </a:xfrm>
        </p:spPr>
        <p:txBody>
          <a:bodyPr>
            <a:normAutofit/>
          </a:bodyPr>
          <a:lstStyle/>
          <a:p>
            <a:pPr marL="0" indent="0" algn="ctr">
              <a:buNone/>
            </a:pPr>
            <a:r>
              <a:rPr lang="ar-SA" sz="2400" b="0" i="0" dirty="0">
                <a:solidFill>
                  <a:srgbClr val="FFFFFF"/>
                </a:solidFill>
                <a:effectLst/>
                <a:latin typeface="me_quran"/>
              </a:rPr>
              <a:t>إِنَّ </a:t>
            </a:r>
            <a:r>
              <a:rPr lang="ar-SA" sz="2400" b="0" i="0" dirty="0" err="1">
                <a:solidFill>
                  <a:srgbClr val="FFFFFF"/>
                </a:solidFill>
                <a:effectLst/>
                <a:latin typeface="me_quran"/>
              </a:rPr>
              <a:t>ٱلَّذِينَ</a:t>
            </a:r>
            <a:r>
              <a:rPr lang="ar-SA" sz="2400" b="0" i="0" dirty="0">
                <a:solidFill>
                  <a:srgbClr val="FFFFFF"/>
                </a:solidFill>
                <a:effectLst/>
                <a:latin typeface="me_quran"/>
              </a:rPr>
              <a:t> يُبَايِعُونَكَ إِنَّمَا يُبَايِعُونَ </a:t>
            </a:r>
            <a:r>
              <a:rPr lang="ar-SA" sz="2400" b="0" i="0" dirty="0" err="1">
                <a:solidFill>
                  <a:srgbClr val="FFFFFF"/>
                </a:solidFill>
                <a:effectLst/>
                <a:latin typeface="me_quran"/>
              </a:rPr>
              <a:t>ٱللَّهَ</a:t>
            </a:r>
            <a:r>
              <a:rPr lang="ar-SA" sz="2400" b="0" i="0" dirty="0">
                <a:solidFill>
                  <a:srgbClr val="FFFFFF"/>
                </a:solidFill>
                <a:effectLst/>
                <a:latin typeface="me_quran"/>
              </a:rPr>
              <a:t> يَدُ </a:t>
            </a:r>
            <a:r>
              <a:rPr lang="ar-SA" sz="2400" b="0" i="0" dirty="0" err="1">
                <a:solidFill>
                  <a:srgbClr val="FFFFFF"/>
                </a:solidFill>
                <a:effectLst/>
                <a:latin typeface="me_quran"/>
              </a:rPr>
              <a:t>ٱللَّهِ</a:t>
            </a:r>
            <a:r>
              <a:rPr lang="ar-SA" sz="2400" b="0" i="0" dirty="0">
                <a:solidFill>
                  <a:srgbClr val="FFFFFF"/>
                </a:solidFill>
                <a:effectLst/>
                <a:latin typeface="me_quran"/>
              </a:rPr>
              <a:t> فَوْقَ أَيْدِيهِمْ فَمَن نَّكَثَ فَإِنَّمَا يَنكُثُ عَلَىٰ </a:t>
            </a:r>
            <a:r>
              <a:rPr lang="ar-SA" sz="2400" b="0" i="0" dirty="0" err="1">
                <a:solidFill>
                  <a:srgbClr val="FFFFFF"/>
                </a:solidFill>
                <a:effectLst/>
                <a:latin typeface="me_quran"/>
              </a:rPr>
              <a:t>نَفْسِهِۦ</a:t>
            </a:r>
            <a:r>
              <a:rPr lang="ar-SA" sz="2400" b="0" i="0" dirty="0">
                <a:solidFill>
                  <a:srgbClr val="FFFFFF"/>
                </a:solidFill>
                <a:effectLst/>
                <a:latin typeface="me_quran"/>
              </a:rPr>
              <a:t> وَمَنْ أَوْفَىٰ بِمَا عَـٰهَدَ عَلَيْهُ </a:t>
            </a:r>
            <a:r>
              <a:rPr lang="ar-SA" sz="2400" b="0" i="0" dirty="0" err="1">
                <a:solidFill>
                  <a:srgbClr val="FFFFFF"/>
                </a:solidFill>
                <a:effectLst/>
                <a:latin typeface="me_quran"/>
              </a:rPr>
              <a:t>ٱللَّهَ</a:t>
            </a:r>
            <a:r>
              <a:rPr lang="ar-SA" sz="2400" b="0" i="0" dirty="0">
                <a:solidFill>
                  <a:srgbClr val="FFFFFF"/>
                </a:solidFill>
                <a:effectLst/>
                <a:latin typeface="me_quran"/>
              </a:rPr>
              <a:t> فَسَيُؤْتِيهِ أَجْرًا عَظِيمًا</a:t>
            </a:r>
            <a:endParaRPr lang="en-US" sz="2400" b="0" i="0" dirty="0">
              <a:solidFill>
                <a:srgbClr val="FFFFFF"/>
              </a:solidFill>
              <a:effectLst/>
              <a:latin typeface="me_quran"/>
            </a:endParaRPr>
          </a:p>
          <a:p>
            <a:pPr marL="0" indent="0" algn="ctr">
              <a:buNone/>
            </a:pPr>
            <a:r>
              <a:rPr lang="en-CA" sz="2400" b="0" i="0" dirty="0">
                <a:solidFill>
                  <a:srgbClr val="FFFFFF"/>
                </a:solidFill>
                <a:effectLst/>
              </a:rPr>
              <a:t> Indeed, those who pledge allegiance to you, [O Muhammad] - they are actually pledging allegiance to Allah. The hand of Allah is over their hands. So he who breaks his word only breaks it to the detriment of himself. And he who fulfills that which he has promised Allah - He will give him a great reward.</a:t>
            </a:r>
          </a:p>
          <a:p>
            <a:pPr marL="0" indent="0" algn="ctr">
              <a:buNone/>
            </a:pPr>
            <a:r>
              <a:rPr lang="en-CA" sz="2400" dirty="0">
                <a:solidFill>
                  <a:srgbClr val="FFFFFF"/>
                </a:solidFill>
              </a:rPr>
              <a:t>Quran 48:10</a:t>
            </a:r>
            <a:endParaRPr lang="en-US" sz="2400" dirty="0">
              <a:solidFill>
                <a:srgbClr val="FFFFFF"/>
              </a:solidFill>
            </a:endParaRPr>
          </a:p>
        </p:txBody>
      </p:sp>
    </p:spTree>
    <p:extLst>
      <p:ext uri="{BB962C8B-B14F-4D97-AF65-F5344CB8AC3E}">
        <p14:creationId xmlns:p14="http://schemas.microsoft.com/office/powerpoint/2010/main" val="1132611631"/>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21616</TotalTime>
  <Words>1614</Words>
  <Application>Microsoft Macintosh PowerPoint</Application>
  <PresentationFormat>Widescreen</PresentationFormat>
  <Paragraphs>82</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amiri</vt:lpstr>
      <vt:lpstr>Arial</vt:lpstr>
      <vt:lpstr>Avenir Next LT Pro</vt:lpstr>
      <vt:lpstr>Georgia</vt:lpstr>
      <vt:lpstr>me_quran</vt:lpstr>
      <vt:lpstr>Sagona Book</vt:lpstr>
      <vt:lpstr>Simplified Arabic</vt:lpstr>
      <vt:lpstr>The Hand Extrablack</vt:lpstr>
      <vt:lpstr>BlobVTI</vt:lpstr>
      <vt:lpstr>The Life of Prophet Muhammad</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lpstr>The Treaty of Hudaybiyyah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1255</cp:revision>
  <dcterms:created xsi:type="dcterms:W3CDTF">2020-11-25T07:02:27Z</dcterms:created>
  <dcterms:modified xsi:type="dcterms:W3CDTF">2023-01-26T03:00:20Z</dcterms:modified>
</cp:coreProperties>
</file>