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AFF"/>
    <a:srgbClr val="F6FFF6"/>
    <a:srgbClr val="EAF5FF"/>
    <a:srgbClr val="000000"/>
    <a:srgbClr val="FDFDFD"/>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62"/>
  </p:normalViewPr>
  <p:slideViewPr>
    <p:cSldViewPr snapToGrid="0" snapToObjects="1">
      <p:cViewPr>
        <p:scale>
          <a:sx n="88" d="100"/>
          <a:sy n="88" d="100"/>
        </p:scale>
        <p:origin x="376"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15,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15,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15,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15,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15,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15,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15,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15,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15,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15,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15,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15,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71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0D5BA-8A93-131D-427A-58870B649CAD}"/>
              </a:ext>
            </a:extLst>
          </p:cNvPr>
          <p:cNvSpPr>
            <a:spLocks noGrp="1"/>
          </p:cNvSpPr>
          <p:nvPr>
            <p:ph type="title"/>
          </p:nvPr>
        </p:nvSpPr>
        <p:spPr>
          <a:xfrm>
            <a:off x="720000" y="619200"/>
            <a:ext cx="10728322" cy="849382"/>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CD74BC30-24E1-41B4-789F-86DDEC87AB5D}"/>
              </a:ext>
            </a:extLst>
          </p:cNvPr>
          <p:cNvSpPr>
            <a:spLocks noGrp="1"/>
          </p:cNvSpPr>
          <p:nvPr>
            <p:ph idx="1"/>
          </p:nvPr>
        </p:nvSpPr>
        <p:spPr>
          <a:xfrm>
            <a:off x="720000" y="1468582"/>
            <a:ext cx="10728325" cy="4300393"/>
          </a:xfrm>
        </p:spPr>
        <p:txBody>
          <a:bodyPr/>
          <a:lstStyle/>
          <a:p>
            <a:r>
              <a:rPr lang="en-US" sz="2400" dirty="0">
                <a:solidFill>
                  <a:srgbClr val="FFFFFF"/>
                </a:solidFill>
              </a:rPr>
              <a:t>The Prophet sends letters to the Jews of Khaybar inviting them to Islam:</a:t>
            </a:r>
          </a:p>
          <a:p>
            <a:pPr algn="ctr"/>
            <a:r>
              <a:rPr lang="en-CA" sz="2400" b="0" i="0" dirty="0">
                <a:solidFill>
                  <a:srgbClr val="FFFFFF"/>
                </a:solidFill>
                <a:effectLst/>
              </a:rPr>
              <a:t>"In the name of Allah the Most Merciful...! (A letter) from Muhammad, the Messenger of Allah, the friend and brother of Musa, a man who has confirmed all the things that Musa has brought: O people who follow the Torah and gather around it! Be warned and know that in truth these words uttered by God can be found in your own book:</a:t>
            </a:r>
            <a:endParaRPr lang="en-US"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28412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F75BF-46B2-A3BB-E983-2EE01B433062}"/>
              </a:ext>
            </a:extLst>
          </p:cNvPr>
          <p:cNvSpPr>
            <a:spLocks noGrp="1"/>
          </p:cNvSpPr>
          <p:nvPr>
            <p:ph type="title"/>
          </p:nvPr>
        </p:nvSpPr>
        <p:spPr>
          <a:xfrm>
            <a:off x="720000" y="619200"/>
            <a:ext cx="10728322" cy="793964"/>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94AA3BDD-56FC-A9A9-822E-95B52C862229}"/>
              </a:ext>
            </a:extLst>
          </p:cNvPr>
          <p:cNvSpPr>
            <a:spLocks noGrp="1"/>
          </p:cNvSpPr>
          <p:nvPr>
            <p:ph idx="1"/>
          </p:nvPr>
        </p:nvSpPr>
        <p:spPr>
          <a:xfrm>
            <a:off x="720000" y="1413164"/>
            <a:ext cx="10728325" cy="4825636"/>
          </a:xfrm>
        </p:spPr>
        <p:txBody>
          <a:bodyPr>
            <a:normAutofit lnSpcReduction="10000"/>
          </a:bodyPr>
          <a:lstStyle/>
          <a:p>
            <a:pPr marL="0" indent="0" algn="ctr" fontAlgn="base">
              <a:buNone/>
            </a:pPr>
            <a:r>
              <a:rPr lang="en-CA" sz="2400" b="0" dirty="0">
                <a:solidFill>
                  <a:srgbClr val="F6FFF6"/>
                </a:solidFill>
                <a:effectLst/>
              </a:rPr>
              <a:t>"Muhammad is the Messenger of God, and those who are with him are steadfast against the disbelievers, (but) compassionate amongst each other.</a:t>
            </a:r>
          </a:p>
          <a:p>
            <a:pPr marL="0" indent="0" algn="ctr" fontAlgn="base">
              <a:buNone/>
            </a:pPr>
            <a:r>
              <a:rPr lang="en-CA" sz="2400" b="0" dirty="0">
                <a:solidFill>
                  <a:srgbClr val="F6FFF6"/>
                </a:solidFill>
                <a:effectLst/>
              </a:rPr>
              <a:t>You will see them bow and prostrate themselves (in prayer), seeking Grace from God and (His) Good Pleasure.</a:t>
            </a:r>
          </a:p>
          <a:p>
            <a:pPr marL="0" indent="0" algn="ctr" fontAlgn="base">
              <a:buNone/>
            </a:pPr>
            <a:r>
              <a:rPr lang="en-CA" sz="2400" b="0" dirty="0">
                <a:solidFill>
                  <a:srgbClr val="F6FFF6"/>
                </a:solidFill>
                <a:effectLst/>
              </a:rPr>
              <a:t>On their faces are their marks, (being) the traces of their prostration. This is their similitude in the Torah; and their similitude in the Evangel is; like a seed which sends forth its blade, then makes it strong; it then becomes thick and it stands on its own stem, (filling) the farmers with wonder and delight. As a result, it fills the disbelievers with rage at them. God has promised those among them who believe and do righteous deeds forgiveness, and a great reward." </a:t>
            </a:r>
          </a:p>
          <a:p>
            <a:pPr marL="0" indent="0" algn="ctr">
              <a:buNone/>
            </a:pPr>
            <a:endParaRPr lang="en-US" dirty="0"/>
          </a:p>
        </p:txBody>
      </p:sp>
    </p:spTree>
    <p:extLst>
      <p:ext uri="{BB962C8B-B14F-4D97-AF65-F5344CB8AC3E}">
        <p14:creationId xmlns:p14="http://schemas.microsoft.com/office/powerpoint/2010/main" val="46053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7E9A4-C78C-DFEC-78B2-2DE03C31F4AB}"/>
              </a:ext>
            </a:extLst>
          </p:cNvPr>
          <p:cNvSpPr>
            <a:spLocks noGrp="1"/>
          </p:cNvSpPr>
          <p:nvPr>
            <p:ph type="title"/>
          </p:nvPr>
        </p:nvSpPr>
        <p:spPr>
          <a:xfrm>
            <a:off x="720000" y="619200"/>
            <a:ext cx="10728322" cy="752400"/>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41A5E4E6-D73A-2C23-4154-DA9476DCE583}"/>
              </a:ext>
            </a:extLst>
          </p:cNvPr>
          <p:cNvSpPr>
            <a:spLocks noGrp="1"/>
          </p:cNvSpPr>
          <p:nvPr>
            <p:ph idx="1"/>
          </p:nvPr>
        </p:nvSpPr>
        <p:spPr>
          <a:xfrm>
            <a:off x="720000" y="1482436"/>
            <a:ext cx="10728325" cy="4286539"/>
          </a:xfrm>
        </p:spPr>
        <p:txBody>
          <a:bodyPr>
            <a:normAutofit/>
          </a:bodyPr>
          <a:lstStyle/>
          <a:p>
            <a:pPr marL="0" indent="0" algn="ctr">
              <a:buNone/>
            </a:pPr>
            <a:r>
              <a:rPr lang="en-CA" sz="2400" b="0" i="0" dirty="0">
                <a:solidFill>
                  <a:srgbClr val="FFFFFF"/>
                </a:solidFill>
                <a:effectLst/>
              </a:rPr>
              <a:t>For the sake of God, for the sake of what has been revealed to you, and in the same way, for the sake of the provisions of </a:t>
            </a:r>
            <a:r>
              <a:rPr lang="en-CA" sz="2400" b="0" i="1" dirty="0">
                <a:solidFill>
                  <a:srgbClr val="FFFFFF"/>
                </a:solidFill>
                <a:effectLst/>
              </a:rPr>
              <a:t>manna and quails</a:t>
            </a:r>
            <a:r>
              <a:rPr lang="en-CA" sz="2400" b="0" i="0" dirty="0">
                <a:solidFill>
                  <a:srgbClr val="FFFFFF"/>
                </a:solidFill>
                <a:effectLst/>
              </a:rPr>
              <a:t>, for the sake of your fathers and grandfathers who were saved from the Pharaoh and his acts, for whom the seas were parted, tell me: is it or is it not recorded in the Book that God revealed to you that you are to believe in Muhammad?</a:t>
            </a:r>
            <a:endParaRPr lang="en-US" sz="2400" dirty="0">
              <a:solidFill>
                <a:srgbClr val="FFFFFF"/>
              </a:solidFill>
            </a:endParaRPr>
          </a:p>
        </p:txBody>
      </p:sp>
    </p:spTree>
    <p:extLst>
      <p:ext uri="{BB962C8B-B14F-4D97-AF65-F5344CB8AC3E}">
        <p14:creationId xmlns:p14="http://schemas.microsoft.com/office/powerpoint/2010/main" val="2690801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E5A2-00F2-7364-0EA4-509F60AB2319}"/>
              </a:ext>
            </a:extLst>
          </p:cNvPr>
          <p:cNvSpPr>
            <a:spLocks noGrp="1"/>
          </p:cNvSpPr>
          <p:nvPr>
            <p:ph type="title"/>
          </p:nvPr>
        </p:nvSpPr>
        <p:spPr>
          <a:xfrm>
            <a:off x="720000" y="619200"/>
            <a:ext cx="10728322" cy="710836"/>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AFF069DB-C7E9-3568-7DAC-D52165752095}"/>
              </a:ext>
            </a:extLst>
          </p:cNvPr>
          <p:cNvSpPr>
            <a:spLocks noGrp="1"/>
          </p:cNvSpPr>
          <p:nvPr>
            <p:ph idx="1"/>
          </p:nvPr>
        </p:nvSpPr>
        <p:spPr>
          <a:xfrm>
            <a:off x="720000" y="1440874"/>
            <a:ext cx="10728325" cy="4328102"/>
          </a:xfrm>
        </p:spPr>
        <p:txBody>
          <a:bodyPr>
            <a:normAutofit/>
          </a:bodyPr>
          <a:lstStyle/>
          <a:p>
            <a:pPr marL="0" indent="0" algn="ctr">
              <a:buNone/>
            </a:pPr>
            <a:r>
              <a:rPr lang="en-CA" sz="2400" b="0" i="0" dirty="0">
                <a:solidFill>
                  <a:srgbClr val="FFFFFF"/>
                </a:solidFill>
                <a:effectLst/>
              </a:rPr>
              <a:t>If this is not so, then tell me so. If (this record) is not found in your Book (then there is no problem) there is no compulsion on you (to accept my religion). In truth, the wrong path and that which is true have been separated from one another. I invite you to the way of God and His Prophet."</a:t>
            </a:r>
            <a:endParaRPr lang="en-US" sz="2400" dirty="0">
              <a:solidFill>
                <a:srgbClr val="FFFFFF"/>
              </a:solidFill>
            </a:endParaRPr>
          </a:p>
        </p:txBody>
      </p:sp>
    </p:spTree>
    <p:extLst>
      <p:ext uri="{BB962C8B-B14F-4D97-AF65-F5344CB8AC3E}">
        <p14:creationId xmlns:p14="http://schemas.microsoft.com/office/powerpoint/2010/main" val="1742863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CE0D8-3913-9A57-A031-1F079509B11F}"/>
              </a:ext>
            </a:extLst>
          </p:cNvPr>
          <p:cNvSpPr>
            <a:spLocks noGrp="1"/>
          </p:cNvSpPr>
          <p:nvPr>
            <p:ph type="title"/>
          </p:nvPr>
        </p:nvSpPr>
        <p:spPr>
          <a:xfrm>
            <a:off x="720000" y="619200"/>
            <a:ext cx="10728322" cy="766255"/>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79A783CB-E0DC-DCB7-2F62-F99566CAB290}"/>
              </a:ext>
            </a:extLst>
          </p:cNvPr>
          <p:cNvSpPr>
            <a:spLocks noGrp="1"/>
          </p:cNvSpPr>
          <p:nvPr>
            <p:ph idx="1"/>
          </p:nvPr>
        </p:nvSpPr>
        <p:spPr>
          <a:xfrm>
            <a:off x="720000" y="1385456"/>
            <a:ext cx="10728325" cy="4383520"/>
          </a:xfrm>
        </p:spPr>
        <p:txBody>
          <a:bodyPr/>
          <a:lstStyle/>
          <a:p>
            <a:r>
              <a:rPr lang="en-US" sz="2400" dirty="0">
                <a:solidFill>
                  <a:srgbClr val="FFFFFF"/>
                </a:solidFill>
              </a:rPr>
              <a:t>The Prophets sends the letter and</a:t>
            </a:r>
            <a:r>
              <a:rPr lang="en-CA" sz="2400" dirty="0">
                <a:solidFill>
                  <a:srgbClr val="FFFFFF"/>
                </a:solidFill>
                <a:effectLst/>
              </a:rPr>
              <a:t> waits through Dhū </a:t>
            </a:r>
            <a:r>
              <a:rPr lang="en-CA" sz="2400" dirty="0" err="1">
                <a:solidFill>
                  <a:srgbClr val="FFFFFF"/>
                </a:solidFill>
                <a:effectLst/>
              </a:rPr>
              <a:t>al-Ḥijjah</a:t>
            </a:r>
            <a:r>
              <a:rPr lang="en-CA" sz="2400" dirty="0">
                <a:solidFill>
                  <a:srgbClr val="FFFFFF"/>
                </a:solidFill>
                <a:effectLst/>
              </a:rPr>
              <a:t> and </a:t>
            </a:r>
            <a:r>
              <a:rPr lang="en-CA" sz="2400" dirty="0" err="1">
                <a:solidFill>
                  <a:srgbClr val="FFFFFF"/>
                </a:solidFill>
                <a:effectLst/>
              </a:rPr>
              <a:t>Muḥarram</a:t>
            </a:r>
            <a:r>
              <a:rPr lang="en-CA" sz="2400" dirty="0">
                <a:solidFill>
                  <a:srgbClr val="FFFFFF"/>
                </a:solidFill>
                <a:effectLst/>
              </a:rPr>
              <a:t> 7AH, but receives no reply .</a:t>
            </a:r>
          </a:p>
          <a:p>
            <a:r>
              <a:rPr lang="en-CA" sz="2400" dirty="0">
                <a:solidFill>
                  <a:srgbClr val="FFFFFF"/>
                </a:solidFill>
              </a:rPr>
              <a:t>The silence is alarming so the Prophet (s) makes preparations for war.</a:t>
            </a:r>
          </a:p>
          <a:p>
            <a:r>
              <a:rPr lang="en-CA" sz="2400" dirty="0">
                <a:solidFill>
                  <a:srgbClr val="FFFFFF"/>
                </a:solidFill>
                <a:effectLst/>
              </a:rPr>
              <a:t>Some are eager for spoils; the Prophet (s) announces that only those interested in jihad, not spoils, should join; in fact, only those who were at </a:t>
            </a:r>
            <a:r>
              <a:rPr lang="en-CA" sz="2400" dirty="0" err="1">
                <a:solidFill>
                  <a:srgbClr val="FFFFFF"/>
                </a:solidFill>
                <a:effectLst/>
              </a:rPr>
              <a:t>Ḥudaybiyyah</a:t>
            </a:r>
            <a:r>
              <a:rPr lang="en-CA" sz="2400" dirty="0">
                <a:solidFill>
                  <a:srgbClr val="FFFFFF"/>
                </a:solidFill>
                <a:effectLst/>
              </a:rPr>
              <a:t> are allowed to go to Khaybar</a:t>
            </a:r>
            <a:br>
              <a:rPr lang="en-CA" sz="2400" dirty="0">
                <a:solidFill>
                  <a:srgbClr val="FFFFFF"/>
                </a:solidFill>
                <a:effectLst/>
              </a:rPr>
            </a:br>
            <a:endParaRPr lang="en-CA" sz="2400" dirty="0">
              <a:solidFill>
                <a:srgbClr val="FFFFFF"/>
              </a:solidFill>
              <a:effectLst/>
            </a:endParaRP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74346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115CB-19EF-B696-903A-82261C584B6C}"/>
              </a:ext>
            </a:extLst>
          </p:cNvPr>
          <p:cNvSpPr>
            <a:spLocks noGrp="1"/>
          </p:cNvSpPr>
          <p:nvPr>
            <p:ph type="title"/>
          </p:nvPr>
        </p:nvSpPr>
        <p:spPr>
          <a:xfrm>
            <a:off x="720000" y="619200"/>
            <a:ext cx="10728322" cy="738545"/>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7FA7B462-2EC1-BE84-946D-A6543724A8C3}"/>
              </a:ext>
            </a:extLst>
          </p:cNvPr>
          <p:cNvSpPr>
            <a:spLocks noGrp="1"/>
          </p:cNvSpPr>
          <p:nvPr>
            <p:ph idx="1"/>
          </p:nvPr>
        </p:nvSpPr>
        <p:spPr>
          <a:xfrm>
            <a:off x="720000" y="1565564"/>
            <a:ext cx="10728325" cy="4203411"/>
          </a:xfrm>
        </p:spPr>
        <p:txBody>
          <a:bodyPr>
            <a:normAutofit/>
          </a:bodyPr>
          <a:lstStyle/>
          <a:p>
            <a:pPr marL="0" indent="0" algn="ctr">
              <a:buNone/>
            </a:pPr>
            <a:r>
              <a:rPr lang="ar-SA" sz="2400" b="0" i="0" dirty="0">
                <a:solidFill>
                  <a:srgbClr val="FFFFFF"/>
                </a:solidFill>
                <a:effectLst/>
                <a:latin typeface="me_quran"/>
              </a:rPr>
              <a:t>سَيَقُولُ </a:t>
            </a:r>
            <a:r>
              <a:rPr lang="ar-SA" sz="2400" b="0" i="0" dirty="0" err="1">
                <a:solidFill>
                  <a:srgbClr val="FFFFFF"/>
                </a:solidFill>
                <a:effectLst/>
                <a:latin typeface="me_quran"/>
              </a:rPr>
              <a:t>ٱلْمُخَلَّفُونَ</a:t>
            </a:r>
            <a:r>
              <a:rPr lang="ar-SA" sz="2400" b="0" i="0" dirty="0">
                <a:solidFill>
                  <a:srgbClr val="FFFFFF"/>
                </a:solidFill>
                <a:effectLst/>
                <a:latin typeface="me_quran"/>
              </a:rPr>
              <a:t> إِذَا </a:t>
            </a:r>
            <a:r>
              <a:rPr lang="ar-SA" sz="2400" b="0" i="0" dirty="0" err="1">
                <a:solidFill>
                  <a:srgbClr val="FFFFFF"/>
                </a:solidFill>
                <a:effectLst/>
                <a:latin typeface="me_quran"/>
              </a:rPr>
              <a:t>ٱنطَلَقْتُمْ</a:t>
            </a:r>
            <a:r>
              <a:rPr lang="ar-SA" sz="2400" b="0" i="0" dirty="0">
                <a:solidFill>
                  <a:srgbClr val="FFFFFF"/>
                </a:solidFill>
                <a:effectLst/>
                <a:latin typeface="me_quran"/>
              </a:rPr>
              <a:t> إِلَىٰ مَغَانِمَ لِتَأْخُذُوهَا ذَرُونَا نَتَّبِعْكُمْ يُرِيدُونَ أَن يُبَدِّلُوا۟ كَلَـٰمَ </a:t>
            </a:r>
            <a:r>
              <a:rPr lang="ar-SA" sz="2400" b="0" i="0" dirty="0" err="1">
                <a:solidFill>
                  <a:srgbClr val="FFFFFF"/>
                </a:solidFill>
                <a:effectLst/>
                <a:latin typeface="me_quran"/>
              </a:rPr>
              <a:t>ٱللَّهِ</a:t>
            </a:r>
            <a:r>
              <a:rPr lang="ar-SA" sz="2400" b="0" i="0" dirty="0">
                <a:solidFill>
                  <a:srgbClr val="FFFFFF"/>
                </a:solidFill>
                <a:effectLst/>
                <a:latin typeface="me_quran"/>
              </a:rPr>
              <a:t> قُل لَّن تَتَّبِعُونَا كَذَٰلِكُمْ قَالَ </a:t>
            </a:r>
            <a:r>
              <a:rPr lang="ar-SA" sz="2400" b="0" i="0" dirty="0" err="1">
                <a:solidFill>
                  <a:srgbClr val="FFFFFF"/>
                </a:solidFill>
                <a:effectLst/>
                <a:latin typeface="me_quran"/>
              </a:rPr>
              <a:t>ٱللَّهُ</a:t>
            </a:r>
            <a:r>
              <a:rPr lang="ar-SA" sz="2400" b="0" i="0" dirty="0">
                <a:solidFill>
                  <a:srgbClr val="FFFFFF"/>
                </a:solidFill>
                <a:effectLst/>
                <a:latin typeface="me_quran"/>
              </a:rPr>
              <a:t> مِن قَبْلُ فَسَيَقُولُونَ بَلْ تَحْسُدُونَنَا بَلْ كَانُوا۟ لَا يَفْقَهُونَ إِلَّا قَلِيلًا</a:t>
            </a:r>
            <a:endParaRPr lang="en-US" sz="2400" b="0" i="0" dirty="0">
              <a:solidFill>
                <a:srgbClr val="FFFFFF"/>
              </a:solidFill>
              <a:effectLst/>
              <a:latin typeface="me_quran"/>
            </a:endParaRPr>
          </a:p>
          <a:p>
            <a:pPr marL="0" indent="0" algn="ctr">
              <a:buNone/>
            </a:pPr>
            <a:r>
              <a:rPr lang="en-CA" sz="2400" b="0" i="0" dirty="0">
                <a:solidFill>
                  <a:srgbClr val="FFFFFF"/>
                </a:solidFill>
                <a:effectLst/>
              </a:rPr>
              <a:t>Those who remained behind will say when you set out toward the war booty to take it, "Let us follow you." They wish to change the words of Allah. Say, "Never will you follow us. Thus did Allah say before." So they will say, "Rather, you envy us." But [in fact] they were not understanding except a little.</a:t>
            </a:r>
          </a:p>
          <a:p>
            <a:pPr marL="0" indent="0" algn="ctr">
              <a:buNone/>
            </a:pPr>
            <a:r>
              <a:rPr lang="en-CA" sz="2400" dirty="0">
                <a:solidFill>
                  <a:srgbClr val="FFFFFF"/>
                </a:solidFill>
              </a:rPr>
              <a:t>Quran 48:15</a:t>
            </a:r>
            <a:endParaRPr lang="en-US" sz="2400" dirty="0">
              <a:solidFill>
                <a:srgbClr val="FFFFFF"/>
              </a:solidFill>
            </a:endParaRPr>
          </a:p>
        </p:txBody>
      </p:sp>
    </p:spTree>
    <p:extLst>
      <p:ext uri="{BB962C8B-B14F-4D97-AF65-F5344CB8AC3E}">
        <p14:creationId xmlns:p14="http://schemas.microsoft.com/office/powerpoint/2010/main" val="881774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EB593-FAF2-F9A0-B8DC-8372511C9C64}"/>
              </a:ext>
            </a:extLst>
          </p:cNvPr>
          <p:cNvSpPr>
            <a:spLocks noGrp="1"/>
          </p:cNvSpPr>
          <p:nvPr>
            <p:ph type="title"/>
          </p:nvPr>
        </p:nvSpPr>
        <p:spPr>
          <a:xfrm>
            <a:off x="720000" y="619200"/>
            <a:ext cx="10728322" cy="696982"/>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590F02EE-3074-6495-461A-399EA8F1616E}"/>
              </a:ext>
            </a:extLst>
          </p:cNvPr>
          <p:cNvSpPr>
            <a:spLocks noGrp="1"/>
          </p:cNvSpPr>
          <p:nvPr>
            <p:ph idx="1"/>
          </p:nvPr>
        </p:nvSpPr>
        <p:spPr>
          <a:xfrm>
            <a:off x="720000" y="1316182"/>
            <a:ext cx="10728325" cy="4452793"/>
          </a:xfrm>
        </p:spPr>
        <p:txBody>
          <a:bodyPr>
            <a:normAutofit/>
          </a:bodyPr>
          <a:lstStyle/>
          <a:p>
            <a:pPr marL="0" indent="0" algn="ctr">
              <a:buNone/>
            </a:pPr>
            <a:r>
              <a:rPr lang="ar-SA" sz="2400" b="0" i="0" dirty="0">
                <a:solidFill>
                  <a:srgbClr val="FFFFFF"/>
                </a:solidFill>
                <a:effectLst/>
                <a:latin typeface="me_quran"/>
              </a:rPr>
              <a:t>قُل لِّلْمُخَلَّفِينَ مِنَ </a:t>
            </a:r>
            <a:r>
              <a:rPr lang="ar-SA" sz="2400" b="0" i="0" dirty="0" err="1">
                <a:solidFill>
                  <a:srgbClr val="FFFFFF"/>
                </a:solidFill>
                <a:effectLst/>
                <a:latin typeface="me_quran"/>
              </a:rPr>
              <a:t>ٱلْأَعْرَابِ</a:t>
            </a:r>
            <a:r>
              <a:rPr lang="ar-SA" sz="2400" b="0" i="0" dirty="0">
                <a:solidFill>
                  <a:srgbClr val="FFFFFF"/>
                </a:solidFill>
                <a:effectLst/>
                <a:latin typeface="me_quran"/>
              </a:rPr>
              <a:t> سَتُدْعَوْنَ إِلَىٰ قَوْمٍ </a:t>
            </a:r>
            <a:r>
              <a:rPr lang="ar-SA" sz="2400" b="0" i="0" dirty="0" err="1">
                <a:solidFill>
                  <a:srgbClr val="FFFFFF"/>
                </a:solidFill>
                <a:effectLst/>
                <a:latin typeface="me_quran"/>
              </a:rPr>
              <a:t>أُو۟لِى</a:t>
            </a:r>
            <a:r>
              <a:rPr lang="ar-SA" sz="2400" b="0" i="0" dirty="0">
                <a:solidFill>
                  <a:srgbClr val="FFFFFF"/>
                </a:solidFill>
                <a:effectLst/>
                <a:latin typeface="me_quran"/>
              </a:rPr>
              <a:t> بَأْسٍ شَدِيدٍ تُقَـٰتِلُونَهُمْ أَوْ يُسْلِمُونَ فَإِن تُطِيعُوا۟ يُؤْتِكُمُ </a:t>
            </a:r>
            <a:r>
              <a:rPr lang="ar-SA" sz="2400" b="0" i="0" dirty="0" err="1">
                <a:solidFill>
                  <a:srgbClr val="FFFFFF"/>
                </a:solidFill>
                <a:effectLst/>
                <a:latin typeface="me_quran"/>
              </a:rPr>
              <a:t>ٱللَّهُ</a:t>
            </a:r>
            <a:r>
              <a:rPr lang="ar-SA" sz="2400" b="0" i="0" dirty="0">
                <a:solidFill>
                  <a:srgbClr val="FFFFFF"/>
                </a:solidFill>
                <a:effectLst/>
                <a:latin typeface="me_quran"/>
              </a:rPr>
              <a:t> أَجْرًا حَسَنًا وَإِن تَتَوَلَّوْا۟ كَمَا تَوَلَّيْتُم مِّن قَبْلُ يُعَذِّبْكُمْ عَذَابًا أَلِيمًا</a:t>
            </a:r>
            <a:endParaRPr lang="en-US" sz="2400" b="0" i="0" dirty="0">
              <a:solidFill>
                <a:srgbClr val="FFFFFF"/>
              </a:solidFill>
              <a:effectLst/>
              <a:latin typeface="me_quran"/>
            </a:endParaRPr>
          </a:p>
          <a:p>
            <a:pPr marL="0" indent="0" algn="ctr">
              <a:buNone/>
            </a:pPr>
            <a:r>
              <a:rPr lang="en-CA" sz="2400" b="0" i="0" dirty="0">
                <a:solidFill>
                  <a:srgbClr val="FFFFFF"/>
                </a:solidFill>
                <a:effectLst/>
              </a:rPr>
              <a:t>Say to those who remained behind of the Bedouins, "You will be called to [face] a people of great military might; you may fight them, or they will submit. So if you obey, Allah will give you a good reward; but if you turn away as you turned away before, He will punish you with a painful punishment."</a:t>
            </a:r>
            <a:endParaRPr lang="en-US" sz="2400" dirty="0">
              <a:solidFill>
                <a:srgbClr val="FFFFFF"/>
              </a:solidFill>
            </a:endParaRPr>
          </a:p>
        </p:txBody>
      </p:sp>
    </p:spTree>
    <p:extLst>
      <p:ext uri="{BB962C8B-B14F-4D97-AF65-F5344CB8AC3E}">
        <p14:creationId xmlns:p14="http://schemas.microsoft.com/office/powerpoint/2010/main" val="1820916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09BA9-CAEA-18AB-C5E4-EF7EA057FCB2}"/>
              </a:ext>
            </a:extLst>
          </p:cNvPr>
          <p:cNvSpPr>
            <a:spLocks noGrp="1"/>
          </p:cNvSpPr>
          <p:nvPr>
            <p:ph type="title"/>
          </p:nvPr>
        </p:nvSpPr>
        <p:spPr>
          <a:xfrm>
            <a:off x="720000" y="619200"/>
            <a:ext cx="10728322" cy="738545"/>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AC88CBAE-A89E-B5C4-0F08-D86D360E8DC9}"/>
              </a:ext>
            </a:extLst>
          </p:cNvPr>
          <p:cNvSpPr>
            <a:spLocks noGrp="1"/>
          </p:cNvSpPr>
          <p:nvPr>
            <p:ph idx="1"/>
          </p:nvPr>
        </p:nvSpPr>
        <p:spPr>
          <a:xfrm>
            <a:off x="720000" y="1357746"/>
            <a:ext cx="10728325" cy="4411230"/>
          </a:xfrm>
        </p:spPr>
        <p:txBody>
          <a:bodyPr/>
          <a:lstStyle/>
          <a:p>
            <a:r>
              <a:rPr lang="en-US" sz="2400" dirty="0">
                <a:solidFill>
                  <a:srgbClr val="FDFAFF"/>
                </a:solidFill>
              </a:rPr>
              <a:t>Al-</a:t>
            </a:r>
            <a:r>
              <a:rPr lang="en-US" sz="2400" dirty="0" err="1">
                <a:solidFill>
                  <a:srgbClr val="FDFAFF"/>
                </a:solidFill>
              </a:rPr>
              <a:t>Waqidi</a:t>
            </a:r>
            <a:r>
              <a:rPr lang="en-US" sz="2400" dirty="0">
                <a:solidFill>
                  <a:srgbClr val="FDFAFF"/>
                </a:solidFill>
              </a:rPr>
              <a:t>, in his Al-</a:t>
            </a:r>
            <a:r>
              <a:rPr lang="en-US" sz="2400" dirty="0" err="1">
                <a:solidFill>
                  <a:srgbClr val="FDFAFF"/>
                </a:solidFill>
              </a:rPr>
              <a:t>Maghazi</a:t>
            </a:r>
            <a:r>
              <a:rPr lang="en-US" sz="2400" dirty="0">
                <a:solidFill>
                  <a:srgbClr val="FDFAFF"/>
                </a:solidFill>
              </a:rPr>
              <a:t>, reports the reaction of some Jews in Medina upon hearing that the Prophet (s) is planning on marching on Khaybar (presumably there were still pockets of Jews living in Medina not connected to those who were banished):</a:t>
            </a:r>
          </a:p>
          <a:p>
            <a:pPr marL="0" indent="0" algn="ctr">
              <a:buNone/>
            </a:pPr>
            <a:r>
              <a:rPr lang="ar-SA" sz="2400" dirty="0">
                <a:solidFill>
                  <a:srgbClr val="FDFAFF"/>
                </a:solidFill>
              </a:rPr>
              <a:t>فلمّا تجهّز الناس </a:t>
            </a:r>
            <a:r>
              <a:rPr lang="ar-SA" sz="2400" dirty="0" err="1">
                <a:solidFill>
                  <a:srgbClr val="FDFAFF"/>
                </a:solidFill>
              </a:rPr>
              <a:t>إلى</a:t>
            </a:r>
            <a:r>
              <a:rPr lang="ar-SA" sz="2400" dirty="0">
                <a:solidFill>
                  <a:srgbClr val="FDFAFF"/>
                </a:solidFill>
              </a:rPr>
              <a:t> خيبر شقّ ذلك على يهود المدينة الذين هم </a:t>
            </a:r>
            <a:r>
              <a:rPr lang="ar-SA" sz="2400" dirty="0" err="1">
                <a:solidFill>
                  <a:srgbClr val="FDFAFF"/>
                </a:solidFill>
              </a:rPr>
              <a:t>موادعون</a:t>
            </a:r>
            <a:r>
              <a:rPr lang="ar-SA" sz="2400" dirty="0">
                <a:solidFill>
                  <a:srgbClr val="FDFAFF"/>
                </a:solidFill>
              </a:rPr>
              <a:t> لرسول الله، و عرفوا </a:t>
            </a:r>
            <a:r>
              <a:rPr lang="ar-SA" sz="2400" dirty="0" err="1">
                <a:solidFill>
                  <a:srgbClr val="FDFAFF"/>
                </a:solidFill>
              </a:rPr>
              <a:t>أنهم</a:t>
            </a:r>
            <a:r>
              <a:rPr lang="ar-SA" sz="2400" dirty="0">
                <a:solidFill>
                  <a:srgbClr val="FDFAFF"/>
                </a:solidFill>
              </a:rPr>
              <a:t> </a:t>
            </a:r>
            <a:r>
              <a:rPr lang="ar-SA" sz="2400" dirty="0" err="1">
                <a:solidFill>
                  <a:srgbClr val="FDFAFF"/>
                </a:solidFill>
              </a:rPr>
              <a:t>إذا</a:t>
            </a:r>
            <a:r>
              <a:rPr lang="ar-SA" sz="2400" dirty="0">
                <a:solidFill>
                  <a:srgbClr val="FDFAFF"/>
                </a:solidFill>
              </a:rPr>
              <a:t> دخلوا خيبر </a:t>
            </a:r>
            <a:r>
              <a:rPr lang="ar-SA" sz="2400" dirty="0" err="1">
                <a:solidFill>
                  <a:srgbClr val="FDFAFF"/>
                </a:solidFill>
              </a:rPr>
              <a:t>أهلك</a:t>
            </a:r>
            <a:r>
              <a:rPr lang="ar-SA" sz="2400" dirty="0">
                <a:solidFill>
                  <a:srgbClr val="FDFAFF"/>
                </a:solidFill>
              </a:rPr>
              <a:t> الله خيبر كما </a:t>
            </a:r>
            <a:r>
              <a:rPr lang="ar-SA" sz="2400" dirty="0" err="1">
                <a:solidFill>
                  <a:srgbClr val="FDFAFF"/>
                </a:solidFill>
              </a:rPr>
              <a:t>أهلك</a:t>
            </a:r>
            <a:r>
              <a:rPr lang="ar-SA" sz="2400" dirty="0">
                <a:solidFill>
                  <a:srgbClr val="FDFAFF"/>
                </a:solidFill>
              </a:rPr>
              <a:t> بنى قينقاع والنضير و قريظة </a:t>
            </a:r>
          </a:p>
          <a:p>
            <a:pPr marL="0" indent="0" algn="ctr">
              <a:buNone/>
            </a:pPr>
            <a:endParaRPr lang="en-US" sz="2400" dirty="0">
              <a:solidFill>
                <a:srgbClr val="FDFAFF"/>
              </a:solidFill>
            </a:endParaRPr>
          </a:p>
          <a:p>
            <a:endParaRPr lang="en-US" dirty="0"/>
          </a:p>
        </p:txBody>
      </p:sp>
    </p:spTree>
    <p:extLst>
      <p:ext uri="{BB962C8B-B14F-4D97-AF65-F5344CB8AC3E}">
        <p14:creationId xmlns:p14="http://schemas.microsoft.com/office/powerpoint/2010/main" val="3472915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EF20F-6778-7FEB-AD86-D15A520C85D6}"/>
              </a:ext>
            </a:extLst>
          </p:cNvPr>
          <p:cNvSpPr>
            <a:spLocks noGrp="1"/>
          </p:cNvSpPr>
          <p:nvPr>
            <p:ph type="title"/>
          </p:nvPr>
        </p:nvSpPr>
        <p:spPr>
          <a:xfrm>
            <a:off x="720000" y="619200"/>
            <a:ext cx="10728322" cy="807818"/>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E391B34C-D054-BE52-7CA4-BB392217B3D4}"/>
              </a:ext>
            </a:extLst>
          </p:cNvPr>
          <p:cNvSpPr>
            <a:spLocks noGrp="1"/>
          </p:cNvSpPr>
          <p:nvPr>
            <p:ph idx="1"/>
          </p:nvPr>
        </p:nvSpPr>
        <p:spPr>
          <a:xfrm>
            <a:off x="720000" y="1593274"/>
            <a:ext cx="10728325" cy="4175702"/>
          </a:xfrm>
        </p:spPr>
        <p:txBody>
          <a:bodyPr>
            <a:normAutofit/>
          </a:bodyPr>
          <a:lstStyle/>
          <a:p>
            <a:pPr marL="0" indent="0" algn="ctr">
              <a:buNone/>
            </a:pPr>
            <a:r>
              <a:rPr lang="ar-SA" sz="2400" dirty="0">
                <a:solidFill>
                  <a:srgbClr val="FFFFFF"/>
                </a:solidFill>
              </a:rPr>
              <a:t>قال: فلما تجهزنا لم يبق أحد من يهود المدينة له على أحد من المسلمين حق إلا لزمه و كان لأبى الشّحم </a:t>
            </a:r>
            <a:r>
              <a:rPr lang="ar-SA" sz="2400" dirty="0" err="1">
                <a:solidFill>
                  <a:srgbClr val="FFFFFF"/>
                </a:solidFill>
              </a:rPr>
              <a:t>اليهودىّ</a:t>
            </a:r>
            <a:r>
              <a:rPr lang="ar-SA" sz="2400" dirty="0">
                <a:solidFill>
                  <a:srgbClr val="FFFFFF"/>
                </a:solidFill>
              </a:rPr>
              <a:t> عند عبد الله بن أبى حَدْرَد </a:t>
            </a:r>
            <a:r>
              <a:rPr lang="ar-SA" sz="2400" dirty="0" err="1">
                <a:solidFill>
                  <a:srgbClr val="FFFFFF"/>
                </a:solidFill>
              </a:rPr>
              <a:t>الأسلمىّ</a:t>
            </a:r>
            <a:r>
              <a:rPr lang="ar-SA" sz="2400" dirty="0">
                <a:solidFill>
                  <a:srgbClr val="FFFFFF"/>
                </a:solidFill>
              </a:rPr>
              <a:t> خمسة دراهم </a:t>
            </a:r>
            <a:r>
              <a:rPr lang="ar-SA" sz="2400" dirty="0" err="1">
                <a:solidFill>
                  <a:srgbClr val="FFFFFF"/>
                </a:solidFill>
              </a:rPr>
              <a:t>فى</a:t>
            </a:r>
            <a:r>
              <a:rPr lang="ar-SA" sz="2400" dirty="0">
                <a:solidFill>
                  <a:srgbClr val="FFFFFF"/>
                </a:solidFill>
              </a:rPr>
              <a:t> شعير أخذه لأهله، فلزمه</a:t>
            </a:r>
            <a:endParaRPr lang="en-US" sz="2400" dirty="0">
              <a:solidFill>
                <a:srgbClr val="FFFFFF"/>
              </a:solidFill>
            </a:endParaRPr>
          </a:p>
          <a:p>
            <a:pPr marL="0" indent="0" algn="ctr">
              <a:buNone/>
            </a:pPr>
            <a:endParaRPr lang="en-US" sz="2400" dirty="0">
              <a:solidFill>
                <a:srgbClr val="FFFFFF"/>
              </a:solidFill>
            </a:endParaRPr>
          </a:p>
          <a:p>
            <a:pPr marL="0" indent="0" algn="ctr">
              <a:buNone/>
            </a:pPr>
            <a:r>
              <a:rPr lang="ar-SA" sz="2400" dirty="0">
                <a:solidFill>
                  <a:srgbClr val="FFFFFF"/>
                </a:solidFill>
              </a:rPr>
              <a:t>فقال: أجّلني فإني </a:t>
            </a:r>
            <a:r>
              <a:rPr lang="ar-SA" sz="2400" dirty="0" err="1">
                <a:solidFill>
                  <a:srgbClr val="FFFFFF"/>
                </a:solidFill>
              </a:rPr>
              <a:t>أرجوأن</a:t>
            </a:r>
            <a:r>
              <a:rPr lang="ar-SA" sz="2400" dirty="0">
                <a:solidFill>
                  <a:srgbClr val="FFFFFF"/>
                </a:solidFill>
              </a:rPr>
              <a:t> أقدم عليك فأقضيك حّقك إن </a:t>
            </a:r>
            <a:r>
              <a:rPr lang="ar-SA" sz="2400" dirty="0" err="1">
                <a:solidFill>
                  <a:srgbClr val="FFFFFF"/>
                </a:solidFill>
              </a:rPr>
              <a:t>شاءالله،إ</a:t>
            </a:r>
            <a:r>
              <a:rPr lang="ar-SA" sz="2400" dirty="0">
                <a:solidFill>
                  <a:srgbClr val="FFFFFF"/>
                </a:solidFill>
              </a:rPr>
              <a:t> ّن الله عّزوجل قد وعد نبّيه </a:t>
            </a:r>
            <a:r>
              <a:rPr lang="ar-SA" sz="2400" dirty="0" err="1">
                <a:solidFill>
                  <a:srgbClr val="FFFFFF"/>
                </a:solidFill>
              </a:rPr>
              <a:t>خيبرأن</a:t>
            </a:r>
            <a:r>
              <a:rPr lang="ar-SA" sz="2400" dirty="0">
                <a:solidFill>
                  <a:srgbClr val="FFFFFF"/>
                </a:solidFill>
              </a:rPr>
              <a:t> يغّنمه </a:t>
            </a:r>
            <a:r>
              <a:rPr lang="ar-SA" sz="2400" dirty="0" err="1">
                <a:solidFill>
                  <a:srgbClr val="FFFFFF"/>
                </a:solidFill>
              </a:rPr>
              <a:t>إ</a:t>
            </a:r>
            <a:r>
              <a:rPr lang="ar-SA" sz="2400" dirty="0">
                <a:solidFill>
                  <a:srgbClr val="FFFFFF"/>
                </a:solidFill>
              </a:rPr>
              <a:t> ّ</a:t>
            </a:r>
            <a:r>
              <a:rPr lang="ar-SA" sz="2400" dirty="0" err="1">
                <a:solidFill>
                  <a:srgbClr val="FFFFFF"/>
                </a:solidFill>
              </a:rPr>
              <a:t>ياها</a:t>
            </a:r>
            <a:r>
              <a:rPr lang="ar-SA" sz="2400" dirty="0">
                <a:solidFill>
                  <a:srgbClr val="FFFFFF"/>
                </a:solidFill>
              </a:rPr>
              <a:t>. و كان عبد الله بن أبى حدرد ممن شهد الحديبية، فقال: يا أبا الشحم، إنا نخرج إلى ريف الحجاز </a:t>
            </a:r>
            <a:r>
              <a:rPr lang="ar-SA" sz="2400" dirty="0" err="1">
                <a:solidFill>
                  <a:srgbClr val="FFFFFF"/>
                </a:solidFill>
              </a:rPr>
              <a:t>فى</a:t>
            </a:r>
            <a:r>
              <a:rPr lang="ar-SA" sz="2400" dirty="0">
                <a:solidFill>
                  <a:srgbClr val="FFFFFF"/>
                </a:solidFill>
              </a:rPr>
              <a:t> الطعام و الأموال.</a:t>
            </a:r>
            <a:endParaRPr lang="en-US" sz="2400" dirty="0">
              <a:solidFill>
                <a:srgbClr val="FFFFFF"/>
              </a:solidFill>
            </a:endParaRPr>
          </a:p>
        </p:txBody>
      </p:sp>
    </p:spTree>
    <p:extLst>
      <p:ext uri="{BB962C8B-B14F-4D97-AF65-F5344CB8AC3E}">
        <p14:creationId xmlns:p14="http://schemas.microsoft.com/office/powerpoint/2010/main" val="1164474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45D1C-CD20-B1AC-C0BC-A30B85408747}"/>
              </a:ext>
            </a:extLst>
          </p:cNvPr>
          <p:cNvSpPr>
            <a:spLocks noGrp="1"/>
          </p:cNvSpPr>
          <p:nvPr>
            <p:ph type="title"/>
          </p:nvPr>
        </p:nvSpPr>
        <p:spPr>
          <a:xfrm>
            <a:off x="720000" y="619200"/>
            <a:ext cx="10728322" cy="807818"/>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EFE66C28-22B9-9145-973B-4E828F93A15E}"/>
              </a:ext>
            </a:extLst>
          </p:cNvPr>
          <p:cNvSpPr>
            <a:spLocks noGrp="1"/>
          </p:cNvSpPr>
          <p:nvPr>
            <p:ph idx="1"/>
          </p:nvPr>
        </p:nvSpPr>
        <p:spPr>
          <a:xfrm>
            <a:off x="720000" y="1524000"/>
            <a:ext cx="10728325" cy="4244975"/>
          </a:xfrm>
        </p:spPr>
        <p:txBody>
          <a:bodyPr>
            <a:normAutofit/>
          </a:bodyPr>
          <a:lstStyle/>
          <a:p>
            <a:pPr marL="0" indent="0" algn="ctr">
              <a:buNone/>
            </a:pPr>
            <a:r>
              <a:rPr lang="ar-SA" sz="2400" dirty="0">
                <a:solidFill>
                  <a:srgbClr val="FFFFFF"/>
                </a:solidFill>
              </a:rPr>
              <a:t>فقال أبو الشّحم حسدا و بغيا: تحسب أنّ قتال خيبر مثل ما تلقونه من</a:t>
            </a:r>
          </a:p>
          <a:p>
            <a:pPr marL="0" indent="0" algn="ctr">
              <a:buNone/>
            </a:pPr>
            <a:r>
              <a:rPr lang="ar-SA" sz="2400" dirty="0">
                <a:solidFill>
                  <a:srgbClr val="FFFFFF"/>
                </a:solidFill>
              </a:rPr>
              <a:t>الأعراب؟ فيها و التوراة عشرة آلاف مقاتل! قال ابن أبى حدرد: </a:t>
            </a:r>
            <a:r>
              <a:rPr lang="ar-SA" sz="2400" dirty="0" err="1">
                <a:solidFill>
                  <a:srgbClr val="FFFFFF"/>
                </a:solidFill>
              </a:rPr>
              <a:t>أى</a:t>
            </a:r>
            <a:r>
              <a:rPr lang="ar-SA" sz="2400" dirty="0">
                <a:solidFill>
                  <a:srgbClr val="FFFFFF"/>
                </a:solidFill>
              </a:rPr>
              <a:t> عد ّو الله! تخوفنا بعدونا وأنت </a:t>
            </a:r>
            <a:r>
              <a:rPr lang="ar-SA" sz="2400" dirty="0" err="1">
                <a:solidFill>
                  <a:srgbClr val="FFFFFF"/>
                </a:solidFill>
              </a:rPr>
              <a:t>فى</a:t>
            </a:r>
            <a:r>
              <a:rPr lang="ar-SA" sz="2400" dirty="0">
                <a:solidFill>
                  <a:srgbClr val="FFFFFF"/>
                </a:solidFill>
              </a:rPr>
              <a:t> ذمّتنا و جوارنا؟ و الله </a:t>
            </a:r>
            <a:r>
              <a:rPr lang="ar-SA" sz="2400" dirty="0" err="1">
                <a:solidFill>
                  <a:srgbClr val="FFFFFF"/>
                </a:solidFill>
              </a:rPr>
              <a:t>لأرفعنّك</a:t>
            </a:r>
            <a:r>
              <a:rPr lang="ar-SA" sz="2400" dirty="0">
                <a:solidFill>
                  <a:srgbClr val="FFFFFF"/>
                </a:solidFill>
              </a:rPr>
              <a:t> إلى رسول الله!</a:t>
            </a:r>
            <a:endParaRPr lang="en-US" sz="2400" dirty="0">
              <a:solidFill>
                <a:srgbClr val="FFFFFF"/>
              </a:solidFill>
            </a:endParaRPr>
          </a:p>
          <a:p>
            <a:pPr marL="0" indent="0" algn="ctr">
              <a:buNone/>
            </a:pPr>
            <a:endParaRPr lang="en-US" sz="2400" dirty="0">
              <a:solidFill>
                <a:srgbClr val="FFFFFF"/>
              </a:solidFill>
            </a:endParaRPr>
          </a:p>
          <a:p>
            <a:pPr marL="0" indent="0" algn="ctr">
              <a:buNone/>
            </a:pPr>
            <a:r>
              <a:rPr lang="ar-SA" sz="2400" dirty="0">
                <a:solidFill>
                  <a:srgbClr val="FFFFFF"/>
                </a:solidFill>
              </a:rPr>
              <a:t>فقلت: يا رسول الله ألا تسمع إلى ما يقول هذا اليهودي؟ و أخبرته بما قال أبو الشّحم... فقال </a:t>
            </a:r>
            <a:r>
              <a:rPr lang="ar-SA" sz="2400" dirty="0" err="1">
                <a:solidFill>
                  <a:srgbClr val="FFFFFF"/>
                </a:solidFill>
              </a:rPr>
              <a:t>اليهودىّ</a:t>
            </a:r>
            <a:r>
              <a:rPr lang="ar-SA" sz="2400" dirty="0">
                <a:solidFill>
                  <a:srgbClr val="FFFFFF"/>
                </a:solidFill>
              </a:rPr>
              <a:t>: يا أبا القاسم، هذا قد ظلمني و حبسني </a:t>
            </a:r>
            <a:r>
              <a:rPr lang="ar-SA" sz="2400" dirty="0" err="1">
                <a:solidFill>
                  <a:srgbClr val="FFFFFF"/>
                </a:solidFill>
              </a:rPr>
              <a:t>بحقّى</a:t>
            </a:r>
            <a:r>
              <a:rPr lang="ar-SA" sz="2400" dirty="0">
                <a:solidFill>
                  <a:srgbClr val="FFFFFF"/>
                </a:solidFill>
              </a:rPr>
              <a:t> و أخذ طعامي! قال رسول الله صلّى الله عليه و سلّم: أعطه حقّه.</a:t>
            </a:r>
            <a:endParaRPr lang="en-US" sz="2400" dirty="0">
              <a:solidFill>
                <a:srgbClr val="FFFFFF"/>
              </a:solidFill>
            </a:endParaRPr>
          </a:p>
        </p:txBody>
      </p:sp>
    </p:spTree>
    <p:extLst>
      <p:ext uri="{BB962C8B-B14F-4D97-AF65-F5344CB8AC3E}">
        <p14:creationId xmlns:p14="http://schemas.microsoft.com/office/powerpoint/2010/main" val="3858569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9F998-E036-1ABC-A457-E1E8808DF969}"/>
              </a:ext>
            </a:extLst>
          </p:cNvPr>
          <p:cNvSpPr>
            <a:spLocks noGrp="1"/>
          </p:cNvSpPr>
          <p:nvPr>
            <p:ph type="title"/>
          </p:nvPr>
        </p:nvSpPr>
        <p:spPr>
          <a:xfrm>
            <a:off x="720000" y="619200"/>
            <a:ext cx="10728322" cy="780109"/>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77B39204-EF17-06FE-7A4E-5D07A646EC62}"/>
              </a:ext>
            </a:extLst>
          </p:cNvPr>
          <p:cNvSpPr>
            <a:spLocks noGrp="1"/>
          </p:cNvSpPr>
          <p:nvPr>
            <p:ph idx="1"/>
          </p:nvPr>
        </p:nvSpPr>
        <p:spPr>
          <a:xfrm>
            <a:off x="720000" y="1399310"/>
            <a:ext cx="10728325" cy="4369666"/>
          </a:xfrm>
        </p:spPr>
        <p:txBody>
          <a:bodyPr>
            <a:normAutofit/>
          </a:bodyPr>
          <a:lstStyle/>
          <a:p>
            <a:r>
              <a:rPr lang="en-CA" sz="2400" b="0" i="0" dirty="0">
                <a:solidFill>
                  <a:srgbClr val="FFFFFF"/>
                </a:solidFill>
                <a:effectLst/>
              </a:rPr>
              <a:t>After the Treaty of </a:t>
            </a:r>
            <a:r>
              <a:rPr lang="en-CA" sz="2400" b="0" i="0" dirty="0" err="1">
                <a:solidFill>
                  <a:srgbClr val="FFFFFF"/>
                </a:solidFill>
                <a:effectLst/>
              </a:rPr>
              <a:t>Hudaybiyyah</a:t>
            </a:r>
            <a:r>
              <a:rPr lang="en-CA" sz="2400" b="0" i="0" dirty="0">
                <a:solidFill>
                  <a:srgbClr val="FFFFFF"/>
                </a:solidFill>
                <a:effectLst/>
              </a:rPr>
              <a:t> was ratified the threat from the pagans </a:t>
            </a:r>
            <a:r>
              <a:rPr lang="en-CA" sz="2400" dirty="0">
                <a:solidFill>
                  <a:srgbClr val="FFFFFF"/>
                </a:solidFill>
              </a:rPr>
              <a:t>of Quraysh was neutralized. This gave the Prophet (s) the opportunity to disseminate Islam to the surrounding powers as we discussed in our previous episodes.</a:t>
            </a:r>
          </a:p>
          <a:p>
            <a:r>
              <a:rPr lang="en-CA" sz="2400" b="0" i="0" dirty="0">
                <a:solidFill>
                  <a:srgbClr val="FFFFFF"/>
                </a:solidFill>
                <a:effectLst/>
              </a:rPr>
              <a:t>Further, the Prophet (s) could now focus on the one remaining threat in his locality; namely the two Jewish strongholds of Khaybar and </a:t>
            </a:r>
            <a:r>
              <a:rPr lang="en-CA" sz="2400" b="0" i="0" dirty="0" err="1">
                <a:solidFill>
                  <a:srgbClr val="FFFFFF"/>
                </a:solidFill>
                <a:effectLst/>
              </a:rPr>
              <a:t>Fadak</a:t>
            </a:r>
            <a:r>
              <a:rPr lang="en-CA" sz="2400" b="0" i="0" dirty="0">
                <a:solidFill>
                  <a:srgbClr val="FFFFFF"/>
                </a:solidFill>
                <a:effectLst/>
              </a:rPr>
              <a:t>.</a:t>
            </a:r>
          </a:p>
          <a:p>
            <a:r>
              <a:rPr lang="en-CA" sz="2400" dirty="0">
                <a:solidFill>
                  <a:srgbClr val="FFFFFF"/>
                </a:solidFill>
              </a:rPr>
              <a:t>Recall that the first Jewish tribe to be banished from Medina was the Banu </a:t>
            </a:r>
            <a:r>
              <a:rPr lang="en-CA" sz="2400" dirty="0" err="1">
                <a:solidFill>
                  <a:srgbClr val="FFFFFF"/>
                </a:solidFill>
              </a:rPr>
              <a:t>Qaynuqa</a:t>
            </a:r>
            <a:r>
              <a:rPr lang="en-CA" sz="2400" dirty="0">
                <a:solidFill>
                  <a:srgbClr val="FFFFFF"/>
                </a:solidFill>
              </a:rPr>
              <a:t>’. </a:t>
            </a:r>
            <a:endParaRPr lang="en-CA" sz="2400" b="0" i="0" dirty="0">
              <a:solidFill>
                <a:srgbClr val="FFFFFF"/>
              </a:solidFill>
              <a:effectLst/>
            </a:endParaRPr>
          </a:p>
        </p:txBody>
      </p:sp>
    </p:spTree>
    <p:extLst>
      <p:ext uri="{BB962C8B-B14F-4D97-AF65-F5344CB8AC3E}">
        <p14:creationId xmlns:p14="http://schemas.microsoft.com/office/powerpoint/2010/main" val="76793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DB9D-A772-5247-0CC7-B85427F925B1}"/>
              </a:ext>
            </a:extLst>
          </p:cNvPr>
          <p:cNvSpPr>
            <a:spLocks noGrp="1"/>
          </p:cNvSpPr>
          <p:nvPr>
            <p:ph type="title"/>
          </p:nvPr>
        </p:nvSpPr>
        <p:spPr>
          <a:xfrm>
            <a:off x="720000" y="619200"/>
            <a:ext cx="10728322" cy="683127"/>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E3FCB51F-CC9F-F272-4E72-E2C823FA21AD}"/>
              </a:ext>
            </a:extLst>
          </p:cNvPr>
          <p:cNvSpPr>
            <a:spLocks noGrp="1"/>
          </p:cNvSpPr>
          <p:nvPr>
            <p:ph idx="1"/>
          </p:nvPr>
        </p:nvSpPr>
        <p:spPr>
          <a:xfrm>
            <a:off x="720000" y="1427018"/>
            <a:ext cx="10728325" cy="4341957"/>
          </a:xfrm>
        </p:spPr>
        <p:txBody>
          <a:bodyPr>
            <a:normAutofit/>
          </a:bodyPr>
          <a:lstStyle/>
          <a:p>
            <a:pPr marL="0" indent="0" algn="ctr">
              <a:buNone/>
            </a:pPr>
            <a:r>
              <a:rPr lang="ar-SA" sz="2400" dirty="0">
                <a:solidFill>
                  <a:srgbClr val="FFFFFF"/>
                </a:solidFill>
              </a:rPr>
              <a:t>قال عبد الله: فخرجت فبعت أحد </a:t>
            </a:r>
            <a:r>
              <a:rPr lang="ar-SA" sz="2400" dirty="0" err="1">
                <a:solidFill>
                  <a:srgbClr val="FFFFFF"/>
                </a:solidFill>
              </a:rPr>
              <a:t>ثوبى</a:t>
            </a:r>
            <a:r>
              <a:rPr lang="ar-SA" sz="2400" dirty="0">
                <a:solidFill>
                  <a:srgbClr val="FFFFFF"/>
                </a:solidFill>
              </a:rPr>
              <a:t> بثلاثة دراهم، و طلبت بقية حقه فقضيته، و لبست ثوبي الآخر...و </a:t>
            </a:r>
            <a:r>
              <a:rPr lang="ar-SA" sz="2400" dirty="0" err="1">
                <a:solidFill>
                  <a:srgbClr val="FFFFFF"/>
                </a:solidFill>
              </a:rPr>
              <a:t>أعطانى</a:t>
            </a:r>
            <a:r>
              <a:rPr lang="ar-SA" sz="2400" dirty="0">
                <a:solidFill>
                  <a:srgbClr val="FFFFFF"/>
                </a:solidFill>
              </a:rPr>
              <a:t> سلمة بن أسلم ثوبا </a:t>
            </a:r>
          </a:p>
          <a:p>
            <a:pPr marL="0" indent="0" algn="ctr">
              <a:buNone/>
            </a:pPr>
            <a:r>
              <a:rPr lang="ar-SA" sz="2400" dirty="0">
                <a:solidFill>
                  <a:srgbClr val="FFFFFF"/>
                </a:solidFill>
              </a:rPr>
              <a:t>آخر، فخرجت </a:t>
            </a:r>
            <a:r>
              <a:rPr lang="ar-SA" sz="2400" dirty="0" err="1">
                <a:solidFill>
                  <a:srgbClr val="FFFFFF"/>
                </a:solidFill>
              </a:rPr>
              <a:t>فى</a:t>
            </a:r>
            <a:r>
              <a:rPr lang="ar-SA" sz="2400" dirty="0">
                <a:solidFill>
                  <a:srgbClr val="FFFFFF"/>
                </a:solidFill>
              </a:rPr>
              <a:t> ثوبين مع المسلمين، و </a:t>
            </a:r>
            <a:r>
              <a:rPr lang="ar-SA" sz="2400" dirty="0" err="1">
                <a:solidFill>
                  <a:srgbClr val="FFFFFF"/>
                </a:solidFill>
              </a:rPr>
              <a:t>نفلنى</a:t>
            </a:r>
            <a:r>
              <a:rPr lang="ar-SA" sz="2400" dirty="0">
                <a:solidFill>
                  <a:srgbClr val="FFFFFF"/>
                </a:solidFill>
              </a:rPr>
              <a:t> الله خيرا،</a:t>
            </a:r>
            <a:endParaRPr lang="en-US" sz="2400" dirty="0">
              <a:solidFill>
                <a:srgbClr val="FFFFFF"/>
              </a:solidFill>
            </a:endParaRPr>
          </a:p>
          <a:p>
            <a:pPr marL="0" indent="0" algn="ctr">
              <a:buNone/>
            </a:pPr>
            <a:r>
              <a:rPr lang="ar-SA" sz="2400" dirty="0">
                <a:solidFill>
                  <a:srgbClr val="FFFFFF"/>
                </a:solidFill>
              </a:rPr>
              <a:t>و كان من كان بالمدينة من اليهود يقولون حين تجهّز </a:t>
            </a:r>
            <a:r>
              <a:rPr lang="ar-SA" sz="2400" dirty="0" err="1">
                <a:solidFill>
                  <a:srgbClr val="FFFFFF"/>
                </a:solidFill>
              </a:rPr>
              <a:t>النبىّ</a:t>
            </a:r>
            <a:r>
              <a:rPr lang="ar-SA" sz="2400" dirty="0">
                <a:solidFill>
                  <a:srgbClr val="FFFFFF"/>
                </a:solidFill>
              </a:rPr>
              <a:t> صلّى الله عليه و سلّم إلى خيبر: ما أمنع و الله خيبر منكم! لو رأيتم خيبر و حصونها و رجالها لرجعتم قبل أن تصلوا إليهم</a:t>
            </a:r>
            <a:endParaRPr lang="en-US" sz="2400" dirty="0">
              <a:solidFill>
                <a:srgbClr val="FFFFFF"/>
              </a:solidFill>
            </a:endParaRPr>
          </a:p>
        </p:txBody>
      </p:sp>
    </p:spTree>
    <p:extLst>
      <p:ext uri="{BB962C8B-B14F-4D97-AF65-F5344CB8AC3E}">
        <p14:creationId xmlns:p14="http://schemas.microsoft.com/office/powerpoint/2010/main" val="2597813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EE329-1F99-754C-EFCC-AA7F16E6D190}"/>
              </a:ext>
            </a:extLst>
          </p:cNvPr>
          <p:cNvSpPr>
            <a:spLocks noGrp="1"/>
          </p:cNvSpPr>
          <p:nvPr>
            <p:ph type="title"/>
          </p:nvPr>
        </p:nvSpPr>
        <p:spPr>
          <a:xfrm>
            <a:off x="720000" y="619200"/>
            <a:ext cx="10728322" cy="724691"/>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9191F70F-0463-DDA6-8075-ED2E29F9C515}"/>
              </a:ext>
            </a:extLst>
          </p:cNvPr>
          <p:cNvSpPr>
            <a:spLocks noGrp="1"/>
          </p:cNvSpPr>
          <p:nvPr>
            <p:ph idx="1"/>
          </p:nvPr>
        </p:nvSpPr>
        <p:spPr>
          <a:xfrm>
            <a:off x="720000" y="1343892"/>
            <a:ext cx="10728325" cy="4425084"/>
          </a:xfrm>
        </p:spPr>
        <p:txBody>
          <a:bodyPr/>
          <a:lstStyle/>
          <a:p>
            <a:pPr marL="0" indent="0" algn="ctr">
              <a:buNone/>
            </a:pPr>
            <a:r>
              <a:rPr lang="ar-SA" sz="2400" dirty="0">
                <a:solidFill>
                  <a:srgbClr val="FFFFFF"/>
                </a:solidFill>
              </a:rPr>
              <a:t>حصون شامخات </a:t>
            </a:r>
            <a:r>
              <a:rPr lang="ar-SA" sz="2400" dirty="0" err="1">
                <a:solidFill>
                  <a:srgbClr val="FFFFFF"/>
                </a:solidFill>
              </a:rPr>
              <a:t>فى</a:t>
            </a:r>
            <a:r>
              <a:rPr lang="ar-SA" sz="2400" dirty="0">
                <a:solidFill>
                  <a:srgbClr val="FFFFFF"/>
                </a:solidFill>
              </a:rPr>
              <a:t> ذرى الجبال، و الماء فيها واتن، إن بخيبر لألف دارع، ما كانت أسد و غطفان يمتنعون من العرب قاطبة إلّا بهم، فأنتم تطيقون خيبر؟ </a:t>
            </a:r>
          </a:p>
          <a:p>
            <a:pPr marL="0" indent="0" algn="ctr">
              <a:buNone/>
            </a:pPr>
            <a:endParaRPr lang="en-US" dirty="0"/>
          </a:p>
        </p:txBody>
      </p:sp>
    </p:spTree>
    <p:extLst>
      <p:ext uri="{BB962C8B-B14F-4D97-AF65-F5344CB8AC3E}">
        <p14:creationId xmlns:p14="http://schemas.microsoft.com/office/powerpoint/2010/main" val="1255616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811D7-7EB0-E059-0E93-5C45A81E5E75}"/>
              </a:ext>
            </a:extLst>
          </p:cNvPr>
          <p:cNvSpPr>
            <a:spLocks noGrp="1"/>
          </p:cNvSpPr>
          <p:nvPr>
            <p:ph type="title"/>
          </p:nvPr>
        </p:nvSpPr>
        <p:spPr>
          <a:xfrm>
            <a:off x="720000" y="619200"/>
            <a:ext cx="10728322" cy="877091"/>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D0F76027-9382-90B5-AAD4-AF0A7E41681F}"/>
              </a:ext>
            </a:extLst>
          </p:cNvPr>
          <p:cNvSpPr>
            <a:spLocks noGrp="1"/>
          </p:cNvSpPr>
          <p:nvPr>
            <p:ph idx="1"/>
          </p:nvPr>
        </p:nvSpPr>
        <p:spPr>
          <a:xfrm>
            <a:off x="720000" y="1496292"/>
            <a:ext cx="10728325" cy="4272684"/>
          </a:xfrm>
        </p:spPr>
        <p:txBody>
          <a:bodyPr>
            <a:normAutofit/>
          </a:bodyPr>
          <a:lstStyle/>
          <a:p>
            <a:r>
              <a:rPr lang="en-CA" sz="2400" b="0" i="0" dirty="0">
                <a:solidFill>
                  <a:srgbClr val="FFFFFF"/>
                </a:solidFill>
                <a:effectLst/>
              </a:rPr>
              <a:t>Banu </a:t>
            </a:r>
            <a:r>
              <a:rPr lang="en-CA" sz="2400" b="0" i="0" dirty="0" err="1">
                <a:solidFill>
                  <a:srgbClr val="FFFFFF"/>
                </a:solidFill>
                <a:effectLst/>
              </a:rPr>
              <a:t>Qaynuqa</a:t>
            </a:r>
            <a:r>
              <a:rPr lang="en-CA" sz="2400" b="0" i="0" dirty="0">
                <a:solidFill>
                  <a:srgbClr val="FFFFFF"/>
                </a:solidFill>
                <a:effectLst/>
              </a:rPr>
              <a:t>’ were expelled shortly after the Battle of </a:t>
            </a:r>
            <a:r>
              <a:rPr lang="en-CA" sz="2400" b="0" i="0" dirty="0" err="1">
                <a:solidFill>
                  <a:srgbClr val="FFFFFF"/>
                </a:solidFill>
                <a:effectLst/>
              </a:rPr>
              <a:t>Badr</a:t>
            </a:r>
            <a:r>
              <a:rPr lang="en-CA" sz="2400" b="0" i="0" dirty="0">
                <a:solidFill>
                  <a:srgbClr val="FFFFFF"/>
                </a:solidFill>
                <a:effectLst/>
              </a:rPr>
              <a:t> in the month of Shawwal 2 AH for their harassment of Muslims as well as the explicit threats of violence against the Prophet and the Muslims.</a:t>
            </a:r>
          </a:p>
          <a:p>
            <a:r>
              <a:rPr lang="en-CA" sz="2400" dirty="0">
                <a:solidFill>
                  <a:srgbClr val="FFFFFF"/>
                </a:solidFill>
              </a:rPr>
              <a:t>The second tribe that was banished from Medina was the Banu </a:t>
            </a:r>
            <a:r>
              <a:rPr lang="en-CA" sz="2400" dirty="0" err="1">
                <a:solidFill>
                  <a:srgbClr val="FFFFFF"/>
                </a:solidFill>
              </a:rPr>
              <a:t>Nadhir</a:t>
            </a:r>
            <a:r>
              <a:rPr lang="en-CA" sz="2400" dirty="0">
                <a:solidFill>
                  <a:srgbClr val="FFFFFF"/>
                </a:solidFill>
              </a:rPr>
              <a:t>. Recall that they are the tribe who had plotted to assassinate the Prophet by throwing a heavy stone on him from the top of their fortress.</a:t>
            </a:r>
          </a:p>
          <a:p>
            <a:r>
              <a:rPr lang="en-CA" sz="2400" b="0" i="0" dirty="0">
                <a:solidFill>
                  <a:srgbClr val="FFFFFF"/>
                </a:solidFill>
                <a:effectLst/>
              </a:rPr>
              <a:t>The </a:t>
            </a:r>
            <a:r>
              <a:rPr lang="en-CA" sz="2400" dirty="0">
                <a:solidFill>
                  <a:srgbClr val="FFFFFF"/>
                </a:solidFill>
              </a:rPr>
              <a:t>final major tribe was the Banu </a:t>
            </a:r>
            <a:r>
              <a:rPr lang="en-CA" sz="2400" dirty="0" err="1">
                <a:solidFill>
                  <a:srgbClr val="FFFFFF"/>
                </a:solidFill>
              </a:rPr>
              <a:t>Qurayzah</a:t>
            </a:r>
            <a:r>
              <a:rPr lang="en-CA" sz="2400" dirty="0">
                <a:solidFill>
                  <a:srgbClr val="FFFFFF"/>
                </a:solidFill>
              </a:rPr>
              <a:t>. Those who committed treason against the Prophet were executed immediately after the Battle of the Trench.</a:t>
            </a:r>
            <a:endParaRPr lang="en-CA" sz="2400" b="0" i="0" dirty="0">
              <a:solidFill>
                <a:srgbClr val="FFFFFF"/>
              </a:solidFill>
              <a:effectLst/>
            </a:endParaRPr>
          </a:p>
        </p:txBody>
      </p:sp>
    </p:spTree>
    <p:extLst>
      <p:ext uri="{BB962C8B-B14F-4D97-AF65-F5344CB8AC3E}">
        <p14:creationId xmlns:p14="http://schemas.microsoft.com/office/powerpoint/2010/main" val="245758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28BA4-F276-A12B-FAD6-41F0A2B464E8}"/>
              </a:ext>
            </a:extLst>
          </p:cNvPr>
          <p:cNvSpPr>
            <a:spLocks noGrp="1"/>
          </p:cNvSpPr>
          <p:nvPr>
            <p:ph type="title"/>
          </p:nvPr>
        </p:nvSpPr>
        <p:spPr>
          <a:xfrm>
            <a:off x="720000" y="619200"/>
            <a:ext cx="10728322" cy="724691"/>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AAE55119-FB1A-E907-F451-7B42C1C4E19F}"/>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The two Jewish tribes that were banished from Medina, travelled about 180km north of Medina and settled in an area called Khaybar. </a:t>
            </a:r>
          </a:p>
          <a:p>
            <a:r>
              <a:rPr lang="en-US" sz="2400" dirty="0">
                <a:solidFill>
                  <a:srgbClr val="FFFFFF"/>
                </a:solidFill>
              </a:rPr>
              <a:t>The leaders of these two tribes (</a:t>
            </a:r>
            <a:r>
              <a:rPr lang="en-US" sz="2400" dirty="0" err="1">
                <a:solidFill>
                  <a:srgbClr val="FFFFFF"/>
                </a:solidFill>
              </a:rPr>
              <a:t>Huyayy</a:t>
            </a:r>
            <a:r>
              <a:rPr lang="en-US" sz="2400" dirty="0">
                <a:solidFill>
                  <a:srgbClr val="FFFFFF"/>
                </a:solidFill>
              </a:rPr>
              <a:t> ibn </a:t>
            </a:r>
            <a:r>
              <a:rPr lang="en-US" sz="2400" dirty="0" err="1">
                <a:solidFill>
                  <a:srgbClr val="FFFFFF"/>
                </a:solidFill>
              </a:rPr>
              <a:t>Akhtab</a:t>
            </a:r>
            <a:r>
              <a:rPr lang="en-US" sz="2400" dirty="0">
                <a:solidFill>
                  <a:srgbClr val="FFFFFF"/>
                </a:solidFill>
              </a:rPr>
              <a:t> and </a:t>
            </a:r>
            <a:r>
              <a:rPr lang="en-US" sz="2400" dirty="0" err="1">
                <a:solidFill>
                  <a:srgbClr val="FFFFFF"/>
                </a:solidFill>
              </a:rPr>
              <a:t>Sallam</a:t>
            </a:r>
            <a:r>
              <a:rPr lang="en-US" sz="2400" dirty="0">
                <a:solidFill>
                  <a:srgbClr val="FFFFFF"/>
                </a:solidFill>
              </a:rPr>
              <a:t> ibn Abi Al-</a:t>
            </a:r>
            <a:r>
              <a:rPr lang="en-US" sz="2400" dirty="0" err="1">
                <a:solidFill>
                  <a:srgbClr val="FFFFFF"/>
                </a:solidFill>
              </a:rPr>
              <a:t>Huqayq</a:t>
            </a:r>
            <a:r>
              <a:rPr lang="en-US" sz="2400" dirty="0">
                <a:solidFill>
                  <a:srgbClr val="FFFFFF"/>
                </a:solidFill>
              </a:rPr>
              <a:t>) were openly hostile and belligerent towards the Muslims.</a:t>
            </a:r>
          </a:p>
          <a:p>
            <a:r>
              <a:rPr lang="en-US" sz="2400" dirty="0">
                <a:solidFill>
                  <a:srgbClr val="FFFFFF"/>
                </a:solidFill>
              </a:rPr>
              <a:t>Why did these Jewish tribes choose to settle in Khaybar and </a:t>
            </a:r>
            <a:r>
              <a:rPr lang="en-US" sz="2400" dirty="0" err="1">
                <a:solidFill>
                  <a:srgbClr val="FFFFFF"/>
                </a:solidFill>
              </a:rPr>
              <a:t>Fadak</a:t>
            </a:r>
            <a:r>
              <a:rPr lang="en-US" sz="2400" dirty="0">
                <a:solidFill>
                  <a:srgbClr val="FFFFFF"/>
                </a:solidFill>
              </a:rPr>
              <a:t>?</a:t>
            </a:r>
          </a:p>
        </p:txBody>
      </p:sp>
    </p:spTree>
    <p:extLst>
      <p:ext uri="{BB962C8B-B14F-4D97-AF65-F5344CB8AC3E}">
        <p14:creationId xmlns:p14="http://schemas.microsoft.com/office/powerpoint/2010/main" val="748845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025F7-F871-B9A3-1E3A-EBF4A4014ABF}"/>
              </a:ext>
            </a:extLst>
          </p:cNvPr>
          <p:cNvSpPr>
            <a:spLocks noGrp="1"/>
          </p:cNvSpPr>
          <p:nvPr>
            <p:ph type="title"/>
          </p:nvPr>
        </p:nvSpPr>
        <p:spPr>
          <a:xfrm>
            <a:off x="720000" y="619200"/>
            <a:ext cx="10728322" cy="863236"/>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2FDECA90-56DD-0B2A-34B7-4062C69D8F14}"/>
              </a:ext>
            </a:extLst>
          </p:cNvPr>
          <p:cNvSpPr>
            <a:spLocks noGrp="1"/>
          </p:cNvSpPr>
          <p:nvPr>
            <p:ph idx="1"/>
          </p:nvPr>
        </p:nvSpPr>
        <p:spPr>
          <a:xfrm>
            <a:off x="720000" y="1482436"/>
            <a:ext cx="10728325" cy="4286539"/>
          </a:xfrm>
        </p:spPr>
        <p:txBody>
          <a:bodyPr>
            <a:normAutofit/>
          </a:bodyPr>
          <a:lstStyle/>
          <a:p>
            <a:r>
              <a:rPr lang="en-US" sz="2400" dirty="0">
                <a:solidFill>
                  <a:srgbClr val="FFFFFF"/>
                </a:solidFill>
              </a:rPr>
              <a:t>The Jews were an insular people who placed great importance on financial self-sufficiency. This is presumably why they invested so much in agriculture.</a:t>
            </a:r>
          </a:p>
          <a:p>
            <a:r>
              <a:rPr lang="en-US" sz="2400" dirty="0">
                <a:solidFill>
                  <a:srgbClr val="FFFFFF"/>
                </a:solidFill>
              </a:rPr>
              <a:t>Since the Jews were experts in agriculture, they settled in one of the most fertile regions north of Medina which was Khaybar.</a:t>
            </a:r>
          </a:p>
          <a:p>
            <a:r>
              <a:rPr lang="en-US" sz="2400" dirty="0">
                <a:solidFill>
                  <a:srgbClr val="FFFFFF"/>
                </a:solidFill>
              </a:rPr>
              <a:t>In fact, Khaybar had more fertile soil than Medina and according to historians </a:t>
            </a:r>
            <a:r>
              <a:rPr lang="en-CA" sz="2400" b="0" i="0" dirty="0">
                <a:solidFill>
                  <a:srgbClr val="FFFFFF"/>
                </a:solidFill>
                <a:effectLst/>
              </a:rPr>
              <a:t>Khaybar was one of the largest date-producing lands in the whole of Arabia, it was populated only by Jewish tribes.</a:t>
            </a:r>
            <a:endParaRPr lang="en-US"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3472571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1E593-1CF3-3238-02AD-EFEF12E95DB8}"/>
              </a:ext>
            </a:extLst>
          </p:cNvPr>
          <p:cNvSpPr>
            <a:spLocks noGrp="1"/>
          </p:cNvSpPr>
          <p:nvPr>
            <p:ph type="title"/>
          </p:nvPr>
        </p:nvSpPr>
        <p:spPr>
          <a:xfrm>
            <a:off x="720000" y="619200"/>
            <a:ext cx="10728322" cy="766255"/>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B3728EF3-1FAB-1351-B20A-339EE6EA278D}"/>
              </a:ext>
            </a:extLst>
          </p:cNvPr>
          <p:cNvSpPr>
            <a:spLocks noGrp="1"/>
          </p:cNvSpPr>
          <p:nvPr>
            <p:ph idx="1"/>
          </p:nvPr>
        </p:nvSpPr>
        <p:spPr>
          <a:xfrm>
            <a:off x="720000" y="1537856"/>
            <a:ext cx="10728325" cy="4231120"/>
          </a:xfrm>
        </p:spPr>
        <p:txBody>
          <a:bodyPr>
            <a:normAutofit/>
          </a:bodyPr>
          <a:lstStyle/>
          <a:p>
            <a:r>
              <a:rPr lang="en-CA" sz="2400" dirty="0">
                <a:solidFill>
                  <a:srgbClr val="FFFFFF"/>
                </a:solidFill>
                <a:effectLst/>
              </a:rPr>
              <a:t>The Jews used their economic success to build fortified cities reputed to be impermeable, replete with stockpiles of arms and supplies. </a:t>
            </a:r>
          </a:p>
          <a:p>
            <a:r>
              <a:rPr lang="en-US" sz="2400" dirty="0">
                <a:solidFill>
                  <a:srgbClr val="FFFFFF"/>
                </a:solidFill>
              </a:rPr>
              <a:t>Each clan would build a fortress of their own, so an area like Khaybar probably had over a dozen fortresses. </a:t>
            </a:r>
          </a:p>
          <a:p>
            <a:r>
              <a:rPr lang="en-US" sz="2400" dirty="0">
                <a:solidFill>
                  <a:srgbClr val="FFFFFF"/>
                </a:solidFill>
              </a:rPr>
              <a:t>These fortress provided security and protection from enemies and invaders. This lofty fortresses gave the Jews a strategic military advantage as they could assault enemies from above but throwing rocks, boiling oil, etc.</a:t>
            </a:r>
          </a:p>
        </p:txBody>
      </p:sp>
    </p:spTree>
    <p:extLst>
      <p:ext uri="{BB962C8B-B14F-4D97-AF65-F5344CB8AC3E}">
        <p14:creationId xmlns:p14="http://schemas.microsoft.com/office/powerpoint/2010/main" val="364457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B27-921F-6289-7B26-2250A31A2E9F}"/>
              </a:ext>
            </a:extLst>
          </p:cNvPr>
          <p:cNvSpPr>
            <a:spLocks noGrp="1"/>
          </p:cNvSpPr>
          <p:nvPr>
            <p:ph type="title"/>
          </p:nvPr>
        </p:nvSpPr>
        <p:spPr>
          <a:xfrm>
            <a:off x="720000" y="619200"/>
            <a:ext cx="10728322" cy="793964"/>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7E826B50-EAA4-88EA-8BED-EA7EB93ACC78}"/>
              </a:ext>
            </a:extLst>
          </p:cNvPr>
          <p:cNvSpPr>
            <a:spLocks noGrp="1"/>
          </p:cNvSpPr>
          <p:nvPr>
            <p:ph idx="1"/>
          </p:nvPr>
        </p:nvSpPr>
        <p:spPr>
          <a:xfrm>
            <a:off x="720000" y="1413164"/>
            <a:ext cx="10728325" cy="4355811"/>
          </a:xfrm>
        </p:spPr>
        <p:txBody>
          <a:bodyPr>
            <a:normAutofit/>
          </a:bodyPr>
          <a:lstStyle/>
          <a:p>
            <a:r>
              <a:rPr lang="en-US" sz="2400" b="1" dirty="0">
                <a:solidFill>
                  <a:srgbClr val="FFFFFF"/>
                </a:solidFill>
              </a:rPr>
              <a:t>Why did the Prophet (s) decide to attack Khaybar?</a:t>
            </a:r>
          </a:p>
          <a:p>
            <a:r>
              <a:rPr lang="en-CA" sz="2400" dirty="0">
                <a:solidFill>
                  <a:srgbClr val="FFFFFF"/>
                </a:solidFill>
                <a:effectLst/>
              </a:rPr>
              <a:t>The leader of Khaybar after the assassination of </a:t>
            </a:r>
            <a:r>
              <a:rPr lang="en-CA" sz="2400" dirty="0" err="1">
                <a:solidFill>
                  <a:srgbClr val="FFFFFF"/>
                </a:solidFill>
                <a:effectLst/>
              </a:rPr>
              <a:t>Sallām</a:t>
            </a:r>
            <a:r>
              <a:rPr lang="en-CA" sz="2400" dirty="0">
                <a:solidFill>
                  <a:srgbClr val="FFFFFF"/>
                </a:solidFill>
                <a:effectLst/>
              </a:rPr>
              <a:t> ibn Abī </a:t>
            </a:r>
            <a:r>
              <a:rPr lang="en-CA" sz="2400" dirty="0" err="1">
                <a:solidFill>
                  <a:srgbClr val="FFFFFF"/>
                </a:solidFill>
                <a:effectLst/>
              </a:rPr>
              <a:t>al-Ḥuqayq</a:t>
            </a:r>
            <a:r>
              <a:rPr lang="en-CA" sz="2400" dirty="0">
                <a:solidFill>
                  <a:srgbClr val="FFFFFF"/>
                </a:solidFill>
                <a:effectLst/>
              </a:rPr>
              <a:t> by Abdullah ibn </a:t>
            </a:r>
            <a:r>
              <a:rPr lang="en-CA" sz="2400" dirty="0" err="1">
                <a:solidFill>
                  <a:srgbClr val="FFFFFF"/>
                </a:solidFill>
                <a:effectLst/>
              </a:rPr>
              <a:t>ʿAtīk</a:t>
            </a:r>
            <a:r>
              <a:rPr lang="en-CA" sz="2400" dirty="0">
                <a:solidFill>
                  <a:srgbClr val="FFFFFF"/>
                </a:solidFill>
                <a:effectLst/>
              </a:rPr>
              <a:t> was </a:t>
            </a:r>
            <a:r>
              <a:rPr lang="en-CA" sz="2400" dirty="0" err="1">
                <a:solidFill>
                  <a:srgbClr val="FFFFFF"/>
                </a:solidFill>
                <a:effectLst/>
              </a:rPr>
              <a:t>Usayr</a:t>
            </a:r>
            <a:r>
              <a:rPr lang="en-CA" sz="2400" dirty="0">
                <a:solidFill>
                  <a:srgbClr val="FFFFFF"/>
                </a:solidFill>
                <a:effectLst/>
              </a:rPr>
              <a:t> ibn </a:t>
            </a:r>
            <a:r>
              <a:rPr lang="en-CA" sz="2400" dirty="0" err="1">
                <a:solidFill>
                  <a:srgbClr val="FFFFFF"/>
                </a:solidFill>
                <a:effectLst/>
              </a:rPr>
              <a:t>Rizām</a:t>
            </a:r>
            <a:r>
              <a:rPr lang="en-CA" sz="2400" dirty="0">
                <a:solidFill>
                  <a:srgbClr val="FFFFFF"/>
                </a:solidFill>
                <a:effectLst/>
              </a:rPr>
              <a:t>. He proposed to ally with </a:t>
            </a:r>
            <a:r>
              <a:rPr lang="en-CA" sz="2400" dirty="0" err="1">
                <a:solidFill>
                  <a:srgbClr val="FFFFFF"/>
                </a:solidFill>
                <a:effectLst/>
              </a:rPr>
              <a:t>Ghaṭafān</a:t>
            </a:r>
            <a:r>
              <a:rPr lang="en-CA" sz="2400" dirty="0">
                <a:solidFill>
                  <a:srgbClr val="FFFFFF"/>
                </a:solidFill>
                <a:effectLst/>
              </a:rPr>
              <a:t> and march on Medina </a:t>
            </a:r>
          </a:p>
          <a:p>
            <a:r>
              <a:rPr lang="en-CA" sz="2400" dirty="0">
                <a:solidFill>
                  <a:srgbClr val="FFFFFF"/>
                </a:solidFill>
                <a:effectLst/>
              </a:rPr>
              <a:t>A spy reported this to the Prophet. The Prophet sent Abdullah ibn </a:t>
            </a:r>
            <a:r>
              <a:rPr lang="en-CA" sz="2400" dirty="0" err="1">
                <a:solidFill>
                  <a:srgbClr val="FFFFFF"/>
                </a:solidFill>
                <a:effectLst/>
              </a:rPr>
              <a:t>Rawāḥah</a:t>
            </a:r>
            <a:r>
              <a:rPr lang="en-CA" sz="2400" dirty="0">
                <a:solidFill>
                  <a:srgbClr val="FFFFFF"/>
                </a:solidFill>
                <a:effectLst/>
              </a:rPr>
              <a:t> and two others as spies to confirm the report. </a:t>
            </a:r>
          </a:p>
          <a:p>
            <a:endParaRPr lang="en-CA" sz="2400" dirty="0">
              <a:solidFill>
                <a:srgbClr val="FFFFFF"/>
              </a:solidFill>
              <a:effectLst/>
            </a:endParaRPr>
          </a:p>
          <a:p>
            <a:endParaRPr lang="en-CA" sz="2400" dirty="0">
              <a:solidFill>
                <a:srgbClr val="FFFFFF"/>
              </a:solidFill>
              <a:effectLst/>
            </a:endParaRPr>
          </a:p>
          <a:p>
            <a:endParaRPr lang="en-US" sz="2400" b="1" dirty="0">
              <a:solidFill>
                <a:srgbClr val="FFFFFF"/>
              </a:solidFill>
            </a:endParaRPr>
          </a:p>
        </p:txBody>
      </p:sp>
    </p:spTree>
    <p:extLst>
      <p:ext uri="{BB962C8B-B14F-4D97-AF65-F5344CB8AC3E}">
        <p14:creationId xmlns:p14="http://schemas.microsoft.com/office/powerpoint/2010/main" val="570470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881E-45AB-5B60-31E7-18B750413DE6}"/>
              </a:ext>
            </a:extLst>
          </p:cNvPr>
          <p:cNvSpPr>
            <a:spLocks noGrp="1"/>
          </p:cNvSpPr>
          <p:nvPr>
            <p:ph type="title"/>
          </p:nvPr>
        </p:nvSpPr>
        <p:spPr>
          <a:xfrm>
            <a:off x="720000" y="619200"/>
            <a:ext cx="10728322" cy="849382"/>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2DC40AA4-A085-E0F7-E027-6FF8ED3A8FAB}"/>
              </a:ext>
            </a:extLst>
          </p:cNvPr>
          <p:cNvSpPr>
            <a:spLocks noGrp="1"/>
          </p:cNvSpPr>
          <p:nvPr>
            <p:ph idx="1"/>
          </p:nvPr>
        </p:nvSpPr>
        <p:spPr>
          <a:xfrm>
            <a:off x="720000" y="1468582"/>
            <a:ext cx="10728325" cy="4300393"/>
          </a:xfrm>
        </p:spPr>
        <p:txBody>
          <a:bodyPr/>
          <a:lstStyle/>
          <a:p>
            <a:r>
              <a:rPr lang="en-CA" sz="2400" dirty="0">
                <a:solidFill>
                  <a:srgbClr val="FFFFFF"/>
                </a:solidFill>
                <a:effectLst/>
              </a:rPr>
              <a:t>When they return in the month of Ramadan 6AH, he places 30 volunteers under Abdullah ibn </a:t>
            </a:r>
            <a:r>
              <a:rPr lang="en-CA" sz="2400" dirty="0" err="1">
                <a:solidFill>
                  <a:srgbClr val="FFFFFF"/>
                </a:solidFill>
                <a:effectLst/>
              </a:rPr>
              <a:t>Rawāḥah</a:t>
            </a:r>
            <a:r>
              <a:rPr lang="en-CA" sz="2400" dirty="0">
                <a:solidFill>
                  <a:srgbClr val="FFFFFF"/>
                </a:solidFill>
                <a:effectLst/>
              </a:rPr>
              <a:t> to take a message to </a:t>
            </a:r>
            <a:r>
              <a:rPr lang="en-CA" sz="2400" dirty="0" err="1">
                <a:solidFill>
                  <a:srgbClr val="FFFFFF"/>
                </a:solidFill>
                <a:effectLst/>
              </a:rPr>
              <a:t>Usayr</a:t>
            </a:r>
            <a:r>
              <a:rPr lang="en-CA" sz="2400" dirty="0">
                <a:solidFill>
                  <a:srgbClr val="FFFFFF"/>
                </a:solidFill>
                <a:effectLst/>
              </a:rPr>
              <a:t>: If he comes personally to the Prophet, he promises to allow him to remain ruler of Khaybar. </a:t>
            </a:r>
          </a:p>
          <a:p>
            <a:r>
              <a:rPr lang="en-CA" sz="2400" dirty="0" err="1">
                <a:solidFill>
                  <a:srgbClr val="FFFFFF"/>
                </a:solidFill>
                <a:effectLst/>
              </a:rPr>
              <a:t>Usayr</a:t>
            </a:r>
            <a:r>
              <a:rPr lang="en-CA" sz="2400" dirty="0">
                <a:solidFill>
                  <a:srgbClr val="FFFFFF"/>
                </a:solidFill>
                <a:effectLst/>
              </a:rPr>
              <a:t> and other Jews say they prefer war. They fight and Abdullah and his force kill all but one who escapes.</a:t>
            </a:r>
          </a:p>
          <a:p>
            <a:endParaRPr lang="en-US" dirty="0"/>
          </a:p>
        </p:txBody>
      </p:sp>
    </p:spTree>
    <p:extLst>
      <p:ext uri="{BB962C8B-B14F-4D97-AF65-F5344CB8AC3E}">
        <p14:creationId xmlns:p14="http://schemas.microsoft.com/office/powerpoint/2010/main" val="342283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0B8F-CF18-AE68-7761-852FA32AAEE9}"/>
              </a:ext>
            </a:extLst>
          </p:cNvPr>
          <p:cNvSpPr>
            <a:spLocks noGrp="1"/>
          </p:cNvSpPr>
          <p:nvPr>
            <p:ph type="title"/>
          </p:nvPr>
        </p:nvSpPr>
        <p:spPr>
          <a:xfrm>
            <a:off x="720000" y="619200"/>
            <a:ext cx="10728322" cy="724691"/>
          </a:xfrm>
        </p:spPr>
        <p:txBody>
          <a:bodyPr/>
          <a:lstStyle/>
          <a:p>
            <a:pPr algn="ctr"/>
            <a:r>
              <a:rPr lang="en-US" dirty="0"/>
              <a:t>Prelude to the Battle of Khaybar</a:t>
            </a:r>
          </a:p>
        </p:txBody>
      </p:sp>
      <p:sp>
        <p:nvSpPr>
          <p:cNvPr id="3" name="Content Placeholder 2">
            <a:extLst>
              <a:ext uri="{FF2B5EF4-FFF2-40B4-BE49-F238E27FC236}">
                <a16:creationId xmlns:a16="http://schemas.microsoft.com/office/drawing/2014/main" id="{6B436069-5806-E0D2-BBE6-A881664865B0}"/>
              </a:ext>
            </a:extLst>
          </p:cNvPr>
          <p:cNvSpPr>
            <a:spLocks noGrp="1"/>
          </p:cNvSpPr>
          <p:nvPr>
            <p:ph idx="1"/>
          </p:nvPr>
        </p:nvSpPr>
        <p:spPr>
          <a:xfrm>
            <a:off x="720000" y="1343892"/>
            <a:ext cx="10728325" cy="4425084"/>
          </a:xfrm>
        </p:spPr>
        <p:txBody>
          <a:bodyPr/>
          <a:lstStyle/>
          <a:p>
            <a:r>
              <a:rPr lang="en-CA" sz="2400" dirty="0">
                <a:solidFill>
                  <a:srgbClr val="FFFFFF"/>
                </a:solidFill>
                <a:effectLst/>
              </a:rPr>
              <a:t>The Prophet decides to march on Khaybar for at least two reasons: </a:t>
            </a:r>
          </a:p>
          <a:p>
            <a:endParaRPr lang="en-CA" sz="2400" dirty="0">
              <a:solidFill>
                <a:srgbClr val="FFFFFF"/>
              </a:solidFill>
              <a:effectLst/>
            </a:endParaRPr>
          </a:p>
          <a:p>
            <a:pPr lvl="1"/>
            <a:r>
              <a:rPr lang="en-CA" sz="2400" dirty="0">
                <a:solidFill>
                  <a:srgbClr val="FFFFFF"/>
                </a:solidFill>
              </a:rPr>
              <a:t>1. B</a:t>
            </a:r>
            <a:r>
              <a:rPr lang="en-CA" sz="2400" dirty="0">
                <a:solidFill>
                  <a:srgbClr val="FFFFFF"/>
                </a:solidFill>
                <a:effectLst/>
              </a:rPr>
              <a:t>ecause they had supported the Confederation forces at </a:t>
            </a:r>
            <a:r>
              <a:rPr lang="en-CA" sz="2400" dirty="0" err="1">
                <a:solidFill>
                  <a:srgbClr val="FFFFFF"/>
                </a:solidFill>
                <a:effectLst/>
              </a:rPr>
              <a:t>Aḥzāb</a:t>
            </a:r>
            <a:r>
              <a:rPr lang="en-CA" sz="2400" dirty="0">
                <a:solidFill>
                  <a:srgbClr val="FFFFFF"/>
                </a:solidFill>
                <a:effectLst/>
              </a:rPr>
              <a:t> and in the standoff Battle of Khaybar with Bani </a:t>
            </a:r>
            <a:r>
              <a:rPr lang="en-CA" sz="2400" dirty="0" err="1">
                <a:solidFill>
                  <a:srgbClr val="FFFFFF"/>
                </a:solidFill>
                <a:effectLst/>
              </a:rPr>
              <a:t>Qurayz</a:t>
            </a:r>
            <a:r>
              <a:rPr lang="en-CA" sz="2400" dirty="0" err="1">
                <a:solidFill>
                  <a:srgbClr val="FFFFFF"/>
                </a:solidFill>
              </a:rPr>
              <a:t>ah</a:t>
            </a:r>
            <a:r>
              <a:rPr lang="en-CA" sz="2400" dirty="0">
                <a:solidFill>
                  <a:srgbClr val="FFFFFF"/>
                </a:solidFill>
              </a:rPr>
              <a:t>.</a:t>
            </a:r>
          </a:p>
          <a:p>
            <a:pPr lvl="1"/>
            <a:r>
              <a:rPr lang="en-CA" sz="2400" dirty="0">
                <a:solidFill>
                  <a:srgbClr val="FFFFFF"/>
                </a:solidFill>
                <a:effectLst/>
              </a:rPr>
              <a:t>2. </a:t>
            </a:r>
            <a:r>
              <a:rPr lang="en-CA" sz="2400" dirty="0">
                <a:solidFill>
                  <a:srgbClr val="FFFFFF"/>
                </a:solidFill>
              </a:rPr>
              <a:t>B</a:t>
            </a:r>
            <a:r>
              <a:rPr lang="en-CA" sz="2400" dirty="0">
                <a:solidFill>
                  <a:srgbClr val="FFFFFF"/>
                </a:solidFill>
                <a:effectLst/>
              </a:rPr>
              <a:t>ecause they were intent on attacking Medina with the </a:t>
            </a:r>
            <a:r>
              <a:rPr lang="en-CA" sz="2400" dirty="0" err="1">
                <a:solidFill>
                  <a:srgbClr val="FFFFFF"/>
                </a:solidFill>
                <a:effectLst/>
              </a:rPr>
              <a:t>Ghaṭafān</a:t>
            </a:r>
            <a:br>
              <a:rPr lang="en-CA" sz="2400" dirty="0">
                <a:solidFill>
                  <a:srgbClr val="FFFFFF"/>
                </a:solidFill>
                <a:effectLst/>
              </a:rPr>
            </a:br>
            <a:endParaRPr lang="en-CA" sz="2400" dirty="0">
              <a:solidFill>
                <a:srgbClr val="FFFFFF"/>
              </a:solidFill>
              <a:effectLst/>
            </a:endParaRPr>
          </a:p>
          <a:p>
            <a:pPr marL="457200" lvl="1" indent="0">
              <a:buNone/>
            </a:pPr>
            <a:br>
              <a:rPr lang="en-CA" sz="2400" dirty="0">
                <a:effectLst/>
              </a:rPr>
            </a:br>
            <a:endParaRPr lang="en-CA" sz="2400" dirty="0">
              <a:effectLst/>
            </a:endParaRPr>
          </a:p>
          <a:p>
            <a:pPr lvl="1"/>
            <a:endParaRPr lang="en-CA" sz="2400" dirty="0">
              <a:solidFill>
                <a:srgbClr val="FFFFFF"/>
              </a:solidFill>
              <a:effectLst/>
            </a:endParaRPr>
          </a:p>
          <a:p>
            <a:endParaRPr lang="en-US" dirty="0"/>
          </a:p>
        </p:txBody>
      </p:sp>
    </p:spTree>
    <p:extLst>
      <p:ext uri="{BB962C8B-B14F-4D97-AF65-F5344CB8AC3E}">
        <p14:creationId xmlns:p14="http://schemas.microsoft.com/office/powerpoint/2010/main" val="54233467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23091</TotalTime>
  <Words>1796</Words>
  <Application>Microsoft Macintosh PowerPoint</Application>
  <PresentationFormat>Widescreen</PresentationFormat>
  <Paragraphs>76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Avenir Next LT Pro</vt:lpstr>
      <vt:lpstr>me_quran</vt:lpstr>
      <vt:lpstr>Sagona Book</vt:lpstr>
      <vt:lpstr>The Hand Extrablack</vt:lpstr>
      <vt:lpstr>BlobVTI</vt:lpstr>
      <vt:lpstr>The Life of Prophet Muhammad</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lpstr>Prelude to the Battle of Khaybar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1366</cp:revision>
  <dcterms:created xsi:type="dcterms:W3CDTF">2020-11-25T07:02:27Z</dcterms:created>
  <dcterms:modified xsi:type="dcterms:W3CDTF">2023-03-16T01:13:33Z</dcterms:modified>
</cp:coreProperties>
</file>