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61" r:id="rId3"/>
    <p:sldId id="262" r:id="rId4"/>
    <p:sldId id="257" r:id="rId5"/>
    <p:sldId id="258"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5FF"/>
    <a:srgbClr val="FFFFFF"/>
    <a:srgbClr val="FAFAFA"/>
    <a:srgbClr val="FEFEFE"/>
    <a:srgbClr val="FDFDFD"/>
    <a:srgbClr val="FDFAFF"/>
    <a:srgbClr val="F6FFF6"/>
    <a:srgbClr val="000000"/>
    <a:srgbClr val="FEFD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88"/>
  </p:normalViewPr>
  <p:slideViewPr>
    <p:cSldViewPr snapToGrid="0" snapToObjects="1">
      <p:cViewPr varScale="1">
        <p:scale>
          <a:sx n="87" d="100"/>
          <a:sy n="87" d="100"/>
        </p:scale>
        <p:origin x="232"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August 16,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August 16,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August 16,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August 16,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August 16,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August 16,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August 16,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August 16,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August 16,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August 16,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August 16,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August 16,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n.wikishia.net/w/index.php?title=Jizya&amp;action=edit&amp;redlink=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n.wikishia.net/view/Martyrd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shia.net/view/Taqw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76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3C89-990C-4F37-6EA8-C6E558ED4F27}"/>
              </a:ext>
            </a:extLst>
          </p:cNvPr>
          <p:cNvSpPr>
            <a:spLocks noGrp="1"/>
          </p:cNvSpPr>
          <p:nvPr>
            <p:ph type="title"/>
          </p:nvPr>
        </p:nvSpPr>
        <p:spPr>
          <a:xfrm>
            <a:off x="720000" y="619200"/>
            <a:ext cx="10728322" cy="766688"/>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B83C8372-F9DD-8D9C-53AE-11D37A25E68F}"/>
              </a:ext>
            </a:extLst>
          </p:cNvPr>
          <p:cNvSpPr>
            <a:spLocks noGrp="1"/>
          </p:cNvSpPr>
          <p:nvPr>
            <p:ph idx="1"/>
          </p:nvPr>
        </p:nvSpPr>
        <p:spPr>
          <a:xfrm>
            <a:off x="720000" y="1385888"/>
            <a:ext cx="10728325" cy="4383087"/>
          </a:xfrm>
        </p:spPr>
        <p:txBody>
          <a:bodyPr>
            <a:normAutofit/>
          </a:bodyPr>
          <a:lstStyle/>
          <a:p>
            <a:pPr marL="0" indent="0" algn="ctr">
              <a:buNone/>
            </a:pPr>
            <a:r>
              <a:rPr lang="ar-AE" sz="2400" i="0" dirty="0">
                <a:solidFill>
                  <a:srgbClr val="FEFEFE"/>
                </a:solidFill>
                <a:effectLst/>
                <a:latin typeface="KFGQPC Uthman Taha Naskh"/>
              </a:rPr>
              <a:t>فإن هم أَبَوْا فاسْأَلْهم الجِزْيَةَ، فإن هم أجابوك فاقْبَلْ منهم وكُفَّ عنهم، فإن هم أَبَوْا فاستَعِن بالله وقَاتِلْهم.</a:t>
            </a:r>
            <a:endParaRPr lang="en-CA" sz="2400" i="0" dirty="0">
              <a:solidFill>
                <a:srgbClr val="FEFEFE"/>
              </a:solidFill>
              <a:effectLst/>
              <a:latin typeface="KFGQPC Uthman Taha Naskh"/>
            </a:endParaRPr>
          </a:p>
          <a:p>
            <a:pPr marL="0" indent="0" algn="ctr">
              <a:buNone/>
            </a:pPr>
            <a:r>
              <a:rPr lang="en-CA" sz="2400" b="0" i="0" dirty="0">
                <a:solidFill>
                  <a:srgbClr val="FFFFFF"/>
                </a:solidFill>
                <a:effectLst/>
              </a:rPr>
              <a:t>If they do not comply with all this, then call them to pay </a:t>
            </a:r>
            <a:r>
              <a:rPr lang="en-CA" sz="2400" b="0" i="0" u="none" strike="noStrike" dirty="0">
                <a:solidFill>
                  <a:srgbClr val="FFFFFF"/>
                </a:solidFill>
                <a:effectLst/>
                <a:hlinkClick r:id="rId2" tooltip="Jizya (page does not exist)">
                  <a:extLst>
                    <a:ext uri="{A12FA001-AC4F-418D-AE19-62706E023703}">
                      <ahyp:hlinkClr xmlns:ahyp="http://schemas.microsoft.com/office/drawing/2018/hyperlinkcolor" val="tx"/>
                    </a:ext>
                  </a:extLst>
                </a:hlinkClick>
              </a:rPr>
              <a:t>Jizya</a:t>
            </a:r>
            <a:r>
              <a:rPr lang="en-CA" sz="2400" b="0" i="0" dirty="0">
                <a:solidFill>
                  <a:srgbClr val="FFFFFF"/>
                </a:solidFill>
                <a:effectLst/>
              </a:rPr>
              <a:t> (that is, taxes on non-Muslims). If they comply, then let them go. And if they do not comply even with this, then ask for God's help and fight them.</a:t>
            </a:r>
          </a:p>
          <a:p>
            <a:pPr marL="0" indent="0" algn="ctr">
              <a:buNone/>
            </a:pPr>
            <a:r>
              <a:rPr lang="ar-AE" sz="2400" i="0" dirty="0">
                <a:solidFill>
                  <a:srgbClr val="FEFEFE"/>
                </a:solidFill>
                <a:effectLst/>
                <a:latin typeface="KFGQPC Uthman Taha Naskh"/>
              </a:rPr>
              <a:t> </a:t>
            </a:r>
            <a:endParaRPr lang="en-US" sz="2400" dirty="0">
              <a:solidFill>
                <a:srgbClr val="FEFEFE"/>
              </a:solidFill>
            </a:endParaRPr>
          </a:p>
        </p:txBody>
      </p:sp>
    </p:spTree>
    <p:extLst>
      <p:ext uri="{BB962C8B-B14F-4D97-AF65-F5344CB8AC3E}">
        <p14:creationId xmlns:p14="http://schemas.microsoft.com/office/powerpoint/2010/main" val="766260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92F6-5153-32CF-D088-472CDACA18B4}"/>
              </a:ext>
            </a:extLst>
          </p:cNvPr>
          <p:cNvSpPr>
            <a:spLocks noGrp="1"/>
          </p:cNvSpPr>
          <p:nvPr>
            <p:ph type="title"/>
          </p:nvPr>
        </p:nvSpPr>
        <p:spPr>
          <a:xfrm>
            <a:off x="720000" y="619200"/>
            <a:ext cx="10728322" cy="709538"/>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1238FBEA-8D6A-0284-F396-8D8FD9EB1A2E}"/>
              </a:ext>
            </a:extLst>
          </p:cNvPr>
          <p:cNvSpPr>
            <a:spLocks noGrp="1"/>
          </p:cNvSpPr>
          <p:nvPr>
            <p:ph idx="1"/>
          </p:nvPr>
        </p:nvSpPr>
        <p:spPr>
          <a:xfrm>
            <a:off x="720000" y="1328738"/>
            <a:ext cx="10728325" cy="4440237"/>
          </a:xfrm>
        </p:spPr>
        <p:txBody>
          <a:bodyPr>
            <a:normAutofit/>
          </a:bodyPr>
          <a:lstStyle/>
          <a:p>
            <a:pPr marL="0" indent="0" algn="ctr">
              <a:buNone/>
            </a:pPr>
            <a:r>
              <a:rPr lang="ar-AE" sz="2400" i="0" dirty="0">
                <a:solidFill>
                  <a:srgbClr val="FEFEFE"/>
                </a:solidFill>
                <a:effectLst/>
                <a:latin typeface="KFGQPC Uthman Taha Naskh"/>
              </a:rPr>
              <a:t>وإذا حاصَرْتَ أَهْلَ حِصْنٍ فأرادُوك أن تَجْعَلَ لهم ذِمَّةَ الله وذِمَّةَ نَبِيِّه، فلا تَجْعَلْ لهم ذِمَّةَ الله وذِمَّةَ نَبِيِّه، ولكن اجْعَلْ لهم ذِمَّتَك وذِمَّةَ أصحابك؛ فإنكم أن تُخْفِرُوا ذِمَمَكم وذِمَّةَ أصحابكم أَهْوَنُ مِن أن تُخْفِرُوا ذِمَّةَ الله وذِمَّةَ نَبِيِّه</a:t>
            </a:r>
            <a:endParaRPr lang="en-CA" sz="2400" i="0" dirty="0">
              <a:solidFill>
                <a:srgbClr val="FEFEFE"/>
              </a:solidFill>
              <a:effectLst/>
              <a:latin typeface="KFGQPC Uthman Taha Naskh"/>
            </a:endParaRPr>
          </a:p>
          <a:p>
            <a:pPr marL="0" indent="0" algn="ctr">
              <a:buNone/>
            </a:pPr>
            <a:r>
              <a:rPr lang="en-CA" sz="2400" b="0" i="0" dirty="0">
                <a:solidFill>
                  <a:srgbClr val="FEFEFE"/>
                </a:solidFill>
                <a:effectLst/>
              </a:rPr>
              <a:t>And if you besieged people of a fort or a city and they ask you to put them under the protection of God and the </a:t>
            </a:r>
            <a:r>
              <a:rPr lang="en-CA" sz="2400" dirty="0">
                <a:solidFill>
                  <a:srgbClr val="FEFEFE"/>
                </a:solidFill>
              </a:rPr>
              <a:t>Prophet </a:t>
            </a:r>
            <a:r>
              <a:rPr lang="en-CA" sz="2400" b="0" i="0" dirty="0">
                <a:solidFill>
                  <a:srgbClr val="FEFEFE"/>
                </a:solidFill>
                <a:effectLst/>
              </a:rPr>
              <a:t>then reject their request; instead, put them under the protection of your own, and your companions, since if they violate the protection of your treaty and the treaty of your companions, that would be better than violating that of God and his messenger.</a:t>
            </a:r>
          </a:p>
          <a:p>
            <a:pPr marL="0" indent="0" algn="ctr">
              <a:buNone/>
            </a:pPr>
            <a:endParaRPr lang="en-US" sz="2400" dirty="0">
              <a:solidFill>
                <a:srgbClr val="FEFEFE"/>
              </a:solidFill>
            </a:endParaRPr>
          </a:p>
        </p:txBody>
      </p:sp>
    </p:spTree>
    <p:extLst>
      <p:ext uri="{BB962C8B-B14F-4D97-AF65-F5344CB8AC3E}">
        <p14:creationId xmlns:p14="http://schemas.microsoft.com/office/powerpoint/2010/main" val="1655399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41A6-841B-0877-AA0A-AA41A8F52226}"/>
              </a:ext>
            </a:extLst>
          </p:cNvPr>
          <p:cNvSpPr>
            <a:spLocks noGrp="1"/>
          </p:cNvSpPr>
          <p:nvPr>
            <p:ph type="title"/>
          </p:nvPr>
        </p:nvSpPr>
        <p:spPr>
          <a:xfrm>
            <a:off x="720000" y="619200"/>
            <a:ext cx="10728322" cy="738113"/>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9F139291-1DD2-6802-5E79-8F222C5AB692}"/>
              </a:ext>
            </a:extLst>
          </p:cNvPr>
          <p:cNvSpPr>
            <a:spLocks noGrp="1"/>
          </p:cNvSpPr>
          <p:nvPr>
            <p:ph idx="1"/>
          </p:nvPr>
        </p:nvSpPr>
        <p:spPr>
          <a:xfrm>
            <a:off x="720000" y="1471614"/>
            <a:ext cx="10728325" cy="4297362"/>
          </a:xfrm>
        </p:spPr>
        <p:txBody>
          <a:bodyPr>
            <a:normAutofit/>
          </a:bodyPr>
          <a:lstStyle/>
          <a:p>
            <a:pPr marL="0" indent="0" algn="ctr">
              <a:buNone/>
            </a:pPr>
            <a:r>
              <a:rPr lang="ar-AE" sz="2400" b="0" i="0" dirty="0">
                <a:solidFill>
                  <a:srgbClr val="FFFFFF"/>
                </a:solidFill>
                <a:effectLst/>
                <a:latin typeface="Nassim"/>
              </a:rPr>
              <a:t>و خرج النبيّ صلّى اللّه عليه و آله مشيعا لأهل مؤتة حتى بلغ ثنيّة الوداع‌ فوقف و وقفوا حوله فخطبهم ثانية فقال لهم</a:t>
            </a:r>
            <a:endParaRPr lang="en-CA" sz="2400" b="0" i="0" dirty="0">
              <a:solidFill>
                <a:srgbClr val="FFFFFF"/>
              </a:solidFill>
              <a:effectLst/>
              <a:latin typeface="Nassim"/>
            </a:endParaRPr>
          </a:p>
          <a:p>
            <a:pPr marL="0" indent="0" algn="ctr">
              <a:buNone/>
            </a:pPr>
            <a:r>
              <a:rPr lang="ar-AE" sz="2400" b="0" i="0" dirty="0">
                <a:solidFill>
                  <a:srgbClr val="FFFFFF"/>
                </a:solidFill>
                <a:effectLst/>
                <a:latin typeface="Nassim"/>
              </a:rPr>
              <a:t>«اغزوا بسم اللّه، فقاتلوا عدوّ اللّه و عدوّكم بالشام</a:t>
            </a:r>
            <a:endParaRPr lang="en-CA" sz="2400" b="0" i="0" dirty="0">
              <a:solidFill>
                <a:srgbClr val="FFFFFF"/>
              </a:solidFill>
              <a:effectLst/>
              <a:latin typeface="Nassim"/>
            </a:endParaRPr>
          </a:p>
          <a:p>
            <a:pPr marL="0" indent="0" algn="ctr">
              <a:buNone/>
            </a:pPr>
            <a:r>
              <a:rPr lang="en-CA" sz="2400" b="0" i="0" dirty="0">
                <a:solidFill>
                  <a:srgbClr val="FFFFFF"/>
                </a:solidFill>
                <a:effectLst/>
              </a:rPr>
              <a:t>"Depart in the name of God and fight the enemy of God and your enemy in Syria.</a:t>
            </a:r>
            <a:endParaRPr lang="en-US" sz="2400" dirty="0">
              <a:solidFill>
                <a:srgbClr val="FFFFFF"/>
              </a:solidFill>
            </a:endParaRPr>
          </a:p>
        </p:txBody>
      </p:sp>
    </p:spTree>
    <p:extLst>
      <p:ext uri="{BB962C8B-B14F-4D97-AF65-F5344CB8AC3E}">
        <p14:creationId xmlns:p14="http://schemas.microsoft.com/office/powerpoint/2010/main" val="3599139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6B37F-A0C1-095B-CE6A-4E76017028A3}"/>
              </a:ext>
            </a:extLst>
          </p:cNvPr>
          <p:cNvSpPr>
            <a:spLocks noGrp="1"/>
          </p:cNvSpPr>
          <p:nvPr>
            <p:ph type="title"/>
          </p:nvPr>
        </p:nvSpPr>
        <p:spPr>
          <a:xfrm>
            <a:off x="720000" y="619200"/>
            <a:ext cx="10728322" cy="680963"/>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D38D22F1-978F-6101-2756-1D99EDE75876}"/>
              </a:ext>
            </a:extLst>
          </p:cNvPr>
          <p:cNvSpPr>
            <a:spLocks noGrp="1"/>
          </p:cNvSpPr>
          <p:nvPr>
            <p:ph idx="1"/>
          </p:nvPr>
        </p:nvSpPr>
        <p:spPr>
          <a:xfrm>
            <a:off x="720000" y="1428750"/>
            <a:ext cx="10728325" cy="4340225"/>
          </a:xfrm>
        </p:spPr>
        <p:txBody>
          <a:bodyPr>
            <a:normAutofit/>
          </a:bodyPr>
          <a:lstStyle/>
          <a:p>
            <a:pPr marL="0" indent="0" algn="ctr">
              <a:buNone/>
            </a:pPr>
            <a:r>
              <a:rPr lang="ar-AE" sz="2400" b="0" i="0" dirty="0">
                <a:solidFill>
                  <a:srgbClr val="FFFFFF"/>
                </a:solidFill>
                <a:effectLst/>
                <a:latin typeface="Nassim"/>
              </a:rPr>
              <a:t>و ستجدون فيها رجالا معتزلين للناس في الصوامع فلا تعرضوا لهم، و ستجدون آخرين في رءوسهم للشيطان مفاحص فاقلعوها بالسيوف.. و لا تقتلن امرأة و لا صغيرا مرضعا و لا كبيرا فانيا، و لا تغرقنّ نخلا، و لا تقطعنّ شجرا، و لا تهدموا بيتا</a:t>
            </a:r>
            <a:endParaRPr lang="en-CA" sz="2400" b="0" i="0" dirty="0">
              <a:solidFill>
                <a:srgbClr val="FFFFFF"/>
              </a:solidFill>
              <a:effectLst/>
              <a:latin typeface="Nassim"/>
            </a:endParaRPr>
          </a:p>
          <a:p>
            <a:pPr marL="0" indent="0" algn="ctr">
              <a:buNone/>
            </a:pPr>
            <a:r>
              <a:rPr lang="en-CA" sz="2400" b="0" i="0" dirty="0">
                <a:solidFill>
                  <a:srgbClr val="FFFFFF"/>
                </a:solidFill>
                <a:effectLst/>
              </a:rPr>
              <a:t>You will see people who worship God in their monasteries; do not encroach upon them, and you will see people whose heads are </a:t>
            </a:r>
            <a:r>
              <a:rPr lang="en-CA" sz="2400" b="0" i="0" u="none" strike="noStrike" dirty="0">
                <a:solidFill>
                  <a:srgbClr val="FFFFFF"/>
                </a:solidFill>
                <a:effectLst/>
              </a:rPr>
              <a:t>Satan’s</a:t>
            </a:r>
            <a:r>
              <a:rPr lang="en-CA" sz="2400" b="0" i="0" dirty="0">
                <a:solidFill>
                  <a:srgbClr val="FFFFFF"/>
                </a:solidFill>
                <a:effectLst/>
              </a:rPr>
              <a:t> nests; decapitate their heads with swords… Never kill women, children and the elderly; never set palm groves to fire; never cut trees, and never destroy houses".</a:t>
            </a:r>
            <a:endParaRPr lang="en-US" sz="2400" dirty="0">
              <a:solidFill>
                <a:srgbClr val="FFFFFF"/>
              </a:solidFill>
            </a:endParaRPr>
          </a:p>
        </p:txBody>
      </p:sp>
    </p:spTree>
    <p:extLst>
      <p:ext uri="{BB962C8B-B14F-4D97-AF65-F5344CB8AC3E}">
        <p14:creationId xmlns:p14="http://schemas.microsoft.com/office/powerpoint/2010/main" val="32963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A752A-2F40-F7F8-B665-E1908F7A91DB}"/>
              </a:ext>
            </a:extLst>
          </p:cNvPr>
          <p:cNvSpPr>
            <a:spLocks noGrp="1"/>
          </p:cNvSpPr>
          <p:nvPr>
            <p:ph type="title"/>
          </p:nvPr>
        </p:nvSpPr>
        <p:spPr>
          <a:xfrm>
            <a:off x="720000" y="619200"/>
            <a:ext cx="10728322" cy="709538"/>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917317A2-A08D-E798-0616-06551909F926}"/>
              </a:ext>
            </a:extLst>
          </p:cNvPr>
          <p:cNvSpPr>
            <a:spLocks noGrp="1"/>
          </p:cNvSpPr>
          <p:nvPr>
            <p:ph idx="1"/>
          </p:nvPr>
        </p:nvSpPr>
        <p:spPr>
          <a:xfrm>
            <a:off x="720000" y="1328738"/>
            <a:ext cx="10728325" cy="4440237"/>
          </a:xfrm>
        </p:spPr>
        <p:txBody>
          <a:bodyPr>
            <a:normAutofit/>
          </a:bodyPr>
          <a:lstStyle/>
          <a:p>
            <a:pPr marL="0" indent="0" algn="ctr">
              <a:buNone/>
            </a:pPr>
            <a:r>
              <a:rPr lang="ar-AE" sz="2400" b="0" i="0" dirty="0">
                <a:solidFill>
                  <a:srgbClr val="FFFFFF"/>
                </a:solidFill>
                <a:effectLst/>
                <a:latin typeface="Nassim"/>
              </a:rPr>
              <a:t>و لما ودّع رسول اللّه عبد اللّه بن رواحة قال له: يا رسول اللّه مرني بشي‌ء احفظه عنك. فقال له: إنّك قادم غدا بلدا السجود به قليل، فأكثر السجود. و سكت.</a:t>
            </a:r>
            <a:endParaRPr lang="en-CA" sz="2400" b="0" i="0" dirty="0">
              <a:solidFill>
                <a:srgbClr val="FFFFFF"/>
              </a:solidFill>
              <a:effectLst/>
              <a:latin typeface="Nassim"/>
            </a:endParaRPr>
          </a:p>
          <a:p>
            <a:pPr marL="0" indent="0" algn="ctr">
              <a:buNone/>
            </a:pPr>
            <a:r>
              <a:rPr lang="en-CA" sz="2400" b="0" i="0" dirty="0">
                <a:solidFill>
                  <a:srgbClr val="FFFFFF"/>
                </a:solidFill>
                <a:effectLst/>
              </a:rPr>
              <a:t>After </a:t>
            </a:r>
            <a:r>
              <a:rPr lang="en-CA" sz="2400" b="0" i="0" u="none" strike="noStrike" dirty="0">
                <a:solidFill>
                  <a:srgbClr val="FFFFFF"/>
                </a:solidFill>
                <a:effectLst/>
              </a:rPr>
              <a:t>Abdullah ibn </a:t>
            </a:r>
            <a:r>
              <a:rPr lang="en-CA" sz="2400" b="0" i="0" u="none" strike="noStrike" dirty="0" err="1">
                <a:solidFill>
                  <a:srgbClr val="FFFFFF"/>
                </a:solidFill>
                <a:effectLst/>
              </a:rPr>
              <a:t>Rawahah</a:t>
            </a:r>
            <a:r>
              <a:rPr lang="en-CA" sz="2400" b="0" i="0" u="none" strike="noStrike" dirty="0">
                <a:solidFill>
                  <a:srgbClr val="FFFFFF"/>
                </a:solidFill>
                <a:effectLst/>
              </a:rPr>
              <a:t> </a:t>
            </a:r>
            <a:r>
              <a:rPr lang="en-CA" sz="2400" b="0" i="0" dirty="0">
                <a:solidFill>
                  <a:srgbClr val="FFFFFF"/>
                </a:solidFill>
                <a:effectLst/>
              </a:rPr>
              <a:t>bid farewell to the </a:t>
            </a:r>
            <a:r>
              <a:rPr lang="en-CA" sz="2400" b="0" i="0" u="none" strike="noStrike" dirty="0">
                <a:solidFill>
                  <a:srgbClr val="FFFFFF"/>
                </a:solidFill>
                <a:effectLst/>
              </a:rPr>
              <a:t>Prophet </a:t>
            </a:r>
            <a:r>
              <a:rPr lang="en-CA" sz="2400" b="0" i="0" dirty="0">
                <a:solidFill>
                  <a:srgbClr val="FFFFFF"/>
                </a:solidFill>
                <a:effectLst/>
              </a:rPr>
              <a:t>he told him: "O Messenger of God, please give me a piece of advice so that I can remember it all the time". The Prophet (s) told him: "You will soon enter a land where </a:t>
            </a:r>
            <a:r>
              <a:rPr lang="en-CA" sz="2400" dirty="0">
                <a:solidFill>
                  <a:srgbClr val="FFFFFF"/>
                </a:solidFill>
              </a:rPr>
              <a:t>prostration to God is rare</a:t>
            </a:r>
            <a:r>
              <a:rPr lang="en-CA" sz="2400" b="0" i="0" dirty="0">
                <a:solidFill>
                  <a:srgbClr val="FFFFFF"/>
                </a:solidFill>
                <a:effectLst/>
              </a:rPr>
              <a:t>, so try to perform more prostration (it means do more salat and worship)", and then the Prophet (s) said nothing.</a:t>
            </a:r>
            <a:endParaRPr lang="en-US" sz="2400" dirty="0">
              <a:solidFill>
                <a:srgbClr val="FFFFFF"/>
              </a:solidFill>
            </a:endParaRPr>
          </a:p>
        </p:txBody>
      </p:sp>
    </p:spTree>
    <p:extLst>
      <p:ext uri="{BB962C8B-B14F-4D97-AF65-F5344CB8AC3E}">
        <p14:creationId xmlns:p14="http://schemas.microsoft.com/office/powerpoint/2010/main" val="2581504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B42AA-C2B3-935E-ACE0-0B23E2E2EA6B}"/>
              </a:ext>
            </a:extLst>
          </p:cNvPr>
          <p:cNvSpPr>
            <a:spLocks noGrp="1"/>
          </p:cNvSpPr>
          <p:nvPr>
            <p:ph type="title"/>
          </p:nvPr>
        </p:nvSpPr>
        <p:spPr>
          <a:xfrm>
            <a:off x="720000" y="619200"/>
            <a:ext cx="10728322" cy="738113"/>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510C6992-3693-7C24-D855-1D0B89E2F45D}"/>
              </a:ext>
            </a:extLst>
          </p:cNvPr>
          <p:cNvSpPr>
            <a:spLocks noGrp="1"/>
          </p:cNvSpPr>
          <p:nvPr>
            <p:ph idx="1"/>
          </p:nvPr>
        </p:nvSpPr>
        <p:spPr>
          <a:xfrm>
            <a:off x="720000" y="1528763"/>
            <a:ext cx="10895738" cy="5014911"/>
          </a:xfrm>
        </p:spPr>
        <p:txBody>
          <a:bodyPr>
            <a:normAutofit/>
          </a:bodyPr>
          <a:lstStyle/>
          <a:p>
            <a:pPr marL="0" indent="0" algn="ctr">
              <a:buNone/>
            </a:pPr>
            <a:r>
              <a:rPr lang="ar-AE" sz="2400" b="0" i="0" dirty="0">
                <a:solidFill>
                  <a:srgbClr val="FFFFFF"/>
                </a:solidFill>
                <a:effectLst/>
                <a:latin typeface="Nassim"/>
              </a:rPr>
              <a:t>فقال عبد اللّه: زدني يا رسول اللّه. فقال: اذكر اللّه فانه عون لك على ما تطلب فانطلق ابن رواحة ذاهبا ثم رجع إليه فقال: يا رسول اللّه، إنّ اللّه وتر يحبّ الوتر! أي ثلّث الوصايا. فقال صلّى اللّه عليه و آله: يا ابن رواحة، ما عجزت فلا تعجزنّ إن أسأت عشرا أن تحسن واحدة. فقال ابن رواحة: لا أسألك عن شي‌ء بعدها. و مضى ذاهبا.</a:t>
            </a:r>
            <a:endParaRPr lang="en-CA" sz="2400" b="0" i="0" dirty="0">
              <a:solidFill>
                <a:srgbClr val="FFFFFF"/>
              </a:solidFill>
              <a:effectLst/>
              <a:latin typeface="Nassim"/>
            </a:endParaRPr>
          </a:p>
          <a:p>
            <a:pPr marL="0" indent="0" algn="ctr">
              <a:buNone/>
            </a:pPr>
            <a:r>
              <a:rPr lang="en-CA" sz="2400" b="0" i="0" dirty="0">
                <a:solidFill>
                  <a:srgbClr val="FAFAFA"/>
                </a:solidFill>
                <a:effectLst/>
              </a:rPr>
              <a:t>Abdullah asked him to say more; the Prophet (s) said: ”Remember </a:t>
            </a:r>
            <a:r>
              <a:rPr lang="en-CA" sz="2400" b="0" i="0" u="none" strike="noStrike" dirty="0">
                <a:solidFill>
                  <a:srgbClr val="FAFAFA"/>
                </a:solidFill>
                <a:effectLst/>
              </a:rPr>
              <a:t>God </a:t>
            </a:r>
            <a:r>
              <a:rPr lang="en-CA" sz="2400" b="0" i="0" dirty="0">
                <a:solidFill>
                  <a:srgbClr val="FAFAFA"/>
                </a:solidFill>
                <a:effectLst/>
              </a:rPr>
              <a:t>all the time; He helps you in whatever you want". Abdullah went away, but he returned again and said: "O’ Prophet, God is odd (in number) and he loves the odd numbers! So please add another piece of advice to get an odd number of it!" The Prophet (s) said: "O' the son of </a:t>
            </a:r>
            <a:r>
              <a:rPr lang="en-CA" sz="2400" b="0" i="0" dirty="0" err="1">
                <a:solidFill>
                  <a:srgbClr val="FAFAFA"/>
                </a:solidFill>
                <a:effectLst/>
              </a:rPr>
              <a:t>Rawahah</a:t>
            </a:r>
            <a:r>
              <a:rPr lang="en-CA" sz="2400" b="0" i="0" dirty="0">
                <a:solidFill>
                  <a:srgbClr val="FAFAFA"/>
                </a:solidFill>
                <a:effectLst/>
              </a:rPr>
              <a:t>! If you fail to do anything, do not fail to do at least one good deed in case you have done ten bad deeds". Abdullah ibn </a:t>
            </a:r>
            <a:r>
              <a:rPr lang="en-CA" sz="2400" b="0" i="0" dirty="0" err="1">
                <a:solidFill>
                  <a:srgbClr val="FAFAFA"/>
                </a:solidFill>
                <a:effectLst/>
              </a:rPr>
              <a:t>Rawahah</a:t>
            </a:r>
            <a:r>
              <a:rPr lang="en-CA" sz="2400" b="0" i="0" dirty="0">
                <a:solidFill>
                  <a:srgbClr val="FAFAFA"/>
                </a:solidFill>
                <a:effectLst/>
              </a:rPr>
              <a:t> said: "I do not ask you anything more", and then he left.</a:t>
            </a:r>
            <a:endParaRPr lang="en-US" sz="2400" dirty="0">
              <a:solidFill>
                <a:srgbClr val="FAFAFA"/>
              </a:solidFill>
            </a:endParaRPr>
          </a:p>
        </p:txBody>
      </p:sp>
    </p:spTree>
    <p:extLst>
      <p:ext uri="{BB962C8B-B14F-4D97-AF65-F5344CB8AC3E}">
        <p14:creationId xmlns:p14="http://schemas.microsoft.com/office/powerpoint/2010/main" val="2117916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9E2BC-5F8F-9F4B-6356-BD5BF6A0D8D7}"/>
              </a:ext>
            </a:extLst>
          </p:cNvPr>
          <p:cNvSpPr>
            <a:spLocks noGrp="1"/>
          </p:cNvSpPr>
          <p:nvPr>
            <p:ph type="title"/>
          </p:nvPr>
        </p:nvSpPr>
        <p:spPr>
          <a:xfrm>
            <a:off x="720000" y="619200"/>
            <a:ext cx="10728322" cy="809550"/>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88D4EFB3-6D66-1907-0F38-813BE09CDAEA}"/>
              </a:ext>
            </a:extLst>
          </p:cNvPr>
          <p:cNvSpPr>
            <a:spLocks noGrp="1"/>
          </p:cNvSpPr>
          <p:nvPr>
            <p:ph idx="1"/>
          </p:nvPr>
        </p:nvSpPr>
        <p:spPr>
          <a:xfrm>
            <a:off x="720000" y="1428750"/>
            <a:ext cx="10728325" cy="4943475"/>
          </a:xfrm>
        </p:spPr>
        <p:txBody>
          <a:bodyPr>
            <a:noAutofit/>
          </a:bodyPr>
          <a:lstStyle/>
          <a:p>
            <a:r>
              <a:rPr lang="en-US" sz="2400" dirty="0">
                <a:solidFill>
                  <a:srgbClr val="FFFFFF"/>
                </a:solidFill>
              </a:rPr>
              <a:t>The expedition is led by </a:t>
            </a:r>
            <a:r>
              <a:rPr lang="en-US" sz="2400" dirty="0" err="1">
                <a:solidFill>
                  <a:srgbClr val="FFFFFF"/>
                </a:solidFill>
              </a:rPr>
              <a:t>Ja’far</a:t>
            </a:r>
            <a:r>
              <a:rPr lang="en-US" sz="2400" dirty="0">
                <a:solidFill>
                  <a:srgbClr val="FFFFFF"/>
                </a:solidFill>
              </a:rPr>
              <a:t> ibn Abi Talib, Zayd ibn Haritha, and Abdullah ibn </a:t>
            </a:r>
            <a:r>
              <a:rPr lang="en-US" sz="2400" dirty="0" err="1">
                <a:solidFill>
                  <a:srgbClr val="FFFFFF"/>
                </a:solidFill>
              </a:rPr>
              <a:t>Rawahah</a:t>
            </a:r>
            <a:r>
              <a:rPr lang="en-US" sz="2400" dirty="0">
                <a:solidFill>
                  <a:srgbClr val="FFFFFF"/>
                </a:solidFill>
              </a:rPr>
              <a:t>.</a:t>
            </a:r>
          </a:p>
          <a:p>
            <a:r>
              <a:rPr lang="en-US" sz="2400" dirty="0">
                <a:solidFill>
                  <a:srgbClr val="FFFFFF"/>
                </a:solidFill>
              </a:rPr>
              <a:t>It is reported that as the men approach the Syrian border, they learned that the Romans had assembled an army of 10,000 men.</a:t>
            </a:r>
          </a:p>
          <a:p>
            <a:pPr marL="0" indent="0" algn="ctr">
              <a:buNone/>
            </a:pPr>
            <a:r>
              <a:rPr lang="ar-AE" sz="2400" dirty="0">
                <a:solidFill>
                  <a:srgbClr val="FFFFFF"/>
                </a:solidFill>
              </a:rPr>
              <a:t>ففي كتاب أبان بن عثمان: بلغهم كثرة عدد الكفار من العرب و العجم من لخم و جذام و بليّ و قضاعة، و قد انحازوا إلى أرض يقال لها المشارف‌ و عليهم رجل من بليّ يقال له مالك بن زافلة</a:t>
            </a:r>
            <a:endParaRPr lang="en-CA" sz="2400" dirty="0">
              <a:solidFill>
                <a:srgbClr val="FFFFFF"/>
              </a:solidFill>
            </a:endParaRPr>
          </a:p>
          <a:p>
            <a:pPr marL="0" indent="0" algn="ctr">
              <a:buNone/>
            </a:pPr>
            <a:r>
              <a:rPr lang="en-CA" sz="2400" b="0" i="0" dirty="0">
                <a:solidFill>
                  <a:srgbClr val="FFFFFF"/>
                </a:solidFill>
                <a:effectLst/>
              </a:rPr>
              <a:t>According to </a:t>
            </a:r>
            <a:r>
              <a:rPr lang="en-CA" sz="2400" b="0" i="0" dirty="0" err="1">
                <a:solidFill>
                  <a:srgbClr val="FFFFFF"/>
                </a:solidFill>
                <a:effectLst/>
              </a:rPr>
              <a:t>Aban</a:t>
            </a:r>
            <a:r>
              <a:rPr lang="en-CA" sz="2400" b="0" i="0" dirty="0">
                <a:solidFill>
                  <a:srgbClr val="FFFFFF"/>
                </a:solidFill>
                <a:effectLst/>
              </a:rPr>
              <a:t> b. 'Uthman's book, the Muslims learned about the huge number of their enemies consisting of </a:t>
            </a:r>
            <a:r>
              <a:rPr lang="en-CA" sz="2400" b="0" i="0" dirty="0" err="1">
                <a:solidFill>
                  <a:srgbClr val="FFFFFF"/>
                </a:solidFill>
                <a:effectLst/>
              </a:rPr>
              <a:t>Lakhm</a:t>
            </a:r>
            <a:r>
              <a:rPr lang="en-CA" sz="2400" b="0" i="0" dirty="0">
                <a:solidFill>
                  <a:srgbClr val="FFFFFF"/>
                </a:solidFill>
                <a:effectLst/>
              </a:rPr>
              <a:t>, </a:t>
            </a:r>
            <a:r>
              <a:rPr lang="en-CA" sz="2400" b="0" i="0" dirty="0" err="1">
                <a:solidFill>
                  <a:srgbClr val="FFFFFF"/>
                </a:solidFill>
                <a:effectLst/>
              </a:rPr>
              <a:t>Judham</a:t>
            </a:r>
            <a:r>
              <a:rPr lang="en-CA" sz="2400" b="0" i="0" dirty="0">
                <a:solidFill>
                  <a:srgbClr val="FFFFFF"/>
                </a:solidFill>
                <a:effectLst/>
              </a:rPr>
              <a:t>, Belli, </a:t>
            </a:r>
            <a:r>
              <a:rPr lang="en-CA" sz="2400" b="0" i="0" dirty="0" err="1">
                <a:solidFill>
                  <a:srgbClr val="FFFFFF"/>
                </a:solidFill>
                <a:effectLst/>
              </a:rPr>
              <a:t>Quda'a</a:t>
            </a:r>
            <a:r>
              <a:rPr lang="en-CA" sz="2400" b="0" i="0" dirty="0">
                <a:solidFill>
                  <a:srgbClr val="FFFFFF"/>
                </a:solidFill>
                <a:effectLst/>
              </a:rPr>
              <a:t>, Arabs and non-Arabs. The enemy moved to the area of </a:t>
            </a:r>
            <a:r>
              <a:rPr lang="en-CA" sz="2400" b="0" i="0" dirty="0" err="1">
                <a:solidFill>
                  <a:srgbClr val="FFFFFF"/>
                </a:solidFill>
                <a:effectLst/>
              </a:rPr>
              <a:t>Musharif</a:t>
            </a:r>
            <a:r>
              <a:rPr lang="en-CA" sz="2400" b="0" i="0" dirty="0">
                <a:solidFill>
                  <a:srgbClr val="FFFFFF"/>
                </a:solidFill>
                <a:effectLst/>
              </a:rPr>
              <a:t>, under the commandership of a person called Malik b. </a:t>
            </a:r>
            <a:r>
              <a:rPr lang="en-CA" sz="2400" b="0" i="0" dirty="0" err="1">
                <a:solidFill>
                  <a:srgbClr val="FFFFFF"/>
                </a:solidFill>
                <a:effectLst/>
              </a:rPr>
              <a:t>Zafila</a:t>
            </a:r>
            <a:r>
              <a:rPr lang="en-CA" sz="2400" b="0" i="0" dirty="0">
                <a:solidFill>
                  <a:srgbClr val="FFFFFF"/>
                </a:solidFill>
                <a:effectLst/>
              </a:rPr>
              <a:t>.</a:t>
            </a:r>
            <a:endParaRPr lang="en-US" sz="2400" dirty="0">
              <a:solidFill>
                <a:srgbClr val="FFFFFF"/>
              </a:solidFill>
            </a:endParaRPr>
          </a:p>
        </p:txBody>
      </p:sp>
    </p:spTree>
    <p:extLst>
      <p:ext uri="{BB962C8B-B14F-4D97-AF65-F5344CB8AC3E}">
        <p14:creationId xmlns:p14="http://schemas.microsoft.com/office/powerpoint/2010/main" val="3755018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71A7-41F5-89F4-E52C-E712F20BD73D}"/>
              </a:ext>
            </a:extLst>
          </p:cNvPr>
          <p:cNvSpPr>
            <a:spLocks noGrp="1"/>
          </p:cNvSpPr>
          <p:nvPr>
            <p:ph type="title"/>
          </p:nvPr>
        </p:nvSpPr>
        <p:spPr>
          <a:xfrm>
            <a:off x="720000" y="619200"/>
            <a:ext cx="10728322" cy="709538"/>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7AE134D1-54B3-E73D-F4AA-56BA330CA29B}"/>
              </a:ext>
            </a:extLst>
          </p:cNvPr>
          <p:cNvSpPr>
            <a:spLocks noGrp="1"/>
          </p:cNvSpPr>
          <p:nvPr>
            <p:ph idx="1"/>
          </p:nvPr>
        </p:nvSpPr>
        <p:spPr>
          <a:xfrm>
            <a:off x="720000" y="1471614"/>
            <a:ext cx="10728325" cy="4297362"/>
          </a:xfrm>
        </p:spPr>
        <p:txBody>
          <a:bodyPr/>
          <a:lstStyle/>
          <a:p>
            <a:pPr marL="0" indent="0" algn="ctr">
              <a:buNone/>
            </a:pPr>
            <a:r>
              <a:rPr lang="ar-AE" sz="2400" b="0" i="0" dirty="0">
                <a:solidFill>
                  <a:srgbClr val="FFFFFF"/>
                </a:solidFill>
                <a:effectLst/>
                <a:latin typeface="Nassim"/>
              </a:rPr>
              <a:t>فلما بلغ ذلك المسلمين أقاموا في معان ليلتين يفكرون في أمرهم و قالوا:</a:t>
            </a:r>
          </a:p>
          <a:p>
            <a:pPr marL="0" indent="0" algn="ctr">
              <a:buNone/>
            </a:pPr>
            <a:r>
              <a:rPr lang="ar-AE" sz="2400" b="0" i="0" dirty="0">
                <a:solidFill>
                  <a:srgbClr val="FFFFFF"/>
                </a:solidFill>
                <a:effectLst/>
                <a:latin typeface="Nassim"/>
              </a:rPr>
              <a:t>نكتب إلى رسول اللّه فنخبره بعدد عدوّنا، فإمّا أن يمدّنا بالرجال، و إما أن يأمرنا بأمره فنمضي له</a:t>
            </a:r>
          </a:p>
          <a:p>
            <a:pPr marL="0" indent="0" algn="ctr">
              <a:buNone/>
            </a:pPr>
            <a:r>
              <a:rPr lang="en-CA" sz="2400" b="0" i="0" dirty="0">
                <a:solidFill>
                  <a:srgbClr val="FFFFFF"/>
                </a:solidFill>
                <a:effectLst/>
              </a:rPr>
              <a:t>When Muslims learned about where the enemy was camping, they resided in </a:t>
            </a:r>
            <a:r>
              <a:rPr lang="en-CA" sz="2400" b="0" i="0" dirty="0" err="1">
                <a:solidFill>
                  <a:srgbClr val="FFFFFF"/>
                </a:solidFill>
                <a:effectLst/>
              </a:rPr>
              <a:t>Ma'an</a:t>
            </a:r>
            <a:r>
              <a:rPr lang="en-CA" sz="2400" b="0" i="0" dirty="0">
                <a:solidFill>
                  <a:srgbClr val="FFFFFF"/>
                </a:solidFill>
                <a:effectLst/>
              </a:rPr>
              <a:t> for two nights in order to think of a plan. Some of them said that we should send a letter to the </a:t>
            </a:r>
            <a:r>
              <a:rPr lang="en-CA" sz="2400" dirty="0">
                <a:solidFill>
                  <a:srgbClr val="FFFFFF"/>
                </a:solidFill>
              </a:rPr>
              <a:t>Prophet </a:t>
            </a:r>
            <a:r>
              <a:rPr lang="en-CA" sz="2400" b="0" i="0" dirty="0">
                <a:solidFill>
                  <a:srgbClr val="FFFFFF"/>
                </a:solidFill>
                <a:effectLst/>
              </a:rPr>
              <a:t>and let him know about the number of the enemies, so that he sends an aiding army to us or gives another command.</a:t>
            </a:r>
            <a:endParaRPr lang="en-US" sz="2400" dirty="0">
              <a:solidFill>
                <a:srgbClr val="FFFFFF"/>
              </a:solidFill>
            </a:endParaRPr>
          </a:p>
        </p:txBody>
      </p:sp>
    </p:spTree>
    <p:extLst>
      <p:ext uri="{BB962C8B-B14F-4D97-AF65-F5344CB8AC3E}">
        <p14:creationId xmlns:p14="http://schemas.microsoft.com/office/powerpoint/2010/main" val="3103518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F9C0-3792-9BC3-AE5C-022799A30D28}"/>
              </a:ext>
            </a:extLst>
          </p:cNvPr>
          <p:cNvSpPr>
            <a:spLocks noGrp="1"/>
          </p:cNvSpPr>
          <p:nvPr>
            <p:ph type="title"/>
          </p:nvPr>
        </p:nvSpPr>
        <p:spPr>
          <a:xfrm>
            <a:off x="720000" y="619200"/>
            <a:ext cx="10728322" cy="709538"/>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1A6651EB-2EA0-65DA-8545-CFBCCA0326AF}"/>
              </a:ext>
            </a:extLst>
          </p:cNvPr>
          <p:cNvSpPr>
            <a:spLocks noGrp="1"/>
          </p:cNvSpPr>
          <p:nvPr>
            <p:ph idx="1"/>
          </p:nvPr>
        </p:nvSpPr>
        <p:spPr>
          <a:xfrm>
            <a:off x="720000" y="1328738"/>
            <a:ext cx="10728325" cy="4910062"/>
          </a:xfrm>
        </p:spPr>
        <p:txBody>
          <a:bodyPr/>
          <a:lstStyle/>
          <a:p>
            <a:pPr marL="0" indent="0" algn="ctr">
              <a:buNone/>
            </a:pPr>
            <a:r>
              <a:rPr lang="ar-AE" sz="2400" dirty="0">
                <a:solidFill>
                  <a:srgbClr val="FFFFFF"/>
                </a:solidFill>
              </a:rPr>
              <a:t>فشجّع الناس عبد اللّه بن رواحة فقال: و اللّه إن التي تكرهون للذي خرجتم تطلبون (الشهادة) و ما نقاتل الناس بعدد، و لا قوة، و لا كثرة، ما نقاتلهم إلاّ بهذا الدين الذي أكرمنا اللّه به، فانطلقوا فانما هي إحدى الحسنيين:</a:t>
            </a:r>
          </a:p>
          <a:p>
            <a:pPr marL="0" indent="0" algn="ctr">
              <a:buNone/>
            </a:pPr>
            <a:r>
              <a:rPr lang="ar-AE" sz="2400" dirty="0">
                <a:solidFill>
                  <a:srgbClr val="FFFFFF"/>
                </a:solidFill>
              </a:rPr>
              <a:t>إما ظهور، و إما شهادة</a:t>
            </a:r>
            <a:endParaRPr lang="en-CA" sz="2400" dirty="0">
              <a:solidFill>
                <a:srgbClr val="FFFFFF"/>
              </a:solidFill>
            </a:endParaRPr>
          </a:p>
          <a:p>
            <a:pPr marL="0" indent="0" algn="ctr">
              <a:buNone/>
            </a:pPr>
            <a:r>
              <a:rPr lang="en-CA" sz="2400" b="0" i="0" dirty="0">
                <a:solidFill>
                  <a:srgbClr val="FFFFFF"/>
                </a:solidFill>
                <a:effectLst/>
              </a:rPr>
              <a:t>But </a:t>
            </a:r>
            <a:r>
              <a:rPr lang="en-CA" sz="2400" b="0" i="0" u="none" strike="noStrike" dirty="0">
                <a:solidFill>
                  <a:srgbClr val="FFFFFF"/>
                </a:solidFill>
                <a:effectLst/>
              </a:rPr>
              <a:t>Abdullah ibn </a:t>
            </a:r>
            <a:r>
              <a:rPr lang="en-CA" sz="2400" b="0" i="0" u="none" strike="noStrike" dirty="0" err="1">
                <a:solidFill>
                  <a:srgbClr val="FFFFFF"/>
                </a:solidFill>
                <a:effectLst/>
              </a:rPr>
              <a:t>Rawahah</a:t>
            </a:r>
            <a:r>
              <a:rPr lang="en-CA" sz="2400" b="0" i="0" u="none" strike="noStrike" dirty="0">
                <a:solidFill>
                  <a:srgbClr val="FFFFFF"/>
                </a:solidFill>
                <a:effectLst/>
              </a:rPr>
              <a:t> </a:t>
            </a:r>
            <a:r>
              <a:rPr lang="en-CA" sz="2400" b="0" i="0" dirty="0">
                <a:solidFill>
                  <a:srgbClr val="FFFFFF"/>
                </a:solidFill>
                <a:effectLst/>
              </a:rPr>
              <a:t>consoled people and said: "I swear to God that what you dislike is what you have departed for and what you are seeking (</a:t>
            </a:r>
            <a:r>
              <a:rPr lang="en-CA" sz="2400" b="0" i="0" u="none" strike="noStrike" dirty="0">
                <a:solidFill>
                  <a:srgbClr val="FFFFFF"/>
                </a:solidFill>
                <a:effectLst/>
                <a:hlinkClick r:id="rId2" tooltip="Martyrdom">
                  <a:extLst>
                    <a:ext uri="{A12FA001-AC4F-418D-AE19-62706E023703}">
                      <ahyp:hlinkClr xmlns:ahyp="http://schemas.microsoft.com/office/drawing/2018/hyperlinkcolor" val="tx"/>
                    </a:ext>
                  </a:extLst>
                </a:hlinkClick>
              </a:rPr>
              <a:t>martyrdom</a:t>
            </a:r>
            <a:r>
              <a:rPr lang="en-CA" sz="2400" b="0" i="0" dirty="0">
                <a:solidFill>
                  <a:srgbClr val="FFFFFF"/>
                </a:solidFill>
                <a:effectLst/>
              </a:rPr>
              <a:t>). We do not fight with reliance on our number and our armaments. We fight with the reliance on the religion with which God has honored us. We fight with the enemy to achieve one of the two excellences: victory or martyrdom".</a:t>
            </a:r>
            <a:endParaRPr lang="en-US" sz="2400" dirty="0">
              <a:solidFill>
                <a:srgbClr val="FFFFFF"/>
              </a:solidFill>
            </a:endParaRPr>
          </a:p>
        </p:txBody>
      </p:sp>
    </p:spTree>
    <p:extLst>
      <p:ext uri="{BB962C8B-B14F-4D97-AF65-F5344CB8AC3E}">
        <p14:creationId xmlns:p14="http://schemas.microsoft.com/office/powerpoint/2010/main" val="2485533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1D714-ABA8-13A5-CC5C-B98B4DB716A6}"/>
              </a:ext>
            </a:extLst>
          </p:cNvPr>
          <p:cNvSpPr>
            <a:spLocks noGrp="1"/>
          </p:cNvSpPr>
          <p:nvPr>
            <p:ph type="title"/>
          </p:nvPr>
        </p:nvSpPr>
        <p:spPr>
          <a:xfrm>
            <a:off x="720000" y="619200"/>
            <a:ext cx="10728322" cy="680963"/>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AD133F8A-9DC6-4FB9-B4D9-14B8276F87C5}"/>
              </a:ext>
            </a:extLst>
          </p:cNvPr>
          <p:cNvSpPr>
            <a:spLocks noGrp="1"/>
          </p:cNvSpPr>
          <p:nvPr>
            <p:ph idx="1"/>
          </p:nvPr>
        </p:nvSpPr>
        <p:spPr>
          <a:xfrm>
            <a:off x="720000" y="1300164"/>
            <a:ext cx="11024325" cy="4468812"/>
          </a:xfrm>
        </p:spPr>
        <p:txBody>
          <a:bodyPr/>
          <a:lstStyle/>
          <a:p>
            <a:pPr marL="0" indent="0" algn="ctr">
              <a:buNone/>
            </a:pPr>
            <a:r>
              <a:rPr lang="ar-AE" sz="2400" b="0" i="0" dirty="0">
                <a:solidFill>
                  <a:srgbClr val="FFFFFF"/>
                </a:solidFill>
                <a:effectLst/>
                <a:latin typeface="Nassim"/>
              </a:rPr>
              <a:t>فقال الناس: قد و اللّه صدق ابن رواحة </a:t>
            </a:r>
          </a:p>
          <a:p>
            <a:pPr marL="0" indent="0" algn="ctr">
              <a:buNone/>
            </a:pPr>
            <a:r>
              <a:rPr lang="ar-AE" sz="2400" b="0" i="0" dirty="0">
                <a:solidFill>
                  <a:srgbClr val="FFFFFF"/>
                </a:solidFill>
                <a:effectLst/>
                <a:latin typeface="Nassim"/>
              </a:rPr>
              <a:t>فمضى الناس حتى إذا دنوا في أواخر البلقاء من قرية من قراها يقال لها مشارف، و إذا بجيش هرقل من الروم و العرب معهم. فانحاز المسلمون إلى قرية اخرى من قرى البلقاء يقال لها مؤتة. ثم دنا العدو منهم حتى التقوا عندها</a:t>
            </a:r>
          </a:p>
          <a:p>
            <a:pPr marL="0" indent="0" algn="ctr">
              <a:buNone/>
            </a:pPr>
            <a:r>
              <a:rPr lang="en-CA" sz="2400" b="0" i="0" dirty="0">
                <a:solidFill>
                  <a:srgbClr val="EAF5FF"/>
                </a:solidFill>
                <a:effectLst/>
              </a:rPr>
              <a:t>The army said: "Ibn </a:t>
            </a:r>
            <a:r>
              <a:rPr lang="en-CA" sz="2400" b="0" i="0" dirty="0" err="1">
                <a:solidFill>
                  <a:srgbClr val="EAF5FF"/>
                </a:solidFill>
                <a:effectLst/>
              </a:rPr>
              <a:t>Rawahah</a:t>
            </a:r>
            <a:r>
              <a:rPr lang="en-CA" sz="2400" b="0" i="0" dirty="0">
                <a:solidFill>
                  <a:srgbClr val="EAF5FF"/>
                </a:solidFill>
                <a:effectLst/>
              </a:rPr>
              <a:t> is right".</a:t>
            </a:r>
          </a:p>
          <a:p>
            <a:pPr marL="0" indent="0" algn="ctr">
              <a:buNone/>
            </a:pPr>
            <a:r>
              <a:rPr lang="en-CA" sz="2400" b="0" i="0" dirty="0">
                <a:solidFill>
                  <a:srgbClr val="EAF5FF"/>
                </a:solidFill>
                <a:effectLst/>
              </a:rPr>
              <a:t>The Muslims moved forward until they arrived in Balqa' near the village of </a:t>
            </a:r>
            <a:r>
              <a:rPr lang="en-CA" sz="2400" b="0" i="0" dirty="0" err="1">
                <a:solidFill>
                  <a:srgbClr val="EAF5FF"/>
                </a:solidFill>
                <a:effectLst/>
              </a:rPr>
              <a:t>Musharif</a:t>
            </a:r>
            <a:r>
              <a:rPr lang="en-CA" sz="2400" b="0" i="0" dirty="0">
                <a:solidFill>
                  <a:srgbClr val="EAF5FF"/>
                </a:solidFill>
                <a:effectLst/>
              </a:rPr>
              <a:t>, where the army of Heraclius resided, consisting of Romans and Arabs. From there the Muslims went to another village in the area of Balqa', called </a:t>
            </a:r>
            <a:r>
              <a:rPr lang="en-CA" sz="2400" b="0" i="0" dirty="0" err="1">
                <a:solidFill>
                  <a:srgbClr val="EAF5FF"/>
                </a:solidFill>
                <a:effectLst/>
              </a:rPr>
              <a:t>Mu'ta</a:t>
            </a:r>
            <a:r>
              <a:rPr lang="en-CA" sz="2400" b="0" i="0" dirty="0">
                <a:solidFill>
                  <a:srgbClr val="EAF5FF"/>
                </a:solidFill>
                <a:effectLst/>
              </a:rPr>
              <a:t>. The enemy approached them until they encountered in </a:t>
            </a:r>
            <a:r>
              <a:rPr lang="en-CA" sz="2400" b="0" i="0">
                <a:solidFill>
                  <a:srgbClr val="EAF5FF"/>
                </a:solidFill>
                <a:effectLst/>
              </a:rPr>
              <a:t>Mu’tah.</a:t>
            </a:r>
            <a:endParaRPr lang="en-CA" sz="2400" b="0" i="0" dirty="0">
              <a:solidFill>
                <a:srgbClr val="EAF5FF"/>
              </a:solidFill>
              <a:effectLst/>
            </a:endParaRPr>
          </a:p>
          <a:p>
            <a:pPr marL="0" indent="0" algn="ctr">
              <a:buNone/>
            </a:pPr>
            <a:endParaRPr lang="en-US" dirty="0"/>
          </a:p>
        </p:txBody>
      </p:sp>
    </p:spTree>
    <p:extLst>
      <p:ext uri="{BB962C8B-B14F-4D97-AF65-F5344CB8AC3E}">
        <p14:creationId xmlns:p14="http://schemas.microsoft.com/office/powerpoint/2010/main" val="1159044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31053-C5EF-42E9-3A78-2F624C8A7139}"/>
              </a:ext>
            </a:extLst>
          </p:cNvPr>
          <p:cNvSpPr>
            <a:spLocks noGrp="1"/>
          </p:cNvSpPr>
          <p:nvPr>
            <p:ph type="title"/>
          </p:nvPr>
        </p:nvSpPr>
        <p:spPr>
          <a:xfrm>
            <a:off x="720000" y="619200"/>
            <a:ext cx="10728322" cy="780975"/>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7DC71F50-DED9-473E-1FF0-9CC8707A6894}"/>
              </a:ext>
            </a:extLst>
          </p:cNvPr>
          <p:cNvSpPr>
            <a:spLocks noGrp="1"/>
          </p:cNvSpPr>
          <p:nvPr>
            <p:ph idx="1"/>
          </p:nvPr>
        </p:nvSpPr>
        <p:spPr>
          <a:xfrm>
            <a:off x="720000" y="1400176"/>
            <a:ext cx="10728325" cy="4368800"/>
          </a:xfrm>
        </p:spPr>
        <p:txBody>
          <a:bodyPr>
            <a:normAutofit/>
          </a:bodyPr>
          <a:lstStyle/>
          <a:p>
            <a:r>
              <a:rPr lang="en-US" sz="2400" b="1" dirty="0">
                <a:solidFill>
                  <a:srgbClr val="FFFFFF"/>
                </a:solidFill>
              </a:rPr>
              <a:t>Where is </a:t>
            </a:r>
            <a:r>
              <a:rPr lang="en-US" sz="2400" b="1" dirty="0" err="1">
                <a:solidFill>
                  <a:srgbClr val="FFFFFF"/>
                </a:solidFill>
              </a:rPr>
              <a:t>Mu’tah</a:t>
            </a:r>
            <a:r>
              <a:rPr lang="en-US" sz="2400" b="1" dirty="0">
                <a:solidFill>
                  <a:srgbClr val="FFFFFF"/>
                </a:solidFill>
              </a:rPr>
              <a:t> </a:t>
            </a:r>
          </a:p>
          <a:p>
            <a:r>
              <a:rPr lang="en-CA" sz="2400" b="0" i="0" dirty="0" err="1">
                <a:solidFill>
                  <a:srgbClr val="FFFFFF"/>
                </a:solidFill>
                <a:effectLst/>
              </a:rPr>
              <a:t>Mu'tah</a:t>
            </a:r>
            <a:r>
              <a:rPr lang="en-CA" sz="2400" b="0" i="0" dirty="0">
                <a:solidFill>
                  <a:srgbClr val="FFFFFF"/>
                </a:solidFill>
                <a:effectLst/>
              </a:rPr>
              <a:t> is a town located in the southern part of Jordan, approximately 30 kilometers southwest of the city of </a:t>
            </a:r>
            <a:r>
              <a:rPr lang="en-CA" sz="2400" b="0" i="0" dirty="0" err="1">
                <a:solidFill>
                  <a:srgbClr val="FFFFFF"/>
                </a:solidFill>
                <a:effectLst/>
              </a:rPr>
              <a:t>Karak</a:t>
            </a:r>
            <a:r>
              <a:rPr lang="en-CA" sz="2400" b="0" i="0" dirty="0">
                <a:solidFill>
                  <a:srgbClr val="FFFFFF"/>
                </a:solidFill>
                <a:effectLst/>
              </a:rPr>
              <a:t>. It is famous for the historical Battle of </a:t>
            </a:r>
            <a:r>
              <a:rPr lang="en-CA" sz="2400" b="0" i="0" dirty="0" err="1">
                <a:solidFill>
                  <a:srgbClr val="FFFFFF"/>
                </a:solidFill>
                <a:effectLst/>
              </a:rPr>
              <a:t>Mu’tah</a:t>
            </a:r>
            <a:r>
              <a:rPr lang="en-CA" sz="2400" b="0" i="0" dirty="0">
                <a:solidFill>
                  <a:srgbClr val="FFFFFF"/>
                </a:solidFill>
                <a:effectLst/>
              </a:rPr>
              <a:t>.</a:t>
            </a:r>
          </a:p>
          <a:p>
            <a:r>
              <a:rPr lang="en-CA" sz="2400" i="0" dirty="0">
                <a:solidFill>
                  <a:srgbClr val="FFFFFF"/>
                </a:solidFill>
                <a:effectLst/>
              </a:rPr>
              <a:t>The Battle of </a:t>
            </a:r>
            <a:r>
              <a:rPr lang="en-CA" sz="2400" i="0" dirty="0" err="1">
                <a:solidFill>
                  <a:srgbClr val="FFFFFF"/>
                </a:solidFill>
                <a:effectLst/>
              </a:rPr>
              <a:t>Mu’tah</a:t>
            </a:r>
            <a:r>
              <a:rPr lang="en-CA" sz="2400" i="0" dirty="0">
                <a:solidFill>
                  <a:srgbClr val="FFFFFF"/>
                </a:solidFill>
                <a:effectLst/>
              </a:rPr>
              <a:t> </a:t>
            </a:r>
            <a:r>
              <a:rPr lang="ar-AE" sz="2400" i="0" dirty="0">
                <a:solidFill>
                  <a:srgbClr val="FFFFFF"/>
                </a:solidFill>
                <a:effectLst/>
              </a:rPr>
              <a:t>سرية مؤتة</a:t>
            </a:r>
            <a:r>
              <a:rPr lang="en-CA" sz="2400" dirty="0">
                <a:solidFill>
                  <a:srgbClr val="FFFFFF"/>
                </a:solidFill>
              </a:rPr>
              <a:t> </a:t>
            </a:r>
            <a:r>
              <a:rPr lang="en-CA" sz="2400" i="0" dirty="0">
                <a:solidFill>
                  <a:srgbClr val="FFFFFF"/>
                </a:solidFill>
                <a:effectLst/>
              </a:rPr>
              <a:t>was one of the major </a:t>
            </a:r>
            <a:r>
              <a:rPr lang="en-CA" sz="2400" i="0" dirty="0" err="1">
                <a:solidFill>
                  <a:srgbClr val="FFFFFF"/>
                </a:solidFill>
                <a:effectLst/>
              </a:rPr>
              <a:t>Sariyyas</a:t>
            </a:r>
            <a:r>
              <a:rPr lang="en-CA" sz="2400" i="0" dirty="0">
                <a:solidFill>
                  <a:srgbClr val="FFFFFF"/>
                </a:solidFill>
                <a:effectLst/>
              </a:rPr>
              <a:t>  (military expeditions) in the early Islamic period in </a:t>
            </a:r>
            <a:r>
              <a:rPr lang="en-CA" sz="2400" dirty="0">
                <a:solidFill>
                  <a:srgbClr val="FFFFFF"/>
                </a:solidFill>
              </a:rPr>
              <a:t>the 8</a:t>
            </a:r>
            <a:r>
              <a:rPr lang="en-CA" sz="2400" baseline="30000" dirty="0">
                <a:solidFill>
                  <a:srgbClr val="FFFFFF"/>
                </a:solidFill>
              </a:rPr>
              <a:t>th</a:t>
            </a:r>
            <a:r>
              <a:rPr lang="en-CA" sz="2400" dirty="0">
                <a:solidFill>
                  <a:srgbClr val="FFFFFF"/>
                </a:solidFill>
              </a:rPr>
              <a:t> AH</a:t>
            </a:r>
            <a:r>
              <a:rPr lang="en-CA" sz="2400" i="0" dirty="0">
                <a:solidFill>
                  <a:srgbClr val="FFFFFF"/>
                </a:solidFill>
                <a:effectLst/>
              </a:rPr>
              <a:t> between the Muslims and the Roman army</a:t>
            </a:r>
          </a:p>
          <a:p>
            <a:endParaRPr lang="en-US" sz="2400" dirty="0">
              <a:solidFill>
                <a:srgbClr val="FFFFFF"/>
              </a:solidFill>
            </a:endParaRPr>
          </a:p>
        </p:txBody>
      </p:sp>
    </p:spTree>
    <p:extLst>
      <p:ext uri="{BB962C8B-B14F-4D97-AF65-F5344CB8AC3E}">
        <p14:creationId xmlns:p14="http://schemas.microsoft.com/office/powerpoint/2010/main" val="986261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1742A-A812-5187-24F5-087BD3AAB712}"/>
              </a:ext>
            </a:extLst>
          </p:cNvPr>
          <p:cNvSpPr>
            <a:spLocks noGrp="1"/>
          </p:cNvSpPr>
          <p:nvPr>
            <p:ph type="title"/>
          </p:nvPr>
        </p:nvSpPr>
        <p:spPr>
          <a:xfrm>
            <a:off x="720000" y="619200"/>
            <a:ext cx="10728322" cy="809550"/>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BF147A36-C5DB-563E-3D8B-77F016534ABE}"/>
              </a:ext>
            </a:extLst>
          </p:cNvPr>
          <p:cNvSpPr>
            <a:spLocks noGrp="1"/>
          </p:cNvSpPr>
          <p:nvPr>
            <p:ph idx="1"/>
          </p:nvPr>
        </p:nvSpPr>
        <p:spPr>
          <a:xfrm>
            <a:off x="720000" y="1428750"/>
            <a:ext cx="10728325" cy="4340225"/>
          </a:xfrm>
        </p:spPr>
        <p:txBody>
          <a:bodyPr>
            <a:normAutofit/>
          </a:bodyPr>
          <a:lstStyle/>
          <a:p>
            <a:r>
              <a:rPr lang="en-US" sz="2400" dirty="0">
                <a:solidFill>
                  <a:srgbClr val="FFFFFF"/>
                </a:solidFill>
              </a:rPr>
              <a:t>It is the first Muslim battle that took place outside the Arabian Peninsula, in the territory of Jordan. </a:t>
            </a:r>
          </a:p>
          <a:p>
            <a:r>
              <a:rPr lang="en-US" sz="2400" dirty="0">
                <a:solidFill>
                  <a:srgbClr val="FFFFFF"/>
                </a:solidFill>
              </a:rPr>
              <a:t>The three leaders of </a:t>
            </a:r>
            <a:r>
              <a:rPr lang="en-US" sz="2400" dirty="0" err="1">
                <a:solidFill>
                  <a:srgbClr val="FFFFFF"/>
                </a:solidFill>
              </a:rPr>
              <a:t>Mutah</a:t>
            </a:r>
            <a:r>
              <a:rPr lang="en-US" sz="2400" dirty="0">
                <a:solidFill>
                  <a:srgbClr val="FFFFFF"/>
                </a:solidFill>
              </a:rPr>
              <a:t> were martyred one after the other, </a:t>
            </a:r>
            <a:r>
              <a:rPr lang="en-US" sz="2400" dirty="0" err="1">
                <a:solidFill>
                  <a:srgbClr val="FFFFFF"/>
                </a:solidFill>
              </a:rPr>
              <a:t>Ja’far</a:t>
            </a:r>
            <a:r>
              <a:rPr lang="en-US" sz="2400" dirty="0">
                <a:solidFill>
                  <a:srgbClr val="FFFFFF"/>
                </a:solidFill>
              </a:rPr>
              <a:t> bin Abi Talib, Zayd bin Haritha and Abdullah bin </a:t>
            </a:r>
            <a:r>
              <a:rPr lang="en-US" sz="2400" dirty="0" err="1">
                <a:solidFill>
                  <a:srgbClr val="FFFFFF"/>
                </a:solidFill>
              </a:rPr>
              <a:t>Rawaha</a:t>
            </a:r>
            <a:r>
              <a:rPr lang="en-US" sz="2400" dirty="0">
                <a:solidFill>
                  <a:srgbClr val="FFFFFF"/>
                </a:solidFill>
              </a:rPr>
              <a:t>. </a:t>
            </a:r>
          </a:p>
          <a:p>
            <a:r>
              <a:rPr lang="en-US" sz="2400" dirty="0">
                <a:solidFill>
                  <a:srgbClr val="FFFFFF"/>
                </a:solidFill>
              </a:rPr>
              <a:t>They were buried in a region near to the battleground, where the town of Mazar later sprang up. This region of </a:t>
            </a:r>
            <a:r>
              <a:rPr lang="en-US" sz="2400" dirty="0" err="1">
                <a:solidFill>
                  <a:srgbClr val="FFFFFF"/>
                </a:solidFill>
              </a:rPr>
              <a:t>Mutah</a:t>
            </a:r>
            <a:r>
              <a:rPr lang="en-US" sz="2400" dirty="0">
                <a:solidFill>
                  <a:srgbClr val="FFFFFF"/>
                </a:solidFill>
              </a:rPr>
              <a:t> (Mazar) is famous for its mausoleums of companions and martyrs and is itself a sanctuary to which groups of visitors flock.</a:t>
            </a:r>
          </a:p>
        </p:txBody>
      </p:sp>
    </p:spTree>
    <p:extLst>
      <p:ext uri="{BB962C8B-B14F-4D97-AF65-F5344CB8AC3E}">
        <p14:creationId xmlns:p14="http://schemas.microsoft.com/office/powerpoint/2010/main" val="3975247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F396B-A649-2C1F-9181-2EF37D8352BC}"/>
              </a:ext>
            </a:extLst>
          </p:cNvPr>
          <p:cNvSpPr>
            <a:spLocks noGrp="1"/>
          </p:cNvSpPr>
          <p:nvPr>
            <p:ph type="title"/>
          </p:nvPr>
        </p:nvSpPr>
        <p:spPr>
          <a:xfrm>
            <a:off x="720000" y="619200"/>
            <a:ext cx="10728322" cy="811394"/>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9A0DA830-8D45-5143-26D1-672DF4CFF9B0}"/>
              </a:ext>
            </a:extLst>
          </p:cNvPr>
          <p:cNvSpPr>
            <a:spLocks noGrp="1"/>
          </p:cNvSpPr>
          <p:nvPr>
            <p:ph idx="1"/>
          </p:nvPr>
        </p:nvSpPr>
        <p:spPr>
          <a:xfrm>
            <a:off x="720000" y="1430594"/>
            <a:ext cx="10728325" cy="4984954"/>
          </a:xfrm>
        </p:spPr>
        <p:txBody>
          <a:bodyPr>
            <a:normAutofit/>
          </a:bodyPr>
          <a:lstStyle/>
          <a:p>
            <a:r>
              <a:rPr lang="en-US" sz="2400" b="1" dirty="0">
                <a:solidFill>
                  <a:srgbClr val="FFFFFF"/>
                </a:solidFill>
              </a:rPr>
              <a:t>Purpose of the Battle:</a:t>
            </a:r>
          </a:p>
          <a:p>
            <a:r>
              <a:rPr lang="en-US" sz="2400" dirty="0">
                <a:solidFill>
                  <a:srgbClr val="FFFFFF"/>
                </a:solidFill>
              </a:rPr>
              <a:t>Al-</a:t>
            </a:r>
            <a:r>
              <a:rPr lang="en-US" sz="2400" dirty="0" err="1">
                <a:solidFill>
                  <a:srgbClr val="FFFFFF"/>
                </a:solidFill>
              </a:rPr>
              <a:t>Waqidi</a:t>
            </a:r>
            <a:r>
              <a:rPr lang="en-US" sz="2400" dirty="0">
                <a:solidFill>
                  <a:srgbClr val="FFFFFF"/>
                </a:solidFill>
              </a:rPr>
              <a:t> (d. 207AH) writes: </a:t>
            </a:r>
          </a:p>
          <a:p>
            <a:pPr marL="0" indent="0" algn="ctr">
              <a:buNone/>
            </a:pPr>
            <a:r>
              <a:rPr lang="ar-AE" sz="2400" dirty="0">
                <a:solidFill>
                  <a:srgbClr val="FFFFFF"/>
                </a:solidFill>
              </a:rPr>
              <a:t>بعث رسول اللّه إلى ملك بصرى‌ بكتاب، مع الحارث ابن عمير الأزدي اللّهبي، فلما وصل في طريقه إلى مؤتة، و كان عليها شرحبيل بن عمرو الغسّاني‌ ، ظنّ بالحارث أنه من رسل رسول اللّه فاعترضه و قال له: لعلك من رسل محمد؟قال الحارث: نعم، أنا رسول رسول اللّه. فأمر به أن يؤخذ فيقتل، فاخذ و قتل، و لم يقتل غيره من الرسل.</a:t>
            </a:r>
            <a:endParaRPr lang="en-CA" sz="2400" dirty="0">
              <a:solidFill>
                <a:srgbClr val="FFFFFF"/>
              </a:solidFill>
            </a:endParaRPr>
          </a:p>
          <a:p>
            <a:r>
              <a:rPr lang="en-CA" sz="2400" dirty="0">
                <a:solidFill>
                  <a:srgbClr val="FFFFFF"/>
                </a:solidFill>
                <a:effectLst/>
              </a:rPr>
              <a:t>It is reported that </a:t>
            </a:r>
            <a:r>
              <a:rPr lang="en-CA" sz="2400" dirty="0">
                <a:solidFill>
                  <a:srgbClr val="FFFFFF"/>
                </a:solidFill>
              </a:rPr>
              <a:t>the Prophet</a:t>
            </a:r>
            <a:r>
              <a:rPr lang="en-CA" sz="2400" dirty="0">
                <a:solidFill>
                  <a:srgbClr val="FFFFFF"/>
                </a:solidFill>
                <a:effectLst/>
              </a:rPr>
              <a:t> sent the army in response to the murder of one of his</a:t>
            </a:r>
            <a:r>
              <a:rPr lang="en-CA" sz="2400" dirty="0">
                <a:solidFill>
                  <a:srgbClr val="FFFFFF"/>
                </a:solidFill>
              </a:rPr>
              <a:t> </a:t>
            </a:r>
            <a:r>
              <a:rPr lang="en-CA" sz="2400" dirty="0">
                <a:solidFill>
                  <a:srgbClr val="FFFFFF"/>
                </a:solidFill>
                <a:effectLst/>
              </a:rPr>
              <a:t>messengers by the </a:t>
            </a:r>
            <a:r>
              <a:rPr lang="en-CA" sz="2400" dirty="0" err="1">
                <a:solidFill>
                  <a:srgbClr val="FFFFFF"/>
                </a:solidFill>
                <a:effectLst/>
              </a:rPr>
              <a:t>Ghassānī</a:t>
            </a:r>
            <a:r>
              <a:rPr lang="en-CA" sz="2400" dirty="0">
                <a:solidFill>
                  <a:srgbClr val="FFFFFF"/>
                </a:solidFill>
                <a:effectLst/>
              </a:rPr>
              <a:t> </a:t>
            </a:r>
            <a:r>
              <a:rPr lang="en-CA" sz="2400" dirty="0" err="1">
                <a:solidFill>
                  <a:srgbClr val="FFFFFF"/>
                </a:solidFill>
                <a:effectLst/>
              </a:rPr>
              <a:t>Shuraḥbīl</a:t>
            </a:r>
            <a:r>
              <a:rPr lang="en-CA" sz="2400" dirty="0">
                <a:solidFill>
                  <a:srgbClr val="FFFFFF"/>
                </a:solidFill>
                <a:effectLst/>
              </a:rPr>
              <a:t> ibn </a:t>
            </a:r>
            <a:r>
              <a:rPr lang="en-CA" sz="2400" dirty="0" err="1">
                <a:solidFill>
                  <a:srgbClr val="FFFFFF"/>
                </a:solidFill>
                <a:effectLst/>
              </a:rPr>
              <a:t>ʿAmr</a:t>
            </a:r>
            <a:r>
              <a:rPr lang="en-CA" sz="2400" dirty="0">
                <a:solidFill>
                  <a:srgbClr val="FFFFFF"/>
                </a:solidFill>
                <a:effectLst/>
              </a:rPr>
              <a:t>. The messenger was al-</a:t>
            </a:r>
            <a:r>
              <a:rPr lang="en-CA" sz="2400" dirty="0" err="1">
                <a:solidFill>
                  <a:srgbClr val="FFFFFF"/>
                </a:solidFill>
                <a:effectLst/>
              </a:rPr>
              <a:t>Ḥārith</a:t>
            </a:r>
            <a:r>
              <a:rPr lang="en-CA" sz="2400" dirty="0">
                <a:solidFill>
                  <a:srgbClr val="FFFFFF"/>
                </a:solidFill>
                <a:effectLst/>
              </a:rPr>
              <a:t> ibn</a:t>
            </a:r>
            <a:r>
              <a:rPr lang="en-CA" sz="2400" dirty="0">
                <a:solidFill>
                  <a:srgbClr val="FFFFFF"/>
                </a:solidFill>
              </a:rPr>
              <a:t> </a:t>
            </a:r>
            <a:r>
              <a:rPr lang="en-CA" sz="2400" dirty="0" err="1">
                <a:solidFill>
                  <a:srgbClr val="FFFFFF"/>
                </a:solidFill>
                <a:effectLst/>
              </a:rPr>
              <a:t>ʿUmayr</a:t>
            </a:r>
            <a:r>
              <a:rPr lang="en-CA" sz="2400" dirty="0">
                <a:solidFill>
                  <a:srgbClr val="FFFFFF"/>
                </a:solidFill>
                <a:effectLst/>
              </a:rPr>
              <a:t> al-</a:t>
            </a:r>
            <a:r>
              <a:rPr lang="en-CA" sz="2400" dirty="0" err="1">
                <a:solidFill>
                  <a:srgbClr val="FFFFFF"/>
                </a:solidFill>
                <a:effectLst/>
              </a:rPr>
              <a:t>Azdī</a:t>
            </a:r>
            <a:r>
              <a:rPr lang="en-CA" sz="2400" dirty="0">
                <a:solidFill>
                  <a:srgbClr val="FFFFFF"/>
                </a:solidFill>
                <a:effectLst/>
              </a:rPr>
              <a:t> who had been sent to the ruler of </a:t>
            </a:r>
            <a:r>
              <a:rPr lang="en-CA" sz="2400" dirty="0" err="1">
                <a:solidFill>
                  <a:srgbClr val="FFFFFF"/>
                </a:solidFill>
                <a:effectLst/>
              </a:rPr>
              <a:t>Buṣrā</a:t>
            </a:r>
            <a:r>
              <a:rPr lang="en-CA" sz="2400" dirty="0">
                <a:solidFill>
                  <a:srgbClr val="FFFFFF"/>
                </a:solidFill>
                <a:effectLst/>
              </a:rPr>
              <a:t>. He was the only messenger</a:t>
            </a:r>
            <a:r>
              <a:rPr lang="en-CA" sz="2400" dirty="0">
                <a:solidFill>
                  <a:srgbClr val="FFFFFF"/>
                </a:solidFill>
              </a:rPr>
              <a:t> </a:t>
            </a:r>
            <a:r>
              <a:rPr lang="en-CA" sz="2400" dirty="0">
                <a:solidFill>
                  <a:srgbClr val="FFFFFF"/>
                </a:solidFill>
                <a:effectLst/>
              </a:rPr>
              <a:t>to be killed.</a:t>
            </a:r>
          </a:p>
          <a:p>
            <a:endParaRPr lang="en-US" sz="2400" dirty="0">
              <a:solidFill>
                <a:srgbClr val="FFFFFF"/>
              </a:solidFill>
            </a:endParaRPr>
          </a:p>
          <a:p>
            <a:pPr marL="0" indent="0" algn="ctr">
              <a:buNone/>
            </a:pPr>
            <a:endParaRPr lang="en-US" sz="2400" dirty="0">
              <a:solidFill>
                <a:srgbClr val="FFFFFF"/>
              </a:solidFill>
            </a:endParaRPr>
          </a:p>
          <a:p>
            <a:pPr marL="0" indent="0">
              <a:buNone/>
            </a:pPr>
            <a:endParaRPr lang="en-US" sz="2400" dirty="0">
              <a:solidFill>
                <a:srgbClr val="FFFFFF"/>
              </a:solidFill>
            </a:endParaRPr>
          </a:p>
        </p:txBody>
      </p:sp>
    </p:spTree>
    <p:extLst>
      <p:ext uri="{BB962C8B-B14F-4D97-AF65-F5344CB8AC3E}">
        <p14:creationId xmlns:p14="http://schemas.microsoft.com/office/powerpoint/2010/main" val="386806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AC79F-CC41-1DEF-F4B2-9A93D3853388}"/>
              </a:ext>
            </a:extLst>
          </p:cNvPr>
          <p:cNvSpPr>
            <a:spLocks noGrp="1"/>
          </p:cNvSpPr>
          <p:nvPr>
            <p:ph type="title"/>
          </p:nvPr>
        </p:nvSpPr>
        <p:spPr>
          <a:xfrm>
            <a:off x="720000" y="619200"/>
            <a:ext cx="10728322" cy="737652"/>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80A0D313-4DDB-BAA9-12DC-7397A3F76794}"/>
              </a:ext>
            </a:extLst>
          </p:cNvPr>
          <p:cNvSpPr>
            <a:spLocks noGrp="1"/>
          </p:cNvSpPr>
          <p:nvPr>
            <p:ph idx="1"/>
          </p:nvPr>
        </p:nvSpPr>
        <p:spPr>
          <a:xfrm>
            <a:off x="720000" y="1356852"/>
            <a:ext cx="10728325" cy="4412123"/>
          </a:xfrm>
        </p:spPr>
        <p:txBody>
          <a:bodyPr>
            <a:normAutofit/>
          </a:bodyPr>
          <a:lstStyle/>
          <a:p>
            <a:pPr marL="0" indent="0" algn="ctr">
              <a:buNone/>
            </a:pPr>
            <a:r>
              <a:rPr lang="ar-AE" sz="2400" b="0" i="0" dirty="0">
                <a:solidFill>
                  <a:srgbClr val="FFFFFF"/>
                </a:solidFill>
                <a:effectLst/>
                <a:latin typeface="Nassim"/>
              </a:rPr>
              <a:t>و بلغ خبره إلى رسول اللّه فاشتدّ عليه ذلك.. و ندب الناس، فأخبرهم الخبر، و كأنّه طلب إليهم أن يخرجوا إلى معسكرهم، فخرجوا و عسكروا بالجرف، من دون أن يعيّن أميرا عليهم</a:t>
            </a:r>
            <a:endParaRPr lang="en-CA" sz="2400" b="0" i="0" dirty="0">
              <a:solidFill>
                <a:srgbClr val="FFFFFF"/>
              </a:solidFill>
              <a:effectLst/>
              <a:latin typeface="Nassim"/>
            </a:endParaRPr>
          </a:p>
          <a:p>
            <a:r>
              <a:rPr lang="en-CA" sz="2400" dirty="0">
                <a:solidFill>
                  <a:srgbClr val="FFFFFF"/>
                </a:solidFill>
              </a:rPr>
              <a:t>When the news reached the Messenger of God, he was intensely distressed and angered…he informed his companions of what occurred and mobilized them to form an army and advance toward the Syrian border.</a:t>
            </a:r>
          </a:p>
          <a:p>
            <a:r>
              <a:rPr lang="en-CA" sz="2400" dirty="0">
                <a:solidFill>
                  <a:srgbClr val="FFFFFF"/>
                </a:solidFill>
                <a:effectLst/>
              </a:rPr>
              <a:t>It was because of </a:t>
            </a:r>
            <a:r>
              <a:rPr lang="en-CA" sz="2400" dirty="0" err="1">
                <a:solidFill>
                  <a:srgbClr val="FFFFFF"/>
                </a:solidFill>
                <a:effectLst/>
              </a:rPr>
              <a:t>Ḥudaybiyyah</a:t>
            </a:r>
            <a:r>
              <a:rPr lang="en-CA" sz="2400" dirty="0">
                <a:solidFill>
                  <a:srgbClr val="FFFFFF"/>
                </a:solidFill>
                <a:effectLst/>
              </a:rPr>
              <a:t> that the Prophet could afford to send an army of 3000</a:t>
            </a:r>
            <a:r>
              <a:rPr lang="en-CA" sz="2400" dirty="0">
                <a:solidFill>
                  <a:srgbClr val="FFFFFF"/>
                </a:solidFill>
              </a:rPr>
              <a:t> </a:t>
            </a:r>
            <a:r>
              <a:rPr lang="en-CA" sz="2400" dirty="0">
                <a:solidFill>
                  <a:srgbClr val="FFFFFF"/>
                </a:solidFill>
                <a:effectLst/>
              </a:rPr>
              <a:t>out of Medina without risk</a:t>
            </a:r>
          </a:p>
          <a:p>
            <a:endParaRPr lang="en-US" sz="2400" dirty="0">
              <a:solidFill>
                <a:srgbClr val="FFFFFF"/>
              </a:solidFill>
            </a:endParaRPr>
          </a:p>
        </p:txBody>
      </p:sp>
    </p:spTree>
    <p:extLst>
      <p:ext uri="{BB962C8B-B14F-4D97-AF65-F5344CB8AC3E}">
        <p14:creationId xmlns:p14="http://schemas.microsoft.com/office/powerpoint/2010/main" val="349481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F8202-D339-A12D-B5DD-8B57184ACA40}"/>
              </a:ext>
            </a:extLst>
          </p:cNvPr>
          <p:cNvSpPr>
            <a:spLocks noGrp="1"/>
          </p:cNvSpPr>
          <p:nvPr>
            <p:ph type="title"/>
          </p:nvPr>
        </p:nvSpPr>
        <p:spPr>
          <a:xfrm>
            <a:off x="720000" y="619200"/>
            <a:ext cx="10728322" cy="680963"/>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4CBDB7EA-D00D-B043-D351-B31A182EDBC3}"/>
              </a:ext>
            </a:extLst>
          </p:cNvPr>
          <p:cNvSpPr>
            <a:spLocks noGrp="1"/>
          </p:cNvSpPr>
          <p:nvPr>
            <p:ph idx="1"/>
          </p:nvPr>
        </p:nvSpPr>
        <p:spPr>
          <a:xfrm>
            <a:off x="720000" y="1300163"/>
            <a:ext cx="10728325" cy="4800599"/>
          </a:xfrm>
        </p:spPr>
        <p:txBody>
          <a:bodyPr/>
          <a:lstStyle/>
          <a:p>
            <a:pPr marL="0" indent="0" algn="ctr">
              <a:buNone/>
            </a:pPr>
            <a:r>
              <a:rPr lang="ar-AE" sz="2400" b="0" i="0" dirty="0">
                <a:solidFill>
                  <a:srgbClr val="FFFFFF"/>
                </a:solidFill>
                <a:effectLst/>
                <a:latin typeface="Nassim"/>
              </a:rPr>
              <a:t>فلما صلى الظهر جلس، و جلس أصحابه حوله‌</a:t>
            </a:r>
            <a:endParaRPr lang="en-CA" sz="2400" b="0" i="0" dirty="0">
              <a:solidFill>
                <a:srgbClr val="FFFFFF"/>
              </a:solidFill>
              <a:effectLst/>
              <a:latin typeface="Nassim"/>
            </a:endParaRPr>
          </a:p>
          <a:p>
            <a:pPr marL="0" indent="0" algn="ctr">
              <a:buNone/>
            </a:pPr>
            <a:r>
              <a:rPr lang="ar-AE" sz="2400" dirty="0">
                <a:solidFill>
                  <a:srgbClr val="FFFFFF"/>
                </a:solidFill>
              </a:rPr>
              <a:t>ففي رواية أبان بن عثمان الأحمر البجلي الكوفي عن الصادق عليه السّلام: أنه صلّى اللّه عليه و آله استعمل عليهم جعفر بن أبي طالب، فان قتل فزيد بن حارثة الكلبي، فان قتل فعبد اللّه بن رواحة  فان اصيب عبد اللّه بن رواحة فليرتض المسلمون بينهم رجلا فليجعلوه عليهم.. و عقد لهم رسول اللّه لواء أبيض. و هم ثلاثة آلاف</a:t>
            </a:r>
            <a:endParaRPr lang="en-CA" sz="2400" dirty="0">
              <a:solidFill>
                <a:srgbClr val="FFFFFF"/>
              </a:solidFill>
            </a:endParaRPr>
          </a:p>
          <a:p>
            <a:r>
              <a:rPr lang="en-CA" sz="2400" dirty="0">
                <a:solidFill>
                  <a:srgbClr val="FFFFFF"/>
                </a:solidFill>
                <a:effectLst/>
              </a:rPr>
              <a:t>Three commanders were appointed: </a:t>
            </a:r>
            <a:r>
              <a:rPr lang="en-CA" sz="2400" dirty="0" err="1">
                <a:solidFill>
                  <a:srgbClr val="FFFFFF"/>
                </a:solidFill>
                <a:effectLst/>
              </a:rPr>
              <a:t>Jaʿfar</a:t>
            </a:r>
            <a:r>
              <a:rPr lang="en-CA" sz="2400" dirty="0">
                <a:solidFill>
                  <a:srgbClr val="FFFFFF"/>
                </a:solidFill>
                <a:effectLst/>
              </a:rPr>
              <a:t> ibn Abi Talib, Zayd ibn Haritha Abdullah ibn </a:t>
            </a:r>
            <a:r>
              <a:rPr lang="en-CA" sz="2400" dirty="0" err="1">
                <a:solidFill>
                  <a:srgbClr val="FFFFFF"/>
                </a:solidFill>
                <a:effectLst/>
              </a:rPr>
              <a:t>Rawahah</a:t>
            </a:r>
            <a:endParaRPr lang="en-CA" sz="2400" dirty="0">
              <a:solidFill>
                <a:srgbClr val="FFFFFF"/>
              </a:solidFill>
              <a:effectLst/>
            </a:endParaRPr>
          </a:p>
          <a:p>
            <a:pPr lvl="1"/>
            <a:r>
              <a:rPr lang="en-CA" dirty="0">
                <a:solidFill>
                  <a:srgbClr val="FFFFFF"/>
                </a:solidFill>
                <a:effectLst/>
              </a:rPr>
              <a:t>there is a difference of opinion whether </a:t>
            </a:r>
            <a:r>
              <a:rPr lang="en-CA" dirty="0" err="1">
                <a:solidFill>
                  <a:srgbClr val="FFFFFF"/>
                </a:solidFill>
                <a:effectLst/>
              </a:rPr>
              <a:t>Jaʿfar</a:t>
            </a:r>
            <a:r>
              <a:rPr lang="en-CA" dirty="0">
                <a:solidFill>
                  <a:srgbClr val="FFFFFF"/>
                </a:solidFill>
                <a:effectLst/>
              </a:rPr>
              <a:t> or Zayd was first; the </a:t>
            </a:r>
            <a:r>
              <a:rPr lang="en-CA" dirty="0" err="1">
                <a:solidFill>
                  <a:srgbClr val="FFFFFF"/>
                </a:solidFill>
                <a:effectLst/>
              </a:rPr>
              <a:t>Shīʿī</a:t>
            </a:r>
            <a:r>
              <a:rPr lang="en-CA" dirty="0">
                <a:solidFill>
                  <a:srgbClr val="FFFFFF"/>
                </a:solidFill>
                <a:effectLst/>
              </a:rPr>
              <a:t> position is that it was </a:t>
            </a:r>
            <a:r>
              <a:rPr lang="en-CA" dirty="0" err="1">
                <a:solidFill>
                  <a:srgbClr val="FFFFFF"/>
                </a:solidFill>
                <a:effectLst/>
              </a:rPr>
              <a:t>Jaʿfar</a:t>
            </a:r>
            <a:r>
              <a:rPr lang="en-CA" dirty="0">
                <a:solidFill>
                  <a:srgbClr val="FFFFFF"/>
                </a:solidFill>
                <a:effectLst/>
              </a:rPr>
              <a:t> (based on poem of </a:t>
            </a:r>
            <a:r>
              <a:rPr lang="en-CA" dirty="0" err="1">
                <a:solidFill>
                  <a:srgbClr val="FFFFFF"/>
                </a:solidFill>
                <a:effectLst/>
              </a:rPr>
              <a:t>Ḥassān</a:t>
            </a:r>
            <a:r>
              <a:rPr lang="en-CA" dirty="0">
                <a:solidFill>
                  <a:srgbClr val="FFFFFF"/>
                </a:solidFill>
                <a:effectLst/>
              </a:rPr>
              <a:t> and tradition of al-Sadiq)</a:t>
            </a:r>
          </a:p>
          <a:p>
            <a:endParaRPr lang="en-US" sz="2400" dirty="0">
              <a:solidFill>
                <a:srgbClr val="FFFFFF"/>
              </a:solidFill>
            </a:endParaRPr>
          </a:p>
        </p:txBody>
      </p:sp>
    </p:spTree>
    <p:extLst>
      <p:ext uri="{BB962C8B-B14F-4D97-AF65-F5344CB8AC3E}">
        <p14:creationId xmlns:p14="http://schemas.microsoft.com/office/powerpoint/2010/main" val="107869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A9E60-D084-1A71-EDC7-60313694B8F2}"/>
              </a:ext>
            </a:extLst>
          </p:cNvPr>
          <p:cNvSpPr>
            <a:spLocks noGrp="1"/>
          </p:cNvSpPr>
          <p:nvPr>
            <p:ph type="title"/>
          </p:nvPr>
        </p:nvSpPr>
        <p:spPr>
          <a:xfrm>
            <a:off x="720000" y="619200"/>
            <a:ext cx="10728322" cy="652388"/>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4D6C850E-7A24-66EE-16BD-2BCC69B0E737}"/>
              </a:ext>
            </a:extLst>
          </p:cNvPr>
          <p:cNvSpPr>
            <a:spLocks noGrp="1"/>
          </p:cNvSpPr>
          <p:nvPr>
            <p:ph idx="1"/>
          </p:nvPr>
        </p:nvSpPr>
        <p:spPr>
          <a:xfrm>
            <a:off x="720000" y="1271588"/>
            <a:ext cx="10728325" cy="4967212"/>
          </a:xfrm>
        </p:spPr>
        <p:txBody>
          <a:bodyPr>
            <a:normAutofit/>
          </a:bodyPr>
          <a:lstStyle/>
          <a:p>
            <a:pPr marL="0" indent="0" algn="ctr">
              <a:buNone/>
            </a:pPr>
            <a:r>
              <a:rPr lang="ar-AE" sz="2400" b="0" i="0" dirty="0">
                <a:solidFill>
                  <a:srgbClr val="FFFFFF"/>
                </a:solidFill>
                <a:effectLst/>
                <a:latin typeface="Nassim"/>
              </a:rPr>
              <a:t>فلما أجمعوا المسير.. مشى الناس إليهم يودّعونهم و يدعون لهم.. و خطبهم رسول اللّه فقال لهم:</a:t>
            </a:r>
            <a:endParaRPr lang="en-CA" sz="2400" b="0" i="0" dirty="0">
              <a:solidFill>
                <a:srgbClr val="FFFFFF"/>
              </a:solidFill>
              <a:effectLst/>
              <a:latin typeface="Nassim"/>
            </a:endParaRPr>
          </a:p>
          <a:p>
            <a:pPr marL="0" indent="0" algn="ctr">
              <a:buNone/>
            </a:pPr>
            <a:r>
              <a:rPr lang="ar-AE" sz="2400" dirty="0">
                <a:solidFill>
                  <a:srgbClr val="FFFFFF"/>
                </a:solidFill>
              </a:rPr>
              <a:t>اوصيكم بتقوى اللّه، و بمن معكم من المسلمين خيرا "اغْزُوا بسم الله في سبيل الله، قاتِلُوا مَن كَفَر بالله، اغْزُوا ولا تَغُلُّوا ولا تَغْدِروا ولا تُـمَثِّلُوا ولا تَقْتُلُوا وَلِيدًا، وإذا لَقِيتَ عَدُوَّك مِن المشركين فادْعُهم إلى ثلاث خِصال</a:t>
            </a:r>
            <a:r>
              <a:rPr lang="en-CA" sz="2400" dirty="0">
                <a:solidFill>
                  <a:srgbClr val="FFFFFF"/>
                </a:solidFill>
              </a:rPr>
              <a:t> </a:t>
            </a:r>
            <a:r>
              <a:rPr lang="ar-AE" sz="2400" i="0" dirty="0">
                <a:solidFill>
                  <a:srgbClr val="FFFFFF"/>
                </a:solidFill>
                <a:effectLst/>
                <a:latin typeface="KFGQPC Uthman Taha Naskh"/>
              </a:rPr>
              <a:t>فأيَّتُهُنَّ ما أجابوك فاقْبَلْ منهم وكُفَّ عنهم،</a:t>
            </a:r>
            <a:endParaRPr lang="en-CA" sz="2400" i="0" dirty="0">
              <a:solidFill>
                <a:srgbClr val="FFFFFF"/>
              </a:solidFill>
              <a:effectLst/>
              <a:latin typeface="KFGQPC Uthman Taha Naskh"/>
            </a:endParaRPr>
          </a:p>
          <a:p>
            <a:pPr marL="0" indent="0" algn="ctr">
              <a:buNone/>
            </a:pPr>
            <a:r>
              <a:rPr lang="en-CA" sz="2400" b="0" i="0" dirty="0">
                <a:solidFill>
                  <a:srgbClr val="FFFFFF"/>
                </a:solidFill>
                <a:effectLst/>
              </a:rPr>
              <a:t>I advice you to observe piety (</a:t>
            </a:r>
            <a:r>
              <a:rPr lang="en-CA" sz="2400" b="0" i="0" u="none" strike="noStrike" dirty="0">
                <a:solidFill>
                  <a:srgbClr val="FFFFFF"/>
                </a:solidFill>
                <a:effectLst/>
                <a:hlinkClick r:id="rId2" tooltip="Taqwa">
                  <a:extLst>
                    <a:ext uri="{A12FA001-AC4F-418D-AE19-62706E023703}">
                      <ahyp:hlinkClr xmlns:ahyp="http://schemas.microsoft.com/office/drawing/2018/hyperlinkcolor" val="tx"/>
                    </a:ext>
                  </a:extLst>
                </a:hlinkClick>
              </a:rPr>
              <a:t>Taqwa</a:t>
            </a:r>
            <a:r>
              <a:rPr lang="en-CA" sz="2400" b="0" i="0" dirty="0">
                <a:solidFill>
                  <a:srgbClr val="FFFFFF"/>
                </a:solidFill>
                <a:effectLst/>
              </a:rPr>
              <a:t>) and beneficence to Muslims who are besides you… Depart in the name of God and on the path of God, and fight with whoever denies God; do not break treaties and promises, and do not kill children. When you encounter the enemy, call them to one of the following, and if they comply with these, then stop fighting them:</a:t>
            </a:r>
          </a:p>
          <a:p>
            <a:pPr marL="0" indent="0" algn="ctr">
              <a:buNone/>
            </a:pPr>
            <a:endParaRPr lang="en-CA" sz="2400" dirty="0">
              <a:solidFill>
                <a:srgbClr val="FFFFFF"/>
              </a:solidFill>
              <a:latin typeface="Nassim"/>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4147273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91283-7BFD-98A5-2512-5CB2FE052B07}"/>
              </a:ext>
            </a:extLst>
          </p:cNvPr>
          <p:cNvSpPr>
            <a:spLocks noGrp="1"/>
          </p:cNvSpPr>
          <p:nvPr>
            <p:ph type="title"/>
          </p:nvPr>
        </p:nvSpPr>
        <p:spPr>
          <a:xfrm>
            <a:off x="720000" y="619200"/>
            <a:ext cx="10728322" cy="723825"/>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F0D61DFD-DD41-20FA-D9DA-D060E4130D66}"/>
              </a:ext>
            </a:extLst>
          </p:cNvPr>
          <p:cNvSpPr>
            <a:spLocks noGrp="1"/>
          </p:cNvSpPr>
          <p:nvPr>
            <p:ph idx="1"/>
          </p:nvPr>
        </p:nvSpPr>
        <p:spPr>
          <a:xfrm>
            <a:off x="720000" y="1343026"/>
            <a:ext cx="10728325" cy="4425950"/>
          </a:xfrm>
        </p:spPr>
        <p:txBody>
          <a:bodyPr>
            <a:normAutofit/>
          </a:bodyPr>
          <a:lstStyle/>
          <a:p>
            <a:pPr marL="0" indent="0" algn="ctr">
              <a:buNone/>
            </a:pPr>
            <a:r>
              <a:rPr lang="ar-AE" sz="2400" dirty="0">
                <a:solidFill>
                  <a:srgbClr val="FEFEFE"/>
                </a:solidFill>
              </a:rPr>
              <a:t>ثم ادْعُهم إلى الإسلام فإن أجابوك فاقْبَلْ منهم. ثم ادْعُهم إلى التَّحَوُّل مِن دارهم إلى دار المهاجرين، وأَخْبِرْهم أنهم إن فَعَلُوا ذلك فلهم ما للمهاجرين وعليهم ما على المهاجرين،</a:t>
            </a:r>
            <a:endParaRPr lang="en-CA" sz="2400" dirty="0">
              <a:solidFill>
                <a:srgbClr val="FEFEFE"/>
              </a:solidFill>
            </a:endParaRPr>
          </a:p>
          <a:p>
            <a:pPr marL="0" indent="0" algn="ctr">
              <a:buNone/>
            </a:pPr>
            <a:r>
              <a:rPr lang="en-CA" sz="2400" b="0" i="0" dirty="0">
                <a:solidFill>
                  <a:srgbClr val="FFFFFF"/>
                </a:solidFill>
                <a:effectLst/>
              </a:rPr>
              <a:t>Call them to Islam; if they comply, then let them go. Then call them to immigrate to Dar al-</a:t>
            </a:r>
            <a:r>
              <a:rPr lang="en-CA" sz="2400" b="0" i="0" dirty="0" err="1">
                <a:solidFill>
                  <a:srgbClr val="FFFFFF"/>
                </a:solidFill>
                <a:effectLst/>
              </a:rPr>
              <a:t>Muhajirin</a:t>
            </a:r>
            <a:r>
              <a:rPr lang="en-CA" sz="2400" b="0" i="0" dirty="0">
                <a:solidFill>
                  <a:srgbClr val="FFFFFF"/>
                </a:solidFill>
                <a:effectLst/>
              </a:rPr>
              <a:t> (the territory of the Emigrants, that is, </a:t>
            </a:r>
            <a:r>
              <a:rPr lang="en-CA" sz="2400" b="0" i="0" u="none" strike="noStrike" dirty="0">
                <a:solidFill>
                  <a:srgbClr val="FFFFFF"/>
                </a:solidFill>
                <a:effectLst/>
              </a:rPr>
              <a:t>Medina </a:t>
            </a:r>
            <a:r>
              <a:rPr lang="en-CA" sz="2400" b="0" i="0" dirty="0">
                <a:solidFill>
                  <a:srgbClr val="FFFFFF"/>
                </a:solidFill>
                <a:effectLst/>
              </a:rPr>
              <a:t>and its suburbs); if they comply, then they will share the benefits and harms of the Emigrants.</a:t>
            </a:r>
            <a:endParaRPr lang="en-US" sz="2400" dirty="0">
              <a:solidFill>
                <a:srgbClr val="FFFFFF"/>
              </a:solidFill>
            </a:endParaRPr>
          </a:p>
        </p:txBody>
      </p:sp>
    </p:spTree>
    <p:extLst>
      <p:ext uri="{BB962C8B-B14F-4D97-AF65-F5344CB8AC3E}">
        <p14:creationId xmlns:p14="http://schemas.microsoft.com/office/powerpoint/2010/main" val="2710450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34E-AD0F-5D71-F116-A7315E48CC2F}"/>
              </a:ext>
            </a:extLst>
          </p:cNvPr>
          <p:cNvSpPr>
            <a:spLocks noGrp="1"/>
          </p:cNvSpPr>
          <p:nvPr>
            <p:ph type="title"/>
          </p:nvPr>
        </p:nvSpPr>
        <p:spPr>
          <a:xfrm>
            <a:off x="720000" y="619200"/>
            <a:ext cx="10728322" cy="780975"/>
          </a:xfrm>
        </p:spPr>
        <p:txBody>
          <a:bodyPr/>
          <a:lstStyle/>
          <a:p>
            <a:pPr algn="ctr"/>
            <a:r>
              <a:rPr lang="en-US" dirty="0"/>
              <a:t>Prelude To The Battle of </a:t>
            </a:r>
            <a:r>
              <a:rPr lang="en-US" dirty="0" err="1"/>
              <a:t>Mu’tah</a:t>
            </a:r>
            <a:endParaRPr lang="en-US" dirty="0"/>
          </a:p>
        </p:txBody>
      </p:sp>
      <p:sp>
        <p:nvSpPr>
          <p:cNvPr id="3" name="Content Placeholder 2">
            <a:extLst>
              <a:ext uri="{FF2B5EF4-FFF2-40B4-BE49-F238E27FC236}">
                <a16:creationId xmlns:a16="http://schemas.microsoft.com/office/drawing/2014/main" id="{C0DD3354-9581-ECA7-F189-BC91CA1650EC}"/>
              </a:ext>
            </a:extLst>
          </p:cNvPr>
          <p:cNvSpPr>
            <a:spLocks noGrp="1"/>
          </p:cNvSpPr>
          <p:nvPr>
            <p:ph idx="1"/>
          </p:nvPr>
        </p:nvSpPr>
        <p:spPr>
          <a:xfrm>
            <a:off x="720000" y="1400176"/>
            <a:ext cx="10728325" cy="4368800"/>
          </a:xfrm>
        </p:spPr>
        <p:txBody>
          <a:bodyPr>
            <a:normAutofit/>
          </a:bodyPr>
          <a:lstStyle/>
          <a:p>
            <a:pPr marL="0" indent="0" algn="ctr">
              <a:buNone/>
            </a:pPr>
            <a:r>
              <a:rPr lang="ar-AE" sz="2400" i="0" dirty="0">
                <a:solidFill>
                  <a:srgbClr val="FEFEFE"/>
                </a:solidFill>
                <a:effectLst/>
                <a:latin typeface="KFGQPC Uthman Taha Naskh"/>
              </a:rPr>
              <a:t>فإن أَبَوْا أن يَتَحَوَّلُوا منها فأَخْبِرْهم أنهم يكونون كأَعْرَاب المسلمين يَجْرِي عليهم حُكْمُ الله تعالى، ولا يكون لهم في الغَنِيمَة والفَيْء شيءٌ إلا أن يُجَاهِدُوا مع المسلمين</a:t>
            </a:r>
            <a:endParaRPr lang="en-CA" sz="2400" i="0" dirty="0">
              <a:solidFill>
                <a:srgbClr val="FEFEFE"/>
              </a:solidFill>
              <a:effectLst/>
              <a:latin typeface="KFGQPC Uthman Taha Naskh"/>
            </a:endParaRPr>
          </a:p>
          <a:p>
            <a:pPr marL="0" indent="0" algn="ctr">
              <a:buNone/>
            </a:pPr>
            <a:r>
              <a:rPr lang="en-CA" sz="2400" b="0" i="0" dirty="0">
                <a:solidFill>
                  <a:srgbClr val="FFFFFF"/>
                </a:solidFill>
                <a:effectLst/>
              </a:rPr>
              <a:t>and if they believed in Islam and stayed in their own homelands, then tell them that they are like Muslim Arabs, and the Divine laws apply to them; and they do not share the booties of wars unless they fight alongside the Muslims.</a:t>
            </a:r>
            <a:endParaRPr lang="en-US" sz="2400" dirty="0">
              <a:solidFill>
                <a:srgbClr val="FFFFFF"/>
              </a:solidFill>
            </a:endParaRPr>
          </a:p>
        </p:txBody>
      </p:sp>
    </p:spTree>
    <p:extLst>
      <p:ext uri="{BB962C8B-B14F-4D97-AF65-F5344CB8AC3E}">
        <p14:creationId xmlns:p14="http://schemas.microsoft.com/office/powerpoint/2010/main" val="14619107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25188</TotalTime>
  <Words>2107</Words>
  <Application>Microsoft Macintosh PowerPoint</Application>
  <PresentationFormat>Widescreen</PresentationFormat>
  <Paragraphs>73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Avenir Next LT Pro</vt:lpstr>
      <vt:lpstr>KFGQPC Uthman Taha Naskh</vt:lpstr>
      <vt:lpstr>Nassim</vt:lpstr>
      <vt:lpstr>Sagona Book</vt:lpstr>
      <vt:lpstr>The Hand Extrablack</vt:lpstr>
      <vt:lpstr>BlobVTI</vt:lpstr>
      <vt:lpstr>The Life of Prophet Muhammad</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lpstr>Prelude To The Battle of Mu’tah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Microsoft Office User</cp:lastModifiedBy>
  <cp:revision>1458</cp:revision>
  <dcterms:created xsi:type="dcterms:W3CDTF">2020-11-25T07:02:27Z</dcterms:created>
  <dcterms:modified xsi:type="dcterms:W3CDTF">2023-08-17T01:33:13Z</dcterms:modified>
</cp:coreProperties>
</file>