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DFDFD"/>
    <a:srgbClr val="FCFFFF"/>
    <a:srgbClr val="FEFEFE"/>
    <a:srgbClr val="EAF5FF"/>
    <a:srgbClr val="FAFAFA"/>
    <a:srgbClr val="FDFAFF"/>
    <a:srgbClr val="F6FFF6"/>
    <a:srgbClr val="000000"/>
    <a:srgbClr val="FEFD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843"/>
    <p:restoredTop sz="94462"/>
  </p:normalViewPr>
  <p:slideViewPr>
    <p:cSldViewPr snapToGrid="0" snapToObjects="1">
      <p:cViewPr>
        <p:scale>
          <a:sx n="89" d="100"/>
          <a:sy n="89" d="100"/>
        </p:scale>
        <p:origin x="328" y="4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Tuesday, October 24, 2023</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Tuesday, October 24,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Tuesday, October 24,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Tuesday, October 24, 2023</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Tuesday, October 24,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Tuesday, October 24,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Tuesday, October 24, 2023</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Tuesday, October 24, 2023</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Tuesday, October 24, 2023</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Tuesday, October 24,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Tuesday, October 24,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Tuesday, October 24, 2023</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solidFill>
                  <a:srgbClr val="FFFFFF"/>
                </a:solidFill>
              </a:rPr>
              <a:t>Lesson 80</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54788-E007-F5EE-1AD5-FE0156E6955E}"/>
              </a:ext>
            </a:extLst>
          </p:cNvPr>
          <p:cNvSpPr>
            <a:spLocks noGrp="1"/>
          </p:cNvSpPr>
          <p:nvPr>
            <p:ph type="title"/>
          </p:nvPr>
        </p:nvSpPr>
        <p:spPr>
          <a:xfrm>
            <a:off x="720000" y="619200"/>
            <a:ext cx="10728322" cy="766255"/>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E7C89705-3F23-E8B9-E710-734E3EAA6E3C}"/>
              </a:ext>
            </a:extLst>
          </p:cNvPr>
          <p:cNvSpPr>
            <a:spLocks noGrp="1"/>
          </p:cNvSpPr>
          <p:nvPr>
            <p:ph idx="1"/>
          </p:nvPr>
        </p:nvSpPr>
        <p:spPr>
          <a:xfrm>
            <a:off x="720000" y="1496292"/>
            <a:ext cx="10728325" cy="4272684"/>
          </a:xfrm>
        </p:spPr>
        <p:txBody>
          <a:bodyPr>
            <a:normAutofit/>
          </a:bodyPr>
          <a:lstStyle/>
          <a:p>
            <a:pPr marL="0" indent="0" algn="ctr">
              <a:buNone/>
            </a:pPr>
            <a:r>
              <a:rPr lang="ar-AE" sz="2400" b="0" i="0" dirty="0">
                <a:solidFill>
                  <a:srgbClr val="FFFFFF"/>
                </a:solidFill>
                <a:effectLst/>
                <a:latin typeface="Nassim"/>
              </a:rPr>
              <a:t>فأخذه أمير المؤمنين عليه السّلام و صار به إلى رسول اللّه صلّى اللّه عليه و آله. فأمر أن ينادى بالصلاة جامعة. فنودي في الناس، فاجتمعوا إلى المسجد حتى امتلأ بهم. فأخذ رسول اللّه الكتاب بيده و صعد إلى المنبر فقال: أيها الناس، إني كنت سألت اللّه عزّ و جلّ أن يخفي أخبارنا عن قريش، و إن رجلا منكم كتب إلى أهل مكة  يخبرهم بخبرنا!فليقم صاحب الكتاب و إلاّ فضحه الوحي!فلم يقم أحد. فأعاد رسول اللّه مقالته ثانية قال: ليقم صاحب الكتاب و إلاّ فضحه الوحي!فقام حاطب بن أبي بلتعة و هو يرعد كالسعفة في يوم الريح العاصف فقال: يا رسول اللّه، أنا صاحب الكتاب، و ما أحدثت نفاقا بعد إسلامي و لا شكّا بعد يقيني</a:t>
            </a:r>
            <a:endParaRPr lang="en-CA" sz="2400" b="0" i="0" dirty="0">
              <a:solidFill>
                <a:srgbClr val="FFFFFF"/>
              </a:solidFill>
              <a:effectLst/>
              <a:latin typeface="Nassim"/>
            </a:endParaRPr>
          </a:p>
          <a:p>
            <a:r>
              <a:rPr lang="en-CA" sz="2400" dirty="0">
                <a:solidFill>
                  <a:srgbClr val="FFFFFF"/>
                </a:solidFill>
              </a:rPr>
              <a:t>The Prophet gathers all the Muslims and demands that the writer of the letter identifies himself and confesses to the crime.</a:t>
            </a:r>
            <a:endParaRPr lang="en-US" sz="2400" dirty="0">
              <a:solidFill>
                <a:srgbClr val="FFFFFF"/>
              </a:solidFill>
            </a:endParaRPr>
          </a:p>
        </p:txBody>
      </p:sp>
    </p:spTree>
    <p:extLst>
      <p:ext uri="{BB962C8B-B14F-4D97-AF65-F5344CB8AC3E}">
        <p14:creationId xmlns:p14="http://schemas.microsoft.com/office/powerpoint/2010/main" val="807287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77A32-ECCF-ACDE-3B5F-5D4658C88930}"/>
              </a:ext>
            </a:extLst>
          </p:cNvPr>
          <p:cNvSpPr>
            <a:spLocks noGrp="1"/>
          </p:cNvSpPr>
          <p:nvPr>
            <p:ph type="title"/>
          </p:nvPr>
        </p:nvSpPr>
        <p:spPr>
          <a:xfrm>
            <a:off x="720000" y="619200"/>
            <a:ext cx="10728322" cy="696982"/>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A609E4F2-5A16-2B53-2109-5C68A418C4B2}"/>
              </a:ext>
            </a:extLst>
          </p:cNvPr>
          <p:cNvSpPr>
            <a:spLocks noGrp="1"/>
          </p:cNvSpPr>
          <p:nvPr>
            <p:ph idx="1"/>
          </p:nvPr>
        </p:nvSpPr>
        <p:spPr>
          <a:xfrm>
            <a:off x="720000" y="1316182"/>
            <a:ext cx="10728325" cy="4452793"/>
          </a:xfrm>
        </p:spPr>
        <p:txBody>
          <a:bodyPr/>
          <a:lstStyle/>
          <a:p>
            <a:r>
              <a:rPr lang="en-US" sz="2400" dirty="0">
                <a:solidFill>
                  <a:srgbClr val="FFFFFF"/>
                </a:solidFill>
              </a:rPr>
              <a:t>After </a:t>
            </a:r>
            <a:r>
              <a:rPr lang="en-US" sz="2400" dirty="0" err="1">
                <a:solidFill>
                  <a:srgbClr val="FFFFFF"/>
                </a:solidFill>
              </a:rPr>
              <a:t>Hatib</a:t>
            </a:r>
            <a:r>
              <a:rPr lang="en-US" sz="2400" dirty="0">
                <a:solidFill>
                  <a:srgbClr val="FFFFFF"/>
                </a:solidFill>
              </a:rPr>
              <a:t> confesses, the Prophet asked him why he sent the letter to Quraysh:</a:t>
            </a:r>
          </a:p>
          <a:p>
            <a:pPr marL="0" indent="0" algn="ctr">
              <a:buNone/>
            </a:pPr>
            <a:r>
              <a:rPr lang="ar-AE" sz="2400" b="0" i="0" dirty="0">
                <a:solidFill>
                  <a:srgbClr val="FFFFFF"/>
                </a:solidFill>
                <a:effectLst/>
                <a:latin typeface="Nassim"/>
              </a:rPr>
              <a:t>فقال له النبيّ: فما الذي حملك على أن كتبت هذا الكتاب؟فقال: يا رسول اللّه، إنّ لي بمكة أهلا و ليس لي بها عشيرة، فأشفقت أن تكون الدائرة لهم علينا فيكون كتابي هذا كفّا لهم عن أهلي و يدا لي عندهم، و لم أفعل ذلك لشكّ في الدين. فقال عمر بن الخطّاب: يا رسول اللّه مرني بقتله فانه قد نافق!فقال النبي صلّى اللّه عليه و آله: إنّه من أهل بدر، و لعلّ اللّه اطّلع عليهم فغفر لهم.</a:t>
            </a:r>
            <a:endParaRPr lang="en-US" sz="2400" dirty="0">
              <a:solidFill>
                <a:srgbClr val="FFFFFF"/>
              </a:solidFill>
            </a:endParaRPr>
          </a:p>
          <a:p>
            <a:endParaRPr lang="en-US" dirty="0"/>
          </a:p>
        </p:txBody>
      </p:sp>
    </p:spTree>
    <p:extLst>
      <p:ext uri="{BB962C8B-B14F-4D97-AF65-F5344CB8AC3E}">
        <p14:creationId xmlns:p14="http://schemas.microsoft.com/office/powerpoint/2010/main" val="933926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422D7-51D1-635E-F3B1-1B01F6D33979}"/>
              </a:ext>
            </a:extLst>
          </p:cNvPr>
          <p:cNvSpPr>
            <a:spLocks noGrp="1"/>
          </p:cNvSpPr>
          <p:nvPr>
            <p:ph type="title"/>
          </p:nvPr>
        </p:nvSpPr>
        <p:spPr>
          <a:xfrm>
            <a:off x="720000" y="619200"/>
            <a:ext cx="10728322" cy="724691"/>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569E3A87-3FA4-A03F-4C14-6887F56738B6}"/>
              </a:ext>
            </a:extLst>
          </p:cNvPr>
          <p:cNvSpPr>
            <a:spLocks noGrp="1"/>
          </p:cNvSpPr>
          <p:nvPr>
            <p:ph idx="1"/>
          </p:nvPr>
        </p:nvSpPr>
        <p:spPr>
          <a:xfrm>
            <a:off x="720000" y="1343892"/>
            <a:ext cx="10728325" cy="4425084"/>
          </a:xfrm>
        </p:spPr>
        <p:txBody>
          <a:bodyPr/>
          <a:lstStyle/>
          <a:p>
            <a:r>
              <a:rPr lang="en-US" sz="2400" dirty="0">
                <a:solidFill>
                  <a:srgbClr val="FFFFFF"/>
                </a:solidFill>
              </a:rPr>
              <a:t>The Muslims sought to expel </a:t>
            </a:r>
            <a:r>
              <a:rPr lang="en-US" sz="2400" dirty="0" err="1">
                <a:solidFill>
                  <a:srgbClr val="FFFFFF"/>
                </a:solidFill>
              </a:rPr>
              <a:t>Hatib</a:t>
            </a:r>
            <a:r>
              <a:rPr lang="en-US" sz="2400" dirty="0">
                <a:solidFill>
                  <a:srgbClr val="FFFFFF"/>
                </a:solidFill>
              </a:rPr>
              <a:t>. He turned to the Prophet for mercy and the Prophet forgave him and asked him to repent to his Lord and never repeat the mistake again.</a:t>
            </a:r>
          </a:p>
          <a:p>
            <a:pPr marL="0" indent="0" algn="ctr">
              <a:buNone/>
            </a:pPr>
            <a:r>
              <a:rPr lang="ar-AE" sz="2400" b="0" i="0" dirty="0">
                <a:solidFill>
                  <a:srgbClr val="FFFFFF"/>
                </a:solidFill>
                <a:effectLst/>
                <a:latin typeface="Nassim"/>
              </a:rPr>
              <a:t>ثم قال: أخرجوه من المسجد!فجعل الناس يدفعون في ظهره حتى أخرجوه و هو يتلفّت إلى النبيّ ليرقّ له، فأمر صلّى اللّه عليه و آله بردّه و قال له: قد عفوت عنك و عن جرمك، فاستغفر ربّك و لا تعد لمثل ما جنيت‌</a:t>
            </a:r>
            <a:endParaRPr lang="en-US" sz="2400" dirty="0">
              <a:solidFill>
                <a:srgbClr val="FFFFFF"/>
              </a:solidFill>
            </a:endParaRPr>
          </a:p>
        </p:txBody>
      </p:sp>
    </p:spTree>
    <p:extLst>
      <p:ext uri="{BB962C8B-B14F-4D97-AF65-F5344CB8AC3E}">
        <p14:creationId xmlns:p14="http://schemas.microsoft.com/office/powerpoint/2010/main" val="18007498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0355B-BD67-4878-FDD8-C12788241276}"/>
              </a:ext>
            </a:extLst>
          </p:cNvPr>
          <p:cNvSpPr>
            <a:spLocks noGrp="1"/>
          </p:cNvSpPr>
          <p:nvPr>
            <p:ph type="title"/>
          </p:nvPr>
        </p:nvSpPr>
        <p:spPr>
          <a:xfrm>
            <a:off x="720000" y="619200"/>
            <a:ext cx="10728322" cy="738545"/>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D6A50983-A6C9-6421-E147-356E99FFB629}"/>
              </a:ext>
            </a:extLst>
          </p:cNvPr>
          <p:cNvSpPr>
            <a:spLocks noGrp="1"/>
          </p:cNvSpPr>
          <p:nvPr>
            <p:ph idx="1"/>
          </p:nvPr>
        </p:nvSpPr>
        <p:spPr>
          <a:xfrm>
            <a:off x="720000" y="1454728"/>
            <a:ext cx="10728325" cy="4904508"/>
          </a:xfrm>
        </p:spPr>
        <p:txBody>
          <a:bodyPr>
            <a:normAutofit lnSpcReduction="10000"/>
          </a:bodyPr>
          <a:lstStyle/>
          <a:p>
            <a:r>
              <a:rPr lang="en-US" dirty="0">
                <a:solidFill>
                  <a:srgbClr val="FFFFFF"/>
                </a:solidFill>
              </a:rPr>
              <a:t>After this incident, Allah revealed Surat Al-</a:t>
            </a:r>
            <a:r>
              <a:rPr lang="en-US" dirty="0" err="1">
                <a:solidFill>
                  <a:srgbClr val="FFFFFF"/>
                </a:solidFill>
              </a:rPr>
              <a:t>Mumtahanah</a:t>
            </a:r>
            <a:r>
              <a:rPr lang="en-US" dirty="0">
                <a:solidFill>
                  <a:srgbClr val="FFFFFF"/>
                </a:solidFill>
              </a:rPr>
              <a:t>:</a:t>
            </a:r>
          </a:p>
          <a:p>
            <a:pPr marL="0" indent="0" algn="ctr">
              <a:buNone/>
            </a:pPr>
            <a:r>
              <a:rPr lang="ar-AE" sz="2400" b="0" i="0" dirty="0">
                <a:solidFill>
                  <a:srgbClr val="FFFFFF"/>
                </a:solidFill>
                <a:effectLst/>
                <a:latin typeface="me_quran"/>
              </a:rPr>
              <a:t>يَـٰٓأَيُّهَا ٱلَّذِينَ ءَامَنُوا۟ لَا تَتَّخِذُوا۟ عَدُوِّى وَعَدُوَّكُمْ أَوْلِيَآءَ تُلْقُونَ إِلَيْهِم بِٱلْمَوَدَّةِ وَقَدْ كَفَرُوا۟ بِمَا جَآءَكُم مِّنَ ٱلْحَقِّ يُخْرِجُونَ ٱلرَّسُولَ وَإِيَّاكُمْ أَن تُؤْمِنُوا۟ بِٱللَّهِ رَبِّكُمْ إِن كُنتُمْ خَرَجْتُمْ جِهَـٰدًا فِى سَبِيلِى وَٱبْتِغَآءَ مَرْضَاتِى تُسِرُّونَ إِلَيْهِم بِٱلْمَوَدَّةِ وَأَنَا۠ أَعْلَمُ بِمَآ أَخْفَيْتُمْ وَمَآ أَعْلَنتُمْ وَمَن يَفْعَلْهُ مِنكُمْ فَقَدْ ضَلَّ سَوَآءَ ٱلسَّبِيلِ</a:t>
            </a:r>
            <a:endParaRPr lang="en-CA" sz="2400" b="0" i="0" dirty="0">
              <a:solidFill>
                <a:srgbClr val="FFFFFF"/>
              </a:solidFill>
              <a:effectLst/>
              <a:latin typeface="me_quran"/>
            </a:endParaRPr>
          </a:p>
          <a:p>
            <a:pPr marL="0" indent="0" algn="ctr">
              <a:buNone/>
            </a:pPr>
            <a:r>
              <a:rPr lang="en-CA" dirty="0">
                <a:solidFill>
                  <a:srgbClr val="FFFFFF"/>
                </a:solidFill>
              </a:rPr>
              <a:t>“O believers! Do not take My enemies and your enemies as trusted allies, showing them affection even though they deny what has come to you of the Truth. They drove the Messenger and yourselves out [of Makkah] simply for your belief in Allah, your Lord. If you truly emigrated to struggle in My cause and seek My pleasure, [then do not take them as allies], disclosing to secrets to the pagans out of affection for them, when I know best whatever you conceal and whatever you reveal. And whoever of you does this has truly strayed from the Right path.” </a:t>
            </a:r>
          </a:p>
          <a:p>
            <a:pPr marL="0" indent="0" algn="ctr">
              <a:buNone/>
            </a:pPr>
            <a:r>
              <a:rPr lang="en-CA" dirty="0">
                <a:solidFill>
                  <a:srgbClr val="FFFFFF"/>
                </a:solidFill>
              </a:rPr>
              <a:t>Quran 60:1</a:t>
            </a:r>
            <a:endParaRPr lang="en-US" dirty="0">
              <a:solidFill>
                <a:srgbClr val="FFFFFF"/>
              </a:solidFill>
            </a:endParaRPr>
          </a:p>
        </p:txBody>
      </p:sp>
    </p:spTree>
    <p:extLst>
      <p:ext uri="{BB962C8B-B14F-4D97-AF65-F5344CB8AC3E}">
        <p14:creationId xmlns:p14="http://schemas.microsoft.com/office/powerpoint/2010/main" val="9265888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5A6CA-6A3B-2E17-02D1-17827482C597}"/>
              </a:ext>
            </a:extLst>
          </p:cNvPr>
          <p:cNvSpPr>
            <a:spLocks noGrp="1"/>
          </p:cNvSpPr>
          <p:nvPr>
            <p:ph type="title"/>
          </p:nvPr>
        </p:nvSpPr>
        <p:spPr>
          <a:xfrm>
            <a:off x="720000" y="619200"/>
            <a:ext cx="10728322" cy="710836"/>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32DE7282-FAF2-1FBB-AF93-531712626C93}"/>
              </a:ext>
            </a:extLst>
          </p:cNvPr>
          <p:cNvSpPr>
            <a:spLocks noGrp="1"/>
          </p:cNvSpPr>
          <p:nvPr>
            <p:ph idx="1"/>
          </p:nvPr>
        </p:nvSpPr>
        <p:spPr>
          <a:xfrm>
            <a:off x="720000" y="1468582"/>
            <a:ext cx="10728325" cy="4300393"/>
          </a:xfrm>
        </p:spPr>
        <p:txBody>
          <a:bodyPr/>
          <a:lstStyle/>
          <a:p>
            <a:r>
              <a:rPr lang="en-US" sz="2400" dirty="0">
                <a:solidFill>
                  <a:srgbClr val="FFFFFF"/>
                </a:solidFill>
              </a:rPr>
              <a:t>As mentioned, the Prophet did not announce his plans to conquer Makkah.</a:t>
            </a:r>
          </a:p>
          <a:p>
            <a:r>
              <a:rPr lang="en-CA" sz="2400" dirty="0">
                <a:solidFill>
                  <a:srgbClr val="FFFFFF"/>
                </a:solidFill>
              </a:rPr>
              <a:t>The Prophet</a:t>
            </a:r>
            <a:r>
              <a:rPr lang="en-CA" sz="2400" dirty="0">
                <a:solidFill>
                  <a:srgbClr val="FFFFFF"/>
                </a:solidFill>
                <a:effectLst/>
              </a:rPr>
              <a:t> has the roads to Makkah monitored to ensure no reinforcements arrive.</a:t>
            </a:r>
          </a:p>
          <a:p>
            <a:r>
              <a:rPr lang="en-CA" sz="2400" dirty="0">
                <a:solidFill>
                  <a:srgbClr val="FFFFFF"/>
                </a:solidFill>
              </a:rPr>
              <a:t>The Prophet also sent some troops as a decoy. Al-</a:t>
            </a:r>
            <a:r>
              <a:rPr lang="en-CA" sz="2400" dirty="0" err="1">
                <a:solidFill>
                  <a:srgbClr val="FFFFFF"/>
                </a:solidFill>
              </a:rPr>
              <a:t>Waqidi</a:t>
            </a:r>
            <a:r>
              <a:rPr lang="en-CA" sz="2400" dirty="0">
                <a:solidFill>
                  <a:srgbClr val="FFFFFF"/>
                </a:solidFill>
              </a:rPr>
              <a:t> (d. 207 AH) writes:</a:t>
            </a:r>
          </a:p>
          <a:p>
            <a:pPr marL="0" indent="0" algn="ctr">
              <a:buNone/>
            </a:pPr>
            <a:r>
              <a:rPr lang="ar-AE" sz="2400" b="0" i="0" dirty="0">
                <a:solidFill>
                  <a:srgbClr val="FDFDFD"/>
                </a:solidFill>
                <a:effectLst/>
                <a:latin typeface="Nassim"/>
              </a:rPr>
              <a:t>قال الواقدي: و بعث رسول اللّه أبا قتادة بن ربعي في ثمانية نفر إلى بطن إضم (في طريق مكة إلى اليمامة) ليظن الناس أنه يتوجّه إليها و ينتشر الخبر بذلك.</a:t>
            </a:r>
            <a:endParaRPr lang="en-CA" sz="2400" dirty="0">
              <a:solidFill>
                <a:srgbClr val="FDFDFD"/>
              </a:solidFill>
              <a:effectLst/>
            </a:endParaRPr>
          </a:p>
          <a:p>
            <a:endParaRPr lang="en-US" sz="2400" dirty="0">
              <a:solidFill>
                <a:srgbClr val="FFFFFF"/>
              </a:solidFill>
            </a:endParaRPr>
          </a:p>
          <a:p>
            <a:endParaRPr lang="en-US" dirty="0"/>
          </a:p>
        </p:txBody>
      </p:sp>
    </p:spTree>
    <p:extLst>
      <p:ext uri="{BB962C8B-B14F-4D97-AF65-F5344CB8AC3E}">
        <p14:creationId xmlns:p14="http://schemas.microsoft.com/office/powerpoint/2010/main" val="28110514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FA57F-10DD-0A90-C443-5A7CFCEA7F8A}"/>
              </a:ext>
            </a:extLst>
          </p:cNvPr>
          <p:cNvSpPr>
            <a:spLocks noGrp="1"/>
          </p:cNvSpPr>
          <p:nvPr>
            <p:ph type="title"/>
          </p:nvPr>
        </p:nvSpPr>
        <p:spPr>
          <a:xfrm>
            <a:off x="720000" y="619200"/>
            <a:ext cx="10728322" cy="724691"/>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DD7765C5-B143-20D0-5E50-C1D02EF76956}"/>
              </a:ext>
            </a:extLst>
          </p:cNvPr>
          <p:cNvSpPr>
            <a:spLocks noGrp="1"/>
          </p:cNvSpPr>
          <p:nvPr>
            <p:ph idx="1"/>
          </p:nvPr>
        </p:nvSpPr>
        <p:spPr>
          <a:xfrm>
            <a:off x="720000" y="1343891"/>
            <a:ext cx="10728325" cy="5140035"/>
          </a:xfrm>
        </p:spPr>
        <p:txBody>
          <a:bodyPr>
            <a:normAutofit/>
          </a:bodyPr>
          <a:lstStyle/>
          <a:p>
            <a:pPr marL="0" indent="0" algn="ctr">
              <a:buNone/>
            </a:pPr>
            <a:r>
              <a:rPr lang="ar-AE" sz="2400" dirty="0">
                <a:solidFill>
                  <a:srgbClr val="FFFFFF"/>
                </a:solidFill>
              </a:rPr>
              <a:t>قال الطبرسي: و استخلف على المدينة أبا لبابة بن المنذر و خرج يوم الجمعة بعد العصر لليلتين من شهر رمضان‌</a:t>
            </a:r>
            <a:endParaRPr lang="en-US" dirty="0"/>
          </a:p>
          <a:p>
            <a:pPr marL="0" indent="0" algn="ctr">
              <a:buNone/>
            </a:pPr>
            <a:r>
              <a:rPr lang="ar-AE" sz="2400" dirty="0">
                <a:solidFill>
                  <a:srgbClr val="FFFFFF"/>
                </a:solidFill>
              </a:rPr>
              <a:t>و روي عن الباقر عليه السّلام قال: خرج رسول اللّه في غزوة الفتح.. و معه نحو من عشرة آلاف رجل، و نحو من أربعمائة فارس‌</a:t>
            </a:r>
          </a:p>
          <a:p>
            <a:r>
              <a:rPr lang="en-US" sz="2400" dirty="0">
                <a:solidFill>
                  <a:srgbClr val="FFFFFF"/>
                </a:solidFill>
              </a:rPr>
              <a:t>The Prophet appointed Abu </a:t>
            </a:r>
            <a:r>
              <a:rPr lang="en-US" sz="2400" dirty="0" err="1">
                <a:solidFill>
                  <a:srgbClr val="FFFFFF"/>
                </a:solidFill>
              </a:rPr>
              <a:t>Lubaba</a:t>
            </a:r>
            <a:r>
              <a:rPr lang="en-US" sz="2400" dirty="0">
                <a:solidFill>
                  <a:srgbClr val="FFFFFF"/>
                </a:solidFill>
              </a:rPr>
              <a:t> ibn Al-</a:t>
            </a:r>
            <a:r>
              <a:rPr lang="en-US" sz="2400" dirty="0" err="1">
                <a:solidFill>
                  <a:srgbClr val="FFFFFF"/>
                </a:solidFill>
              </a:rPr>
              <a:t>Mundhir</a:t>
            </a:r>
            <a:r>
              <a:rPr lang="en-US" sz="2400" dirty="0">
                <a:solidFill>
                  <a:srgbClr val="FFFFFF"/>
                </a:solidFill>
              </a:rPr>
              <a:t> in charge of Medina in his absence. He departed Friday afternoon on the second of the month of Ramadan.</a:t>
            </a:r>
          </a:p>
          <a:p>
            <a:r>
              <a:rPr lang="en-US" sz="2400" dirty="0">
                <a:solidFill>
                  <a:srgbClr val="FFFFFF"/>
                </a:solidFill>
              </a:rPr>
              <a:t>Imam Al-</a:t>
            </a:r>
            <a:r>
              <a:rPr lang="en-US" sz="2400" dirty="0" err="1">
                <a:solidFill>
                  <a:srgbClr val="FFFFFF"/>
                </a:solidFill>
              </a:rPr>
              <a:t>Baqir</a:t>
            </a:r>
            <a:r>
              <a:rPr lang="en-US" sz="2400" dirty="0">
                <a:solidFill>
                  <a:srgbClr val="FFFFFF"/>
                </a:solidFill>
              </a:rPr>
              <a:t> reports that the Prophet’s army consisted of 10,000 foot soldiers and about 400 horseman.</a:t>
            </a:r>
          </a:p>
        </p:txBody>
      </p:sp>
    </p:spTree>
    <p:extLst>
      <p:ext uri="{BB962C8B-B14F-4D97-AF65-F5344CB8AC3E}">
        <p14:creationId xmlns:p14="http://schemas.microsoft.com/office/powerpoint/2010/main" val="36832651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15198-C621-847D-4DB4-6E4FDAEAE099}"/>
              </a:ext>
            </a:extLst>
          </p:cNvPr>
          <p:cNvSpPr>
            <a:spLocks noGrp="1"/>
          </p:cNvSpPr>
          <p:nvPr>
            <p:ph type="title"/>
          </p:nvPr>
        </p:nvSpPr>
        <p:spPr>
          <a:xfrm>
            <a:off x="720000" y="619200"/>
            <a:ext cx="10728322" cy="710836"/>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4D56E847-E3F6-877E-26D9-FA4ECCE9F1C6}"/>
              </a:ext>
            </a:extLst>
          </p:cNvPr>
          <p:cNvSpPr>
            <a:spLocks noGrp="1"/>
          </p:cNvSpPr>
          <p:nvPr>
            <p:ph idx="1"/>
          </p:nvPr>
        </p:nvSpPr>
        <p:spPr>
          <a:xfrm>
            <a:off x="720000" y="1551710"/>
            <a:ext cx="10728325" cy="4217266"/>
          </a:xfrm>
        </p:spPr>
        <p:txBody>
          <a:bodyPr>
            <a:noAutofit/>
          </a:bodyPr>
          <a:lstStyle/>
          <a:p>
            <a:r>
              <a:rPr lang="en-US" dirty="0">
                <a:solidFill>
                  <a:srgbClr val="FFFFFF"/>
                </a:solidFill>
              </a:rPr>
              <a:t>The Muslim army marched until they camped at Marr Al-</a:t>
            </a:r>
            <a:r>
              <a:rPr lang="en-US" dirty="0" err="1">
                <a:solidFill>
                  <a:srgbClr val="FFFFFF"/>
                </a:solidFill>
              </a:rPr>
              <a:t>Dhahraan</a:t>
            </a:r>
            <a:r>
              <a:rPr lang="en-US" dirty="0">
                <a:solidFill>
                  <a:srgbClr val="FFFFFF"/>
                </a:solidFill>
              </a:rPr>
              <a:t>, less than 20 km from Makkah.</a:t>
            </a:r>
          </a:p>
          <a:p>
            <a:r>
              <a:rPr lang="en-US" dirty="0">
                <a:solidFill>
                  <a:srgbClr val="FFFFFF"/>
                </a:solidFill>
              </a:rPr>
              <a:t>The Prophet instructed the companions to light their campfires.</a:t>
            </a:r>
          </a:p>
          <a:p>
            <a:r>
              <a:rPr lang="en-US" dirty="0">
                <a:solidFill>
                  <a:srgbClr val="FFFFFF"/>
                </a:solidFill>
              </a:rPr>
              <a:t>Al-Abbas, the Prophet’s uncle felt sympathy for Quraysh and requested the Prophet to allow him to enter Makkah and negotiate a surrender one last time.</a:t>
            </a:r>
          </a:p>
          <a:p>
            <a:r>
              <a:rPr lang="en-US" dirty="0">
                <a:solidFill>
                  <a:srgbClr val="FFFFFF"/>
                </a:solidFill>
              </a:rPr>
              <a:t>The Prophet gave his own mule and instructed him to go forth in the name of God.</a:t>
            </a:r>
          </a:p>
          <a:p>
            <a:r>
              <a:rPr lang="en-US" dirty="0">
                <a:solidFill>
                  <a:srgbClr val="FFFFFF"/>
                </a:solidFill>
              </a:rPr>
              <a:t>He encountered Abu Sufyan, </a:t>
            </a:r>
            <a:r>
              <a:rPr lang="en-US" dirty="0" err="1">
                <a:solidFill>
                  <a:srgbClr val="FFFFFF"/>
                </a:solidFill>
              </a:rPr>
              <a:t>Budayl</a:t>
            </a:r>
            <a:r>
              <a:rPr lang="en-US" dirty="0">
                <a:solidFill>
                  <a:srgbClr val="FFFFFF"/>
                </a:solidFill>
              </a:rPr>
              <a:t> ibn </a:t>
            </a:r>
            <a:r>
              <a:rPr lang="en-US" dirty="0" err="1">
                <a:solidFill>
                  <a:srgbClr val="FFFFFF"/>
                </a:solidFill>
              </a:rPr>
              <a:t>Warqaa</a:t>
            </a:r>
            <a:r>
              <a:rPr lang="en-US" dirty="0">
                <a:solidFill>
                  <a:srgbClr val="FFFFFF"/>
                </a:solidFill>
              </a:rPr>
              <a:t>’ and Hakim ibn </a:t>
            </a:r>
            <a:r>
              <a:rPr lang="en-US" dirty="0" err="1">
                <a:solidFill>
                  <a:srgbClr val="FFFFFF"/>
                </a:solidFill>
              </a:rPr>
              <a:t>Hizaam</a:t>
            </a:r>
            <a:r>
              <a:rPr lang="en-US" dirty="0">
                <a:solidFill>
                  <a:srgbClr val="FFFFFF"/>
                </a:solidFill>
              </a:rPr>
              <a:t>, the three most senior leaders of Quraysh.</a:t>
            </a:r>
          </a:p>
        </p:txBody>
      </p:sp>
    </p:spTree>
    <p:extLst>
      <p:ext uri="{BB962C8B-B14F-4D97-AF65-F5344CB8AC3E}">
        <p14:creationId xmlns:p14="http://schemas.microsoft.com/office/powerpoint/2010/main" val="27140906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66E4D-1189-F636-495F-8ED9A681B184}"/>
              </a:ext>
            </a:extLst>
          </p:cNvPr>
          <p:cNvSpPr>
            <a:spLocks noGrp="1"/>
          </p:cNvSpPr>
          <p:nvPr>
            <p:ph type="title"/>
          </p:nvPr>
        </p:nvSpPr>
        <p:spPr>
          <a:xfrm>
            <a:off x="720000" y="619200"/>
            <a:ext cx="10728322" cy="807818"/>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93A72837-C09E-6405-53EB-12BDC9D64506}"/>
              </a:ext>
            </a:extLst>
          </p:cNvPr>
          <p:cNvSpPr>
            <a:spLocks noGrp="1"/>
          </p:cNvSpPr>
          <p:nvPr>
            <p:ph idx="1"/>
          </p:nvPr>
        </p:nvSpPr>
        <p:spPr>
          <a:xfrm>
            <a:off x="720000" y="1537856"/>
            <a:ext cx="10728325" cy="4231120"/>
          </a:xfrm>
        </p:spPr>
        <p:txBody>
          <a:bodyPr/>
          <a:lstStyle/>
          <a:p>
            <a:r>
              <a:rPr lang="en-US" sz="2400" dirty="0">
                <a:solidFill>
                  <a:srgbClr val="FFFFFF"/>
                </a:solidFill>
              </a:rPr>
              <a:t>Al-Abbas grants the men protection and brings them in the dark of the night to meet the Prophet.</a:t>
            </a:r>
          </a:p>
          <a:p>
            <a:r>
              <a:rPr lang="en-US" sz="2400" dirty="0">
                <a:solidFill>
                  <a:srgbClr val="FFFFFF"/>
                </a:solidFill>
              </a:rPr>
              <a:t>Al-Abbas enters the tent of the Prophet and seeks permission to bring </a:t>
            </a:r>
            <a:r>
              <a:rPr lang="en-US" sz="2400">
                <a:solidFill>
                  <a:srgbClr val="FFFFFF"/>
                </a:solidFill>
              </a:rPr>
              <a:t>the three men in.</a:t>
            </a:r>
            <a:endParaRPr lang="en-US" sz="2400" dirty="0">
              <a:solidFill>
                <a:srgbClr val="FFFFFF"/>
              </a:solidFill>
            </a:endParaRPr>
          </a:p>
          <a:p>
            <a:pPr marL="0" indent="0" algn="ctr">
              <a:buNone/>
            </a:pPr>
            <a:r>
              <a:rPr lang="ar-AE" sz="2400" b="0" i="0" dirty="0">
                <a:solidFill>
                  <a:srgbClr val="FFFFFF"/>
                </a:solidFill>
                <a:effectLst/>
                <a:latin typeface="Nassim"/>
              </a:rPr>
              <a:t>يا رسول اللّه، أبو سفيان و حكيم بن حزام و بديل بن ورقاء قد أجرتهم، يدخلون عليك؟قال: أدخلهم. فدخلوا عليه.. فقال لهم: تشهدون أن لا إله إلاّ اللّه و أنّي رسول اللّه؟!فشهدوا: أن لا إله إلاّ اللّه، و شهد بديل و حكيم بالرسالة، و لم يشهد أبو سفيان!فقال النبيّ: و أنّي رسول اللّه!فقال أبو سفيان: يا محمد!و اللّه إنّ في النفس من هذا لشيئا يسيرا بعد!فأرجئها!فقال رسول اللّه للعباس: قد أجرناهم، فاذهب بهم إلى منزلك. فذهب بهم. </a:t>
            </a:r>
            <a:endParaRPr lang="en-US" sz="2400" dirty="0">
              <a:solidFill>
                <a:srgbClr val="FFFFFF"/>
              </a:solidFill>
            </a:endParaRPr>
          </a:p>
          <a:p>
            <a:pPr marL="0" indent="0" algn="ctr">
              <a:buNone/>
            </a:pPr>
            <a:endParaRPr lang="en-US" dirty="0"/>
          </a:p>
        </p:txBody>
      </p:sp>
      <p:sp>
        <p:nvSpPr>
          <p:cNvPr id="4" name="TextBox 3">
            <a:extLst>
              <a:ext uri="{FF2B5EF4-FFF2-40B4-BE49-F238E27FC236}">
                <a16:creationId xmlns:a16="http://schemas.microsoft.com/office/drawing/2014/main" id="{E56E7AE0-88C9-5E04-22C0-875AF7AEC91E}"/>
              </a:ext>
            </a:extLst>
          </p:cNvPr>
          <p:cNvSpPr txBox="1"/>
          <p:nvPr/>
        </p:nvSpPr>
        <p:spPr>
          <a:xfrm>
            <a:off x="8572500" y="1800225"/>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424411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F5342-C510-ED7E-FF2F-B64E884F6C11}"/>
              </a:ext>
            </a:extLst>
          </p:cNvPr>
          <p:cNvSpPr>
            <a:spLocks noGrp="1"/>
          </p:cNvSpPr>
          <p:nvPr>
            <p:ph type="title"/>
          </p:nvPr>
        </p:nvSpPr>
        <p:spPr>
          <a:xfrm>
            <a:off x="720000" y="619200"/>
            <a:ext cx="10728322" cy="738545"/>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044C1B21-3955-9DF8-807C-5CD9C6DA302A}"/>
              </a:ext>
            </a:extLst>
          </p:cNvPr>
          <p:cNvSpPr>
            <a:spLocks noGrp="1"/>
          </p:cNvSpPr>
          <p:nvPr>
            <p:ph idx="1"/>
          </p:nvPr>
        </p:nvSpPr>
        <p:spPr>
          <a:xfrm>
            <a:off x="720000" y="1510146"/>
            <a:ext cx="10728325" cy="4258830"/>
          </a:xfrm>
        </p:spPr>
        <p:txBody>
          <a:bodyPr>
            <a:normAutofit/>
          </a:bodyPr>
          <a:lstStyle/>
          <a:p>
            <a:r>
              <a:rPr lang="en-US" sz="2400" dirty="0">
                <a:solidFill>
                  <a:srgbClr val="FFFFFF"/>
                </a:solidFill>
              </a:rPr>
              <a:t>The Treaty of </a:t>
            </a:r>
            <a:r>
              <a:rPr lang="en-US" sz="2400" dirty="0" err="1">
                <a:solidFill>
                  <a:srgbClr val="FFFFFF"/>
                </a:solidFill>
              </a:rPr>
              <a:t>Hudaybiyyah</a:t>
            </a:r>
            <a:r>
              <a:rPr lang="en-US" sz="2400" dirty="0">
                <a:solidFill>
                  <a:srgbClr val="FFFFFF"/>
                </a:solidFill>
              </a:rPr>
              <a:t> was violated when the Banu Bakr, with the assistance of Quraysh, attacked the Banu </a:t>
            </a:r>
            <a:r>
              <a:rPr lang="en-US" sz="2400" dirty="0" err="1">
                <a:solidFill>
                  <a:srgbClr val="FFFFFF"/>
                </a:solidFill>
              </a:rPr>
              <a:t>Khuza’ah</a:t>
            </a:r>
            <a:r>
              <a:rPr lang="en-US" sz="2400" dirty="0">
                <a:solidFill>
                  <a:srgbClr val="FFFFFF"/>
                </a:solidFill>
              </a:rPr>
              <a:t>.</a:t>
            </a:r>
          </a:p>
          <a:p>
            <a:r>
              <a:rPr lang="en-US" sz="2400" dirty="0">
                <a:solidFill>
                  <a:srgbClr val="FFFFFF"/>
                </a:solidFill>
              </a:rPr>
              <a:t>In an attempt to deescalate the tension, Abu Sufyan travels to Medina but the Prophet (s) does not grant him an audience. He begged and pleaded with the Muslims to grant him protection but not a single person responded.</a:t>
            </a:r>
          </a:p>
          <a:p>
            <a:r>
              <a:rPr lang="en-US" sz="2400" dirty="0">
                <a:solidFill>
                  <a:srgbClr val="FFFFFF"/>
                </a:solidFill>
              </a:rPr>
              <a:t>Before departing Medina, Abu Sufyan decides to pay his daughter, Umm Habiba, a visit.</a:t>
            </a:r>
          </a:p>
        </p:txBody>
      </p:sp>
    </p:spTree>
    <p:extLst>
      <p:ext uri="{BB962C8B-B14F-4D97-AF65-F5344CB8AC3E}">
        <p14:creationId xmlns:p14="http://schemas.microsoft.com/office/powerpoint/2010/main" val="1533478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3A6BA-CAFB-2195-4822-51F4D4B0C8FC}"/>
              </a:ext>
            </a:extLst>
          </p:cNvPr>
          <p:cNvSpPr>
            <a:spLocks noGrp="1"/>
          </p:cNvSpPr>
          <p:nvPr>
            <p:ph type="title"/>
          </p:nvPr>
        </p:nvSpPr>
        <p:spPr>
          <a:xfrm>
            <a:off x="720000" y="619200"/>
            <a:ext cx="10728322" cy="738545"/>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3AF25410-E027-29FD-CAEE-58BA6C0569C2}"/>
              </a:ext>
            </a:extLst>
          </p:cNvPr>
          <p:cNvSpPr>
            <a:spLocks noGrp="1"/>
          </p:cNvSpPr>
          <p:nvPr>
            <p:ph idx="1"/>
          </p:nvPr>
        </p:nvSpPr>
        <p:spPr>
          <a:xfrm>
            <a:off x="720000" y="1357746"/>
            <a:ext cx="10728325" cy="4411230"/>
          </a:xfrm>
        </p:spPr>
        <p:txBody>
          <a:bodyPr>
            <a:normAutofit/>
          </a:bodyPr>
          <a:lstStyle/>
          <a:p>
            <a:r>
              <a:rPr lang="en-US" sz="2400" dirty="0">
                <a:solidFill>
                  <a:srgbClr val="FFFFFF"/>
                </a:solidFill>
              </a:rPr>
              <a:t>The following narration describes the visit:</a:t>
            </a:r>
          </a:p>
          <a:p>
            <a:pPr marL="0" indent="0" algn="ctr">
              <a:buNone/>
            </a:pPr>
            <a:r>
              <a:rPr lang="ar-AE" sz="2400" b="0" i="0" dirty="0">
                <a:solidFill>
                  <a:srgbClr val="FFFFFF"/>
                </a:solidFill>
                <a:effectLst/>
                <a:latin typeface="Lotus Linotype"/>
              </a:rPr>
              <a:t>وجاء: أن أبا سفيان قدم المدينة قبل إسلامه، فدخل على أم حبيبة، وأراد أن يجلس على فراش رسول الله صلى الله عليه وسلم، فمنعته من ذلك، فقال: يا بنية! أرغبت بهذا الفراش عني، أم رغبت بي عنه؟ قالت: بل هو فراش رسول الله صلى الله عليه وسلم، وأنت امرؤ نجس مشرك، فقال: لقد أصابك بعدي شر.</a:t>
            </a:r>
            <a:endParaRPr lang="en-CA" sz="2400" b="0" i="0" dirty="0">
              <a:solidFill>
                <a:srgbClr val="FFFFFF"/>
              </a:solidFill>
              <a:effectLst/>
              <a:latin typeface="Lotus Linotype"/>
            </a:endParaRPr>
          </a:p>
          <a:p>
            <a:pPr marL="0" indent="0" algn="ctr">
              <a:buNone/>
            </a:pPr>
            <a:r>
              <a:rPr lang="en-CA" sz="2400" dirty="0">
                <a:solidFill>
                  <a:srgbClr val="FFFFFF"/>
                </a:solidFill>
              </a:rPr>
              <a:t>”…Are you protecting me from the mat, or protecting the mat from me? Umm Habiba replied: “This is the mat of the Prophet (s), and you are in impure polytheist…”</a:t>
            </a:r>
            <a:endParaRPr lang="en-US" sz="2400" dirty="0">
              <a:solidFill>
                <a:srgbClr val="FFFFFF"/>
              </a:solidFill>
            </a:endParaRPr>
          </a:p>
        </p:txBody>
      </p:sp>
    </p:spTree>
    <p:extLst>
      <p:ext uri="{BB962C8B-B14F-4D97-AF65-F5344CB8AC3E}">
        <p14:creationId xmlns:p14="http://schemas.microsoft.com/office/powerpoint/2010/main" val="365557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B81BE-C834-7CD1-C663-3401FAD20794}"/>
              </a:ext>
            </a:extLst>
          </p:cNvPr>
          <p:cNvSpPr>
            <a:spLocks noGrp="1"/>
          </p:cNvSpPr>
          <p:nvPr>
            <p:ph type="title"/>
          </p:nvPr>
        </p:nvSpPr>
        <p:spPr>
          <a:xfrm>
            <a:off x="720000" y="619200"/>
            <a:ext cx="10728322" cy="724691"/>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8B1EC64A-E273-0FF4-5EBA-936CBE2C55EE}"/>
              </a:ext>
            </a:extLst>
          </p:cNvPr>
          <p:cNvSpPr>
            <a:spLocks noGrp="1"/>
          </p:cNvSpPr>
          <p:nvPr>
            <p:ph idx="1"/>
          </p:nvPr>
        </p:nvSpPr>
        <p:spPr>
          <a:xfrm>
            <a:off x="720000" y="1343892"/>
            <a:ext cx="10728325" cy="4425084"/>
          </a:xfrm>
        </p:spPr>
        <p:txBody>
          <a:bodyPr>
            <a:normAutofit/>
          </a:bodyPr>
          <a:lstStyle/>
          <a:p>
            <a:r>
              <a:rPr lang="en-US" sz="2400" dirty="0">
                <a:solidFill>
                  <a:srgbClr val="FFFFFF"/>
                </a:solidFill>
              </a:rPr>
              <a:t>A few weeks later, the Prophet announced to the Muslims that he will be leading a large military expedition, and every able-bodied male of fighting age must participate.</a:t>
            </a:r>
          </a:p>
          <a:p>
            <a:r>
              <a:rPr lang="en-US" sz="2400" dirty="0">
                <a:solidFill>
                  <a:srgbClr val="FFFFFF"/>
                </a:solidFill>
              </a:rPr>
              <a:t>The Prophet did not disclose any information regarding this expedition as can be seen in the following reports:</a:t>
            </a:r>
          </a:p>
          <a:p>
            <a:pPr marL="0" indent="0" algn="ctr">
              <a:buNone/>
            </a:pPr>
            <a:r>
              <a:rPr lang="ar-AE" sz="2400" dirty="0">
                <a:solidFill>
                  <a:srgbClr val="FFFFFF"/>
                </a:solidFill>
              </a:rPr>
              <a:t>ثم أجمع رسول اللّه صلّى اللّه عليه و آله على المسير إلى مكة و قال لعائشة: جهّزينا، و أخفي أمرك! و قال: اللهم خذ العيون من قريش حتى نأتيها في بلدها</a:t>
            </a:r>
            <a:endParaRPr lang="en-US" sz="2400" dirty="0">
              <a:solidFill>
                <a:srgbClr val="FFFFFF"/>
              </a:solidFill>
            </a:endParaRPr>
          </a:p>
        </p:txBody>
      </p:sp>
    </p:spTree>
    <p:extLst>
      <p:ext uri="{BB962C8B-B14F-4D97-AF65-F5344CB8AC3E}">
        <p14:creationId xmlns:p14="http://schemas.microsoft.com/office/powerpoint/2010/main" val="714651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7832E-3A64-B5BD-FD0A-862164CF7180}"/>
              </a:ext>
            </a:extLst>
          </p:cNvPr>
          <p:cNvSpPr>
            <a:spLocks noGrp="1"/>
          </p:cNvSpPr>
          <p:nvPr>
            <p:ph type="title"/>
          </p:nvPr>
        </p:nvSpPr>
        <p:spPr>
          <a:xfrm>
            <a:off x="720000" y="619200"/>
            <a:ext cx="10728322" cy="807818"/>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A1A060DE-4F22-8EB2-525D-F75FEBE1F58F}"/>
              </a:ext>
            </a:extLst>
          </p:cNvPr>
          <p:cNvSpPr>
            <a:spLocks noGrp="1"/>
          </p:cNvSpPr>
          <p:nvPr>
            <p:ph idx="1"/>
          </p:nvPr>
        </p:nvSpPr>
        <p:spPr>
          <a:xfrm>
            <a:off x="720000" y="1427018"/>
            <a:ext cx="10728325" cy="4341957"/>
          </a:xfrm>
        </p:spPr>
        <p:txBody>
          <a:bodyPr>
            <a:normAutofit/>
          </a:bodyPr>
          <a:lstStyle/>
          <a:p>
            <a:pPr marL="0" indent="0" algn="ctr">
              <a:buNone/>
            </a:pPr>
            <a:r>
              <a:rPr lang="ar-AE" sz="2400" dirty="0">
                <a:solidFill>
                  <a:srgbClr val="FFFFFF"/>
                </a:solidFill>
              </a:rPr>
              <a:t>فدخل أبو بكر على ابنته عائشة و هي تعمل سويقا تمرا و دقيقا . فقال: أي بنيّة، أ أمركم رسول اللّه أن تجهّزوه؟قالت: نعم، فتجهّز!قال: فأين ترينه يريد؟ قالت: و اللّه ما أدري‌</a:t>
            </a:r>
            <a:endParaRPr lang="en-CA" sz="2400" dirty="0">
              <a:solidFill>
                <a:srgbClr val="FFFFFF"/>
              </a:solidFill>
            </a:endParaRPr>
          </a:p>
          <a:p>
            <a:pPr marL="0" indent="0" algn="ctr">
              <a:buNone/>
            </a:pPr>
            <a:r>
              <a:rPr lang="en-CA" sz="2400" dirty="0">
                <a:solidFill>
                  <a:srgbClr val="FFFFFF"/>
                </a:solidFill>
              </a:rPr>
              <a:t>“Abu Bakr entered upon his daughter, A’isha, as she was preparing a meal: He said: O my daughter, did the Prophet order you to prepare [to depart]? ‘Yes’, she replied. </a:t>
            </a:r>
          </a:p>
          <a:p>
            <a:pPr marL="0" indent="0" algn="ctr">
              <a:buNone/>
            </a:pPr>
            <a:r>
              <a:rPr lang="en-CA" sz="2400" dirty="0">
                <a:solidFill>
                  <a:srgbClr val="FFFFFF"/>
                </a:solidFill>
              </a:rPr>
              <a:t>‘Where does he intent to go? He pressed.</a:t>
            </a:r>
          </a:p>
          <a:p>
            <a:pPr marL="0" indent="0" algn="ctr">
              <a:buNone/>
            </a:pPr>
            <a:r>
              <a:rPr lang="en-CA" sz="2400" dirty="0">
                <a:solidFill>
                  <a:srgbClr val="FFFFFF"/>
                </a:solidFill>
              </a:rPr>
              <a:t>’By God, I do not know’ </a:t>
            </a:r>
            <a:endParaRPr lang="en-US" sz="2400" dirty="0">
              <a:solidFill>
                <a:srgbClr val="FFFFFF"/>
              </a:solidFill>
            </a:endParaRPr>
          </a:p>
        </p:txBody>
      </p:sp>
    </p:spTree>
    <p:extLst>
      <p:ext uri="{BB962C8B-B14F-4D97-AF65-F5344CB8AC3E}">
        <p14:creationId xmlns:p14="http://schemas.microsoft.com/office/powerpoint/2010/main" val="3229586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12423-A0FE-D3EC-D3CA-DE0348595218}"/>
              </a:ext>
            </a:extLst>
          </p:cNvPr>
          <p:cNvSpPr>
            <a:spLocks noGrp="1"/>
          </p:cNvSpPr>
          <p:nvPr>
            <p:ph type="title"/>
          </p:nvPr>
        </p:nvSpPr>
        <p:spPr>
          <a:xfrm>
            <a:off x="720000" y="619200"/>
            <a:ext cx="10728322" cy="780109"/>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B364AB1D-A092-40FA-0AA2-AF5B491D53E4}"/>
              </a:ext>
            </a:extLst>
          </p:cNvPr>
          <p:cNvSpPr>
            <a:spLocks noGrp="1"/>
          </p:cNvSpPr>
          <p:nvPr>
            <p:ph idx="1"/>
          </p:nvPr>
        </p:nvSpPr>
        <p:spPr>
          <a:xfrm>
            <a:off x="720000" y="1399310"/>
            <a:ext cx="10728325" cy="4839490"/>
          </a:xfrm>
        </p:spPr>
        <p:txBody>
          <a:bodyPr>
            <a:normAutofit fontScale="92500"/>
          </a:bodyPr>
          <a:lstStyle/>
          <a:p>
            <a:pPr marL="0" indent="0" algn="ctr">
              <a:buNone/>
            </a:pPr>
            <a:r>
              <a:rPr lang="ar-AE" sz="2400" dirty="0">
                <a:solidFill>
                  <a:srgbClr val="FFFFFF"/>
                </a:solidFill>
              </a:rPr>
              <a:t>و قال القمي في تفسيره: كان لحاطب بن أبي بلتعة عيال بمكة، و خافت قريش أن يغزوهم رسول اللّه صلّى اللّه عليه و آله، فصاروا إلى عيال حاطب و سألوهم أن يكتبوا إلى حاطب يسألونه عن خبر محمد و هل يريد أن يغزو مكة؟فكتب عيال حاطب إليه يسألونه عن ذلك. فكتب إليهم حاطب: أن رسول اللّه يريد ذلك‌  ، و دفع الكتاب إلى (تلك الامرأة) فوضعته في شعرها و مشت.</a:t>
            </a:r>
          </a:p>
          <a:p>
            <a:r>
              <a:rPr lang="en-US" sz="2400" dirty="0" err="1">
                <a:solidFill>
                  <a:srgbClr val="FFFFFF"/>
                </a:solidFill>
              </a:rPr>
              <a:t>Hatib</a:t>
            </a:r>
            <a:r>
              <a:rPr lang="en-US" sz="2400" dirty="0">
                <a:solidFill>
                  <a:srgbClr val="FFFFFF"/>
                </a:solidFill>
              </a:rPr>
              <a:t> ibn Abi </a:t>
            </a:r>
            <a:r>
              <a:rPr lang="en-US" sz="2400" dirty="0" err="1">
                <a:solidFill>
                  <a:srgbClr val="FFFFFF"/>
                </a:solidFill>
              </a:rPr>
              <a:t>Balta’ah</a:t>
            </a:r>
            <a:r>
              <a:rPr lang="en-US" sz="2400" dirty="0">
                <a:solidFill>
                  <a:srgbClr val="FFFFFF"/>
                </a:solidFill>
              </a:rPr>
              <a:t> was a companion of the Prophet (s).</a:t>
            </a:r>
          </a:p>
          <a:p>
            <a:r>
              <a:rPr lang="en-US" sz="2400" dirty="0">
                <a:solidFill>
                  <a:srgbClr val="FFFFFF"/>
                </a:solidFill>
              </a:rPr>
              <a:t>He was worried about the safety of his family in Makkah. He was former slave and and thus his family did not have a high social status in Makkah.</a:t>
            </a:r>
          </a:p>
          <a:p>
            <a:r>
              <a:rPr lang="en-US" sz="2400" dirty="0">
                <a:solidFill>
                  <a:srgbClr val="FFFFFF"/>
                </a:solidFill>
              </a:rPr>
              <a:t>He feared for the safety of his wife and children and thought if he were to help Quraysh, they would protect his family.</a:t>
            </a:r>
          </a:p>
          <a:p>
            <a:r>
              <a:rPr lang="en-US" sz="2400" dirty="0">
                <a:solidFill>
                  <a:srgbClr val="FFFFFF"/>
                </a:solidFill>
              </a:rPr>
              <a:t>He wrote a letter and paid an anonymous women to smuggle it into Makkah.</a:t>
            </a:r>
          </a:p>
        </p:txBody>
      </p:sp>
    </p:spTree>
    <p:extLst>
      <p:ext uri="{BB962C8B-B14F-4D97-AF65-F5344CB8AC3E}">
        <p14:creationId xmlns:p14="http://schemas.microsoft.com/office/powerpoint/2010/main" val="2665665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F6EA8-4B9E-30AF-9FCB-01E2E5566471}"/>
              </a:ext>
            </a:extLst>
          </p:cNvPr>
          <p:cNvSpPr>
            <a:spLocks noGrp="1"/>
          </p:cNvSpPr>
          <p:nvPr>
            <p:ph type="title"/>
          </p:nvPr>
        </p:nvSpPr>
        <p:spPr>
          <a:xfrm>
            <a:off x="720000" y="619200"/>
            <a:ext cx="10728322" cy="766255"/>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62A342D6-5783-4134-DDFA-25C198273E57}"/>
              </a:ext>
            </a:extLst>
          </p:cNvPr>
          <p:cNvSpPr>
            <a:spLocks noGrp="1"/>
          </p:cNvSpPr>
          <p:nvPr>
            <p:ph idx="1"/>
          </p:nvPr>
        </p:nvSpPr>
        <p:spPr>
          <a:xfrm>
            <a:off x="720000" y="1385456"/>
            <a:ext cx="10728325" cy="4383520"/>
          </a:xfrm>
        </p:spPr>
        <p:txBody>
          <a:bodyPr/>
          <a:lstStyle/>
          <a:p>
            <a:r>
              <a:rPr lang="en-US" sz="2400" dirty="0">
                <a:solidFill>
                  <a:srgbClr val="FFFFFF"/>
                </a:solidFill>
              </a:rPr>
              <a:t>The Angel Gabriel informs the Prophet of the breach.</a:t>
            </a:r>
          </a:p>
          <a:p>
            <a:r>
              <a:rPr lang="en-US" sz="2400" dirty="0">
                <a:solidFill>
                  <a:srgbClr val="FFFFFF"/>
                </a:solidFill>
              </a:rPr>
              <a:t>Shaykh Al-</a:t>
            </a:r>
            <a:r>
              <a:rPr lang="en-US" sz="2400" dirty="0" err="1">
                <a:solidFill>
                  <a:srgbClr val="FFFFFF"/>
                </a:solidFill>
              </a:rPr>
              <a:t>Mufid</a:t>
            </a:r>
            <a:r>
              <a:rPr lang="en-US" sz="2400" dirty="0">
                <a:solidFill>
                  <a:srgbClr val="FFFFFF"/>
                </a:solidFill>
              </a:rPr>
              <a:t> (d. 413 AH) in Kitab Al-Irshad writes:</a:t>
            </a:r>
            <a:endParaRPr lang="ar-AE" sz="2400" dirty="0">
              <a:solidFill>
                <a:srgbClr val="FFFFFF"/>
              </a:solidFill>
            </a:endParaRPr>
          </a:p>
          <a:p>
            <a:pPr marL="0" indent="0" algn="ctr">
              <a:buNone/>
            </a:pPr>
            <a:r>
              <a:rPr lang="ar-AE" sz="2400" dirty="0">
                <a:solidFill>
                  <a:srgbClr val="FFFFFF"/>
                </a:solidFill>
              </a:rPr>
              <a:t>قال المفيد في «الإرشاد» : فاستدعى أمير المؤمنين عليه السّلام و قال له: إنّ بعض أصحابي قد كتب إلى أهل مكة يخبرهم بخبرنا، و قد كنت سألت اللّه أن يعمّي أخبارنا عليهم. و الكتاب مع امرأة سوداء، و قد أخذت على غير الطريق، فخذ سيفك و الحقها و انتزع الكتاب منها، و خلّها، و صر به إليّ</a:t>
            </a:r>
            <a:endParaRPr lang="en-CA" sz="2400" dirty="0">
              <a:solidFill>
                <a:srgbClr val="FFFFFF"/>
              </a:solidFill>
            </a:endParaRPr>
          </a:p>
          <a:p>
            <a:r>
              <a:rPr lang="en-CA" sz="2400" dirty="0">
                <a:solidFill>
                  <a:srgbClr val="FFFFFF"/>
                </a:solidFill>
              </a:rPr>
              <a:t>The Prophet instructed Imam Ali and </a:t>
            </a:r>
            <a:r>
              <a:rPr lang="en-CA" sz="2400" dirty="0" err="1">
                <a:solidFill>
                  <a:srgbClr val="FFFFFF"/>
                </a:solidFill>
              </a:rPr>
              <a:t>Zubayr</a:t>
            </a:r>
            <a:r>
              <a:rPr lang="en-CA" sz="2400" dirty="0">
                <a:solidFill>
                  <a:srgbClr val="FFFFFF"/>
                </a:solidFill>
              </a:rPr>
              <a:t> to intercept the letter and informs them of the exact identity of the woman.</a:t>
            </a:r>
            <a:r>
              <a:rPr lang="ar-AE" sz="2400" dirty="0">
                <a:solidFill>
                  <a:srgbClr val="FFFFFF"/>
                </a:solidFill>
              </a:rPr>
              <a:t>‌</a:t>
            </a:r>
            <a:endParaRPr lang="en-US" sz="2400" dirty="0">
              <a:solidFill>
                <a:srgbClr val="FFFFFF"/>
              </a:solidFill>
            </a:endParaRPr>
          </a:p>
        </p:txBody>
      </p:sp>
    </p:spTree>
    <p:extLst>
      <p:ext uri="{BB962C8B-B14F-4D97-AF65-F5344CB8AC3E}">
        <p14:creationId xmlns:p14="http://schemas.microsoft.com/office/powerpoint/2010/main" val="478927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66790-61A8-0AE6-8F71-092F70596BD4}"/>
              </a:ext>
            </a:extLst>
          </p:cNvPr>
          <p:cNvSpPr>
            <a:spLocks noGrp="1"/>
          </p:cNvSpPr>
          <p:nvPr>
            <p:ph type="title"/>
          </p:nvPr>
        </p:nvSpPr>
        <p:spPr>
          <a:xfrm>
            <a:off x="720000" y="619200"/>
            <a:ext cx="10728322" cy="669273"/>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8722C7C3-50D4-66F5-6357-5050DB894F69}"/>
              </a:ext>
            </a:extLst>
          </p:cNvPr>
          <p:cNvSpPr>
            <a:spLocks noGrp="1"/>
          </p:cNvSpPr>
          <p:nvPr>
            <p:ph idx="1"/>
          </p:nvPr>
        </p:nvSpPr>
        <p:spPr>
          <a:xfrm>
            <a:off x="720000" y="1496292"/>
            <a:ext cx="10728325" cy="4272684"/>
          </a:xfrm>
        </p:spPr>
        <p:txBody>
          <a:bodyPr/>
          <a:lstStyle/>
          <a:p>
            <a:r>
              <a:rPr lang="en-US" sz="2400" dirty="0">
                <a:solidFill>
                  <a:srgbClr val="FFFFFF"/>
                </a:solidFill>
              </a:rPr>
              <a:t>The narration continues:</a:t>
            </a:r>
          </a:p>
          <a:p>
            <a:pPr marL="0" indent="0" algn="ctr">
              <a:buNone/>
            </a:pPr>
            <a:r>
              <a:rPr lang="ar-AE" sz="2400" b="0" i="0" dirty="0">
                <a:solidFill>
                  <a:srgbClr val="FFFFFF"/>
                </a:solidFill>
                <a:effectLst/>
                <a:latin typeface="Nassim"/>
              </a:rPr>
              <a:t>ثم استدعى الزبير بن العوّام فقال له: امض مع عليّ بن أبي طالب في هذا الوجه. فمضيا، و أخذا على غير الطريق، فأدركا المرأة، فسبق إليها الزبير فسألها عن الكتاب الذي معها، فأنكرته و حلفت أنه لا شي‌ء معها و بكت. فرجع الزبير إلى علي عليه السّلام و قال له: يا أبا الحسن ما أرى معها كتابا، فارجع بنا إلى رسول اللّه لنخبره ببراءة ساحتها!</a:t>
            </a:r>
            <a:endParaRPr lang="en-CA" sz="2400" b="0" i="0" dirty="0">
              <a:solidFill>
                <a:srgbClr val="FFFFFF"/>
              </a:solidFill>
              <a:effectLst/>
              <a:latin typeface="Nassim"/>
            </a:endParaRPr>
          </a:p>
          <a:p>
            <a:endParaRPr lang="en-US" sz="2400" dirty="0">
              <a:solidFill>
                <a:srgbClr val="FFFFFF"/>
              </a:solidFill>
            </a:endParaRPr>
          </a:p>
        </p:txBody>
      </p:sp>
    </p:spTree>
    <p:extLst>
      <p:ext uri="{BB962C8B-B14F-4D97-AF65-F5344CB8AC3E}">
        <p14:creationId xmlns:p14="http://schemas.microsoft.com/office/powerpoint/2010/main" val="221669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90D55-75B0-132F-3ACC-9BF3D0C7AA5F}"/>
              </a:ext>
            </a:extLst>
          </p:cNvPr>
          <p:cNvSpPr>
            <a:spLocks noGrp="1"/>
          </p:cNvSpPr>
          <p:nvPr>
            <p:ph type="title"/>
          </p:nvPr>
        </p:nvSpPr>
        <p:spPr>
          <a:xfrm>
            <a:off x="720000" y="619200"/>
            <a:ext cx="10728322" cy="752400"/>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3BA9CEBF-663F-CCED-FBD2-74B46419071B}"/>
              </a:ext>
            </a:extLst>
          </p:cNvPr>
          <p:cNvSpPr>
            <a:spLocks noGrp="1"/>
          </p:cNvSpPr>
          <p:nvPr>
            <p:ph idx="1"/>
          </p:nvPr>
        </p:nvSpPr>
        <p:spPr>
          <a:xfrm>
            <a:off x="720000" y="1371600"/>
            <a:ext cx="10728325" cy="4397375"/>
          </a:xfrm>
        </p:spPr>
        <p:txBody>
          <a:bodyPr/>
          <a:lstStyle/>
          <a:p>
            <a:pPr marL="0" indent="0" algn="ctr">
              <a:buNone/>
            </a:pPr>
            <a:r>
              <a:rPr lang="ar-AE" sz="2400" dirty="0">
                <a:solidFill>
                  <a:srgbClr val="FFFFFF"/>
                </a:solidFill>
              </a:rPr>
              <a:t>فقال له أمير المؤمنين عليه السّلام: يخبرني رسول اللّه أنّ معها كتابا و يأمرني بأخذه منها، و أنت تقول: إنه لا كتاب معها!ثم تقدم إليها و اخترط السيف فقال: أما و اللّه لئن لم تخرجي الكتاب لأكشفنّك ثم لأضربنّ عنقك</a:t>
            </a:r>
          </a:p>
          <a:p>
            <a:pPr marL="0" indent="0" algn="ctr">
              <a:buNone/>
            </a:pPr>
            <a:r>
              <a:rPr lang="ar-AE" sz="2400" dirty="0">
                <a:solidFill>
                  <a:srgbClr val="FFFFFF"/>
                </a:solidFill>
              </a:rPr>
              <a:t>!فقالت له: يا ابن أبي طالب، إذا كان لا بدّ من ذلك فأعرض بوجهك عنّي. فأعرض بوجهه عنها فكشفت قناعها و أخرجت الكتاب من شعرها.</a:t>
            </a:r>
            <a:endParaRPr lang="en-CA" sz="2400" dirty="0">
              <a:solidFill>
                <a:srgbClr val="FFFFFF"/>
              </a:solidFill>
            </a:endParaRPr>
          </a:p>
          <a:p>
            <a:r>
              <a:rPr lang="en-CA" sz="2400" dirty="0">
                <a:solidFill>
                  <a:srgbClr val="FFFFFF"/>
                </a:solidFill>
              </a:rPr>
              <a:t>After denying any knowledge of the letter, Imam Ali threatens the woman.</a:t>
            </a:r>
            <a:endParaRPr lang="en-US" sz="2400" dirty="0">
              <a:solidFill>
                <a:srgbClr val="FFFFFF"/>
              </a:solidFill>
            </a:endParaRPr>
          </a:p>
          <a:p>
            <a:r>
              <a:rPr lang="en-US" sz="2400" dirty="0">
                <a:solidFill>
                  <a:srgbClr val="FFFFFF"/>
                </a:solidFill>
              </a:rPr>
              <a:t>Realizing how serious the situation is, she retrieves the letter from the braids of her hair.</a:t>
            </a:r>
          </a:p>
          <a:p>
            <a:r>
              <a:rPr lang="en-US" sz="2400" dirty="0">
                <a:solidFill>
                  <a:srgbClr val="FFFFFF"/>
                </a:solidFill>
              </a:rPr>
              <a:t>Imam Ali and </a:t>
            </a:r>
            <a:r>
              <a:rPr lang="en-US" sz="2400" dirty="0" err="1">
                <a:solidFill>
                  <a:srgbClr val="FFFFFF"/>
                </a:solidFill>
              </a:rPr>
              <a:t>Zubayr</a:t>
            </a:r>
            <a:r>
              <a:rPr lang="en-US" sz="2400" dirty="0">
                <a:solidFill>
                  <a:srgbClr val="FFFFFF"/>
                </a:solidFill>
              </a:rPr>
              <a:t> return to Medina with the letter</a:t>
            </a:r>
            <a:endParaRPr lang="en-CA" sz="2400" dirty="0">
              <a:solidFill>
                <a:srgbClr val="FFFFFF"/>
              </a:solidFill>
            </a:endParaRPr>
          </a:p>
        </p:txBody>
      </p:sp>
    </p:spTree>
    <p:extLst>
      <p:ext uri="{BB962C8B-B14F-4D97-AF65-F5344CB8AC3E}">
        <p14:creationId xmlns:p14="http://schemas.microsoft.com/office/powerpoint/2010/main" val="2884095322"/>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26307</TotalTime>
  <Words>1860</Words>
  <Application>Microsoft Macintosh PowerPoint</Application>
  <PresentationFormat>Widescreen</PresentationFormat>
  <Paragraphs>73</Paragraphs>
  <Slides>17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Avenir Next LT Pro</vt:lpstr>
      <vt:lpstr>Lotus Linotype</vt:lpstr>
      <vt:lpstr>me_quran</vt:lpstr>
      <vt:lpstr>Nassim</vt:lpstr>
      <vt:lpstr>Sagona Book</vt:lpstr>
      <vt:lpstr>The Hand Extrablack</vt:lpstr>
      <vt:lpstr>BlobVTI</vt:lpstr>
      <vt:lpstr>The Life of Prophet Muhammad</vt:lpstr>
      <vt:lpstr>The Conquest of Makkah</vt:lpstr>
      <vt:lpstr>The Conquest of Makkah</vt:lpstr>
      <vt:lpstr>The Conquest of Makkah</vt:lpstr>
      <vt:lpstr>The Conquest of Makkah</vt:lpstr>
      <vt:lpstr>The Conquest of Makkah</vt:lpstr>
      <vt:lpstr>The Conquest of Makkah</vt:lpstr>
      <vt:lpstr>The Conquest of Makkah</vt:lpstr>
      <vt:lpstr>The Conquest of Makkah</vt:lpstr>
      <vt:lpstr>The Conquest of Makkah</vt:lpstr>
      <vt:lpstr>The Conquest of Makkah</vt:lpstr>
      <vt:lpstr>The Conquest of Makkah</vt:lpstr>
      <vt:lpstr>The Conquest of Makkah</vt:lpstr>
      <vt:lpstr>The Conquest of Makkah</vt:lpstr>
      <vt:lpstr>The Conquest of Makkah</vt:lpstr>
      <vt:lpstr>The Conquest of Makkah</vt:lpstr>
      <vt:lpstr>The Conquest of Makkah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Sheikh Azhar Nasser</cp:lastModifiedBy>
  <cp:revision>1518</cp:revision>
  <dcterms:created xsi:type="dcterms:W3CDTF">2020-11-25T07:02:27Z</dcterms:created>
  <dcterms:modified xsi:type="dcterms:W3CDTF">2023-10-24T20:02:00Z</dcterms:modified>
</cp:coreProperties>
</file>