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EFEFE"/>
    <a:srgbClr val="FCFCFC"/>
    <a:srgbClr val="FCFFFF"/>
    <a:srgbClr val="FDFDFD"/>
    <a:srgbClr val="EAF5FF"/>
    <a:srgbClr val="FAFAFA"/>
    <a:srgbClr val="FDFAFF"/>
    <a:srgbClr val="F6FFF6"/>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843"/>
    <p:restoredTop sz="94418"/>
  </p:normalViewPr>
  <p:slideViewPr>
    <p:cSldViewPr snapToGrid="0" snapToObjects="1">
      <p:cViewPr varScale="1">
        <p:scale>
          <a:sx n="93" d="100"/>
          <a:sy n="93" d="100"/>
        </p:scale>
        <p:origin x="216" y="4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November 15, 2023</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November 15, 2023</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November 15, 2023</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November 15, 2023</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November 15, 2023</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November 15, 2023</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November 15, 2023</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November 15, 2023</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November 15, 2023</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November 15, 2023</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November 15, 2023</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November 15, 2023</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solidFill>
                  <a:srgbClr val="FFFFFF"/>
                </a:solidFill>
              </a:rPr>
              <a:t>Lesson 83</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8F174-5915-6348-21AC-76103220D730}"/>
              </a:ext>
            </a:extLst>
          </p:cNvPr>
          <p:cNvSpPr>
            <a:spLocks noGrp="1"/>
          </p:cNvSpPr>
          <p:nvPr>
            <p:ph type="title"/>
          </p:nvPr>
        </p:nvSpPr>
        <p:spPr>
          <a:xfrm>
            <a:off x="720000" y="619200"/>
            <a:ext cx="10728322" cy="766255"/>
          </a:xfrm>
        </p:spPr>
        <p:txBody>
          <a:bodyPr/>
          <a:lstStyle/>
          <a:p>
            <a:pPr algn="ctr"/>
            <a:r>
              <a:rPr lang="en-US" dirty="0"/>
              <a:t>A Bloody Massacre</a:t>
            </a:r>
          </a:p>
        </p:txBody>
      </p:sp>
      <p:sp>
        <p:nvSpPr>
          <p:cNvPr id="3" name="Content Placeholder 2">
            <a:extLst>
              <a:ext uri="{FF2B5EF4-FFF2-40B4-BE49-F238E27FC236}">
                <a16:creationId xmlns:a16="http://schemas.microsoft.com/office/drawing/2014/main" id="{72457510-ECC5-802A-BF99-DD4FB5D002D3}"/>
              </a:ext>
            </a:extLst>
          </p:cNvPr>
          <p:cNvSpPr>
            <a:spLocks noGrp="1"/>
          </p:cNvSpPr>
          <p:nvPr>
            <p:ph idx="1"/>
          </p:nvPr>
        </p:nvSpPr>
        <p:spPr>
          <a:xfrm>
            <a:off x="720000" y="1385456"/>
            <a:ext cx="10728325" cy="4383520"/>
          </a:xfrm>
        </p:spPr>
        <p:txBody>
          <a:bodyPr/>
          <a:lstStyle/>
          <a:p>
            <a:r>
              <a:rPr lang="en-US" sz="2400" dirty="0">
                <a:solidFill>
                  <a:srgbClr val="FFFFFF"/>
                </a:solidFill>
              </a:rPr>
              <a:t>The Prophet praises the efforts of Imam Ali in quelling the tensions between Banu </a:t>
            </a:r>
            <a:r>
              <a:rPr lang="en-US" sz="2400" dirty="0" err="1">
                <a:solidFill>
                  <a:srgbClr val="FFFFFF"/>
                </a:solidFill>
              </a:rPr>
              <a:t>Jadhima</a:t>
            </a:r>
            <a:r>
              <a:rPr lang="en-US" sz="2400" dirty="0">
                <a:solidFill>
                  <a:srgbClr val="FFFFFF"/>
                </a:solidFill>
              </a:rPr>
              <a:t> and the Muslims:</a:t>
            </a:r>
          </a:p>
          <a:p>
            <a:pPr marL="0" indent="0" algn="ctr">
              <a:buNone/>
            </a:pPr>
            <a:r>
              <a:rPr lang="ar-AE" sz="2400" b="0" i="0" dirty="0">
                <a:solidFill>
                  <a:srgbClr val="FFFFFF"/>
                </a:solidFill>
                <a:effectLst/>
                <a:latin typeface="Nassim"/>
              </a:rPr>
              <a:t>و روى الطوسي في «الأمالي» بسنده عن الإمام الباقر عليه السّلام أيضا عن جابر ابن عبد اللّه الأنصاري قال في خبره: و رجع علي عليه السّلام إلى النبيّ صلّى اللّه عليه و آله فقال له: ما صنعت؟فأخبره حتى أتى على حديثهم فقال له النبيّ صلّى اللّه عليه و آله: أرضيتني رضى اللّه عنك، يا علي أنت هادي أمّتي، ألا إنّ السعيد كل السعيد من أحبّك و أخذ بطريقتك، إلاّ أنّ الشقي كل الشقي من خالفك و رغب عن طريقتك إلى يوم القيامة</a:t>
            </a:r>
            <a:endParaRPr lang="en-US" sz="2400" dirty="0">
              <a:solidFill>
                <a:srgbClr val="FFFFFF"/>
              </a:solidFill>
            </a:endParaRPr>
          </a:p>
        </p:txBody>
      </p:sp>
    </p:spTree>
    <p:extLst>
      <p:ext uri="{BB962C8B-B14F-4D97-AF65-F5344CB8AC3E}">
        <p14:creationId xmlns:p14="http://schemas.microsoft.com/office/powerpoint/2010/main" val="4556100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606CA-D3DF-D052-FA80-3879CB4B105B}"/>
              </a:ext>
            </a:extLst>
          </p:cNvPr>
          <p:cNvSpPr>
            <a:spLocks noGrp="1"/>
          </p:cNvSpPr>
          <p:nvPr>
            <p:ph type="title"/>
          </p:nvPr>
        </p:nvSpPr>
        <p:spPr>
          <a:xfrm>
            <a:off x="720000" y="619200"/>
            <a:ext cx="10728322" cy="766255"/>
          </a:xfrm>
        </p:spPr>
        <p:txBody>
          <a:bodyPr/>
          <a:lstStyle/>
          <a:p>
            <a:pPr algn="ctr"/>
            <a:r>
              <a:rPr lang="en-US" dirty="0"/>
              <a:t>Prelude to the Battle of </a:t>
            </a:r>
            <a:r>
              <a:rPr lang="en-US" dirty="0" err="1"/>
              <a:t>Hunayn</a:t>
            </a:r>
            <a:endParaRPr lang="en-US" dirty="0"/>
          </a:p>
        </p:txBody>
      </p:sp>
      <p:sp>
        <p:nvSpPr>
          <p:cNvPr id="3" name="Content Placeholder 2">
            <a:extLst>
              <a:ext uri="{FF2B5EF4-FFF2-40B4-BE49-F238E27FC236}">
                <a16:creationId xmlns:a16="http://schemas.microsoft.com/office/drawing/2014/main" id="{699D5025-B949-4064-6C8D-576B2749AB35}"/>
              </a:ext>
            </a:extLst>
          </p:cNvPr>
          <p:cNvSpPr>
            <a:spLocks noGrp="1"/>
          </p:cNvSpPr>
          <p:nvPr>
            <p:ph idx="1"/>
          </p:nvPr>
        </p:nvSpPr>
        <p:spPr>
          <a:xfrm>
            <a:off x="720000" y="1385456"/>
            <a:ext cx="10728325" cy="4383520"/>
          </a:xfrm>
        </p:spPr>
        <p:txBody>
          <a:bodyPr/>
          <a:lstStyle/>
          <a:p>
            <a:r>
              <a:rPr lang="en-CA" sz="2400" dirty="0">
                <a:solidFill>
                  <a:srgbClr val="FFFFFF"/>
                </a:solidFill>
                <a:effectLst/>
              </a:rPr>
              <a:t>The last three major tribes of pagans that posed a threat to the Muslims were the Quraysh, </a:t>
            </a:r>
            <a:r>
              <a:rPr lang="en-CA" sz="2400" dirty="0" err="1">
                <a:solidFill>
                  <a:srgbClr val="FFFFFF"/>
                </a:solidFill>
                <a:effectLst/>
              </a:rPr>
              <a:t>Hawazin</a:t>
            </a:r>
            <a:r>
              <a:rPr lang="en-CA" sz="2400" dirty="0">
                <a:solidFill>
                  <a:srgbClr val="FFFFFF"/>
                </a:solidFill>
                <a:effectLst/>
              </a:rPr>
              <a:t> and </a:t>
            </a:r>
            <a:r>
              <a:rPr lang="en-CA" sz="2400" dirty="0" err="1">
                <a:solidFill>
                  <a:srgbClr val="FFFFFF"/>
                </a:solidFill>
                <a:effectLst/>
              </a:rPr>
              <a:t>Thaqif</a:t>
            </a:r>
            <a:r>
              <a:rPr lang="en-CA" sz="2400" dirty="0">
                <a:solidFill>
                  <a:srgbClr val="FFFFFF"/>
                </a:solidFill>
                <a:effectLst/>
              </a:rPr>
              <a:t>; with the Conquest, only two remained.</a:t>
            </a:r>
          </a:p>
          <a:p>
            <a:r>
              <a:rPr lang="en-CA" sz="2400" dirty="0">
                <a:solidFill>
                  <a:srgbClr val="FFFFFF"/>
                </a:solidFill>
                <a:effectLst/>
              </a:rPr>
              <a:t>The primary tribe in </a:t>
            </a:r>
            <a:r>
              <a:rPr lang="en-CA" sz="2400" dirty="0" err="1">
                <a:solidFill>
                  <a:srgbClr val="FFFFFF"/>
                </a:solidFill>
                <a:effectLst/>
              </a:rPr>
              <a:t>Ta’if</a:t>
            </a:r>
            <a:r>
              <a:rPr lang="en-CA" sz="2400" dirty="0">
                <a:solidFill>
                  <a:srgbClr val="FFFFFF"/>
                </a:solidFill>
                <a:effectLst/>
              </a:rPr>
              <a:t> was the Banu </a:t>
            </a:r>
            <a:r>
              <a:rPr lang="en-CA" sz="2400" dirty="0" err="1">
                <a:solidFill>
                  <a:srgbClr val="FFFFFF"/>
                </a:solidFill>
                <a:effectLst/>
              </a:rPr>
              <a:t>Thaqif</a:t>
            </a:r>
            <a:r>
              <a:rPr lang="en-CA" sz="2400" dirty="0">
                <a:solidFill>
                  <a:srgbClr val="FFFFFF"/>
                </a:solidFill>
              </a:rPr>
              <a:t>, who had been the Quraysh’s main rival for several generations.</a:t>
            </a:r>
          </a:p>
          <a:p>
            <a:r>
              <a:rPr lang="en-CA" sz="2400" dirty="0">
                <a:solidFill>
                  <a:srgbClr val="FFFFFF"/>
                </a:solidFill>
                <a:effectLst/>
              </a:rPr>
              <a:t>Banu </a:t>
            </a:r>
            <a:r>
              <a:rPr lang="en-CA" sz="2400" dirty="0" err="1">
                <a:solidFill>
                  <a:srgbClr val="FFFFFF"/>
                </a:solidFill>
                <a:effectLst/>
              </a:rPr>
              <a:t>Tha</a:t>
            </a:r>
            <a:r>
              <a:rPr lang="en-CA" sz="2400" dirty="0" err="1">
                <a:solidFill>
                  <a:srgbClr val="FFFFFF"/>
                </a:solidFill>
              </a:rPr>
              <a:t>qif</a:t>
            </a:r>
            <a:r>
              <a:rPr lang="en-CA" sz="2400" dirty="0">
                <a:solidFill>
                  <a:srgbClr val="FFFFFF"/>
                </a:solidFill>
              </a:rPr>
              <a:t> were wealthier and possessed greater military strength than Quraysh, however, Quraysh always occupied a higher position by virtue of  being the custodians of the </a:t>
            </a:r>
            <a:r>
              <a:rPr lang="en-CA" sz="2400" dirty="0" err="1">
                <a:solidFill>
                  <a:srgbClr val="FFFFFF"/>
                </a:solidFill>
              </a:rPr>
              <a:t>Ka’bah</a:t>
            </a:r>
            <a:r>
              <a:rPr lang="en-CA" sz="2400" dirty="0">
                <a:solidFill>
                  <a:srgbClr val="FFFFFF"/>
                </a:solidFill>
              </a:rPr>
              <a:t>.</a:t>
            </a:r>
            <a:endParaRPr lang="en-CA" sz="2400" dirty="0">
              <a:solidFill>
                <a:srgbClr val="FFFFFF"/>
              </a:solidFill>
              <a:effectLst/>
            </a:endParaRPr>
          </a:p>
          <a:p>
            <a:endParaRPr lang="en-US" dirty="0"/>
          </a:p>
        </p:txBody>
      </p:sp>
    </p:spTree>
    <p:extLst>
      <p:ext uri="{BB962C8B-B14F-4D97-AF65-F5344CB8AC3E}">
        <p14:creationId xmlns:p14="http://schemas.microsoft.com/office/powerpoint/2010/main" val="32647858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0A304-A874-21BE-93EC-19CBDB07EFCC}"/>
              </a:ext>
            </a:extLst>
          </p:cNvPr>
          <p:cNvSpPr>
            <a:spLocks noGrp="1"/>
          </p:cNvSpPr>
          <p:nvPr>
            <p:ph type="title"/>
          </p:nvPr>
        </p:nvSpPr>
        <p:spPr>
          <a:xfrm>
            <a:off x="720000" y="619200"/>
            <a:ext cx="10728322" cy="835527"/>
          </a:xfrm>
        </p:spPr>
        <p:txBody>
          <a:bodyPr/>
          <a:lstStyle/>
          <a:p>
            <a:pPr algn="ctr"/>
            <a:r>
              <a:rPr lang="en-US" dirty="0"/>
              <a:t>Prelude to the Battle of </a:t>
            </a:r>
            <a:r>
              <a:rPr lang="en-US" dirty="0" err="1"/>
              <a:t>Hunayn</a:t>
            </a:r>
            <a:endParaRPr lang="en-US" dirty="0"/>
          </a:p>
        </p:txBody>
      </p:sp>
      <p:sp>
        <p:nvSpPr>
          <p:cNvPr id="3" name="Content Placeholder 2">
            <a:extLst>
              <a:ext uri="{FF2B5EF4-FFF2-40B4-BE49-F238E27FC236}">
                <a16:creationId xmlns:a16="http://schemas.microsoft.com/office/drawing/2014/main" id="{A98568F1-3486-71E2-003F-A5F72D859E6E}"/>
              </a:ext>
            </a:extLst>
          </p:cNvPr>
          <p:cNvSpPr>
            <a:spLocks noGrp="1"/>
          </p:cNvSpPr>
          <p:nvPr>
            <p:ph idx="1"/>
          </p:nvPr>
        </p:nvSpPr>
        <p:spPr>
          <a:xfrm>
            <a:off x="720000" y="1454728"/>
            <a:ext cx="10728325" cy="4314248"/>
          </a:xfrm>
        </p:spPr>
        <p:txBody>
          <a:bodyPr>
            <a:normAutofit/>
          </a:bodyPr>
          <a:lstStyle/>
          <a:p>
            <a:r>
              <a:rPr lang="en-US" sz="2400" dirty="0">
                <a:solidFill>
                  <a:srgbClr val="FFFFFF"/>
                </a:solidFill>
              </a:rPr>
              <a:t>After Quraysh embraced Islam, the Banu </a:t>
            </a:r>
            <a:r>
              <a:rPr lang="en-US" sz="2400" dirty="0" err="1">
                <a:solidFill>
                  <a:srgbClr val="FFFFFF"/>
                </a:solidFill>
              </a:rPr>
              <a:t>Thaqif</a:t>
            </a:r>
            <a:r>
              <a:rPr lang="en-US" sz="2400" dirty="0">
                <a:solidFill>
                  <a:srgbClr val="FFFFFF"/>
                </a:solidFill>
              </a:rPr>
              <a:t> took the mantle of leadership and the territory of </a:t>
            </a:r>
            <a:r>
              <a:rPr lang="en-US" sz="2400" dirty="0" err="1">
                <a:solidFill>
                  <a:srgbClr val="FFFFFF"/>
                </a:solidFill>
              </a:rPr>
              <a:t>Ta’if</a:t>
            </a:r>
            <a:r>
              <a:rPr lang="en-US" sz="2400" dirty="0">
                <a:solidFill>
                  <a:srgbClr val="FFFFFF"/>
                </a:solidFill>
              </a:rPr>
              <a:t> became the new capital of paganism. </a:t>
            </a:r>
          </a:p>
          <a:p>
            <a:r>
              <a:rPr lang="en-US" sz="2400" dirty="0">
                <a:solidFill>
                  <a:srgbClr val="FFFFFF"/>
                </a:solidFill>
              </a:rPr>
              <a:t>Banu </a:t>
            </a:r>
            <a:r>
              <a:rPr lang="en-US" sz="2400" dirty="0" err="1">
                <a:solidFill>
                  <a:srgbClr val="FFFFFF"/>
                </a:solidFill>
              </a:rPr>
              <a:t>Thaqif</a:t>
            </a:r>
            <a:r>
              <a:rPr lang="en-US" sz="2400" dirty="0">
                <a:solidFill>
                  <a:srgbClr val="FFFFFF"/>
                </a:solidFill>
              </a:rPr>
              <a:t> had two primary objectives:</a:t>
            </a:r>
          </a:p>
          <a:p>
            <a:pPr lvl="1"/>
            <a:r>
              <a:rPr lang="en-US" sz="2400" dirty="0">
                <a:solidFill>
                  <a:srgbClr val="FFFFFF"/>
                </a:solidFill>
              </a:rPr>
              <a:t>1. Preserve the religious tradition of their ancestors </a:t>
            </a:r>
          </a:p>
          <a:p>
            <a:pPr lvl="1"/>
            <a:r>
              <a:rPr lang="en-US" sz="2400" dirty="0">
                <a:solidFill>
                  <a:srgbClr val="FFFFFF"/>
                </a:solidFill>
              </a:rPr>
              <a:t>2. Seize control of Makkah and become the new custodians of God’s House, </a:t>
            </a:r>
            <a:r>
              <a:rPr lang="en-US" sz="2400" dirty="0" err="1">
                <a:solidFill>
                  <a:srgbClr val="FFFFFF"/>
                </a:solidFill>
              </a:rPr>
              <a:t>i.e</a:t>
            </a:r>
            <a:r>
              <a:rPr lang="en-US" sz="2400" dirty="0">
                <a:solidFill>
                  <a:srgbClr val="FFFFFF"/>
                </a:solidFill>
              </a:rPr>
              <a:t> the </a:t>
            </a:r>
            <a:r>
              <a:rPr lang="en-US" sz="2400" dirty="0" err="1">
                <a:solidFill>
                  <a:srgbClr val="FFFFFF"/>
                </a:solidFill>
              </a:rPr>
              <a:t>Ka’bah</a:t>
            </a:r>
            <a:endParaRPr lang="en-US" sz="2400" dirty="0">
              <a:solidFill>
                <a:srgbClr val="FFFFFF"/>
              </a:solidFill>
            </a:endParaRPr>
          </a:p>
        </p:txBody>
      </p:sp>
    </p:spTree>
    <p:extLst>
      <p:ext uri="{BB962C8B-B14F-4D97-AF65-F5344CB8AC3E}">
        <p14:creationId xmlns:p14="http://schemas.microsoft.com/office/powerpoint/2010/main" val="11502796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1DE1F-748A-CB61-E110-5E51A0808C1E}"/>
              </a:ext>
            </a:extLst>
          </p:cNvPr>
          <p:cNvSpPr>
            <a:spLocks noGrp="1"/>
          </p:cNvSpPr>
          <p:nvPr>
            <p:ph type="title"/>
          </p:nvPr>
        </p:nvSpPr>
        <p:spPr>
          <a:xfrm>
            <a:off x="720000" y="619200"/>
            <a:ext cx="10728322" cy="696982"/>
          </a:xfrm>
        </p:spPr>
        <p:txBody>
          <a:bodyPr/>
          <a:lstStyle/>
          <a:p>
            <a:pPr algn="ctr"/>
            <a:r>
              <a:rPr lang="en-US" dirty="0"/>
              <a:t>Prelude to the Battle of </a:t>
            </a:r>
            <a:r>
              <a:rPr lang="en-US" dirty="0" err="1"/>
              <a:t>Hunayn</a:t>
            </a:r>
            <a:endParaRPr lang="en-US" dirty="0"/>
          </a:p>
        </p:txBody>
      </p:sp>
      <p:sp>
        <p:nvSpPr>
          <p:cNvPr id="3" name="Content Placeholder 2">
            <a:extLst>
              <a:ext uri="{FF2B5EF4-FFF2-40B4-BE49-F238E27FC236}">
                <a16:creationId xmlns:a16="http://schemas.microsoft.com/office/drawing/2014/main" id="{36287FA0-2B21-EEA8-D30D-2556330AF6CF}"/>
              </a:ext>
            </a:extLst>
          </p:cNvPr>
          <p:cNvSpPr>
            <a:spLocks noGrp="1"/>
          </p:cNvSpPr>
          <p:nvPr>
            <p:ph idx="1"/>
          </p:nvPr>
        </p:nvSpPr>
        <p:spPr>
          <a:xfrm>
            <a:off x="720000" y="1316182"/>
            <a:ext cx="10728325" cy="4452793"/>
          </a:xfrm>
        </p:spPr>
        <p:txBody>
          <a:bodyPr>
            <a:normAutofit/>
          </a:bodyPr>
          <a:lstStyle/>
          <a:p>
            <a:r>
              <a:rPr lang="en-US" sz="2400" dirty="0">
                <a:solidFill>
                  <a:srgbClr val="FFFFFF"/>
                </a:solidFill>
              </a:rPr>
              <a:t>The Banu </a:t>
            </a:r>
            <a:r>
              <a:rPr lang="en-US" sz="2400" dirty="0" err="1">
                <a:solidFill>
                  <a:srgbClr val="FFFFFF"/>
                </a:solidFill>
              </a:rPr>
              <a:t>Thaqif</a:t>
            </a:r>
            <a:r>
              <a:rPr lang="en-US" sz="2400" dirty="0">
                <a:solidFill>
                  <a:srgbClr val="FFFFFF"/>
                </a:solidFill>
              </a:rPr>
              <a:t> began sending emissaries to every remaining pagan tribe to assemble a massive army against the Muslims.</a:t>
            </a:r>
          </a:p>
          <a:p>
            <a:r>
              <a:rPr lang="en-US" sz="2400" dirty="0">
                <a:solidFill>
                  <a:srgbClr val="FFFFFF"/>
                </a:solidFill>
              </a:rPr>
              <a:t>Banu </a:t>
            </a:r>
            <a:r>
              <a:rPr lang="en-US" sz="2400" dirty="0" err="1">
                <a:solidFill>
                  <a:srgbClr val="FFFFFF"/>
                </a:solidFill>
              </a:rPr>
              <a:t>Thaqif</a:t>
            </a:r>
            <a:r>
              <a:rPr lang="en-US" sz="2400" dirty="0">
                <a:solidFill>
                  <a:srgbClr val="FFFFFF"/>
                </a:solidFill>
              </a:rPr>
              <a:t> were the main tribe within the city of </a:t>
            </a:r>
            <a:r>
              <a:rPr lang="en-US" sz="2400" dirty="0" err="1">
                <a:solidFill>
                  <a:srgbClr val="FFFFFF"/>
                </a:solidFill>
              </a:rPr>
              <a:t>Ta’if</a:t>
            </a:r>
            <a:r>
              <a:rPr lang="en-US" sz="2400" dirty="0">
                <a:solidFill>
                  <a:srgbClr val="FFFFFF"/>
                </a:solidFill>
              </a:rPr>
              <a:t> and </a:t>
            </a:r>
            <a:r>
              <a:rPr lang="en-US" sz="2400" dirty="0" err="1">
                <a:solidFill>
                  <a:srgbClr val="FFFFFF"/>
                </a:solidFill>
              </a:rPr>
              <a:t>Hawazin</a:t>
            </a:r>
            <a:r>
              <a:rPr lang="en-US" sz="2400" dirty="0">
                <a:solidFill>
                  <a:srgbClr val="FFFFFF"/>
                </a:solidFill>
              </a:rPr>
              <a:t> was the largest Bedouin tribe surrounding the city.</a:t>
            </a:r>
          </a:p>
          <a:p>
            <a:r>
              <a:rPr lang="en-US" sz="2400" dirty="0">
                <a:solidFill>
                  <a:srgbClr val="FFFFFF"/>
                </a:solidFill>
              </a:rPr>
              <a:t>The pagans united (including numerous small tribes) to form the largest army ever witnessed in Arabia with troops exceeding 20,000.</a:t>
            </a:r>
          </a:p>
          <a:p>
            <a:r>
              <a:rPr lang="en-US" sz="2400" dirty="0">
                <a:solidFill>
                  <a:srgbClr val="FFFFFF"/>
                </a:solidFill>
              </a:rPr>
              <a:t>The Battle of </a:t>
            </a:r>
            <a:r>
              <a:rPr lang="en-US" sz="2400" dirty="0" err="1">
                <a:solidFill>
                  <a:srgbClr val="FFFFFF"/>
                </a:solidFill>
              </a:rPr>
              <a:t>Hunayn</a:t>
            </a:r>
            <a:r>
              <a:rPr lang="en-US" sz="2400" dirty="0">
                <a:solidFill>
                  <a:srgbClr val="FFFFFF"/>
                </a:solidFill>
              </a:rPr>
              <a:t> was to become the greatest showdown between the forces of monotheism and the forces of polytheism. </a:t>
            </a:r>
          </a:p>
          <a:p>
            <a:endParaRPr lang="en-US" sz="2400" dirty="0">
              <a:solidFill>
                <a:srgbClr val="FFFFFF"/>
              </a:solidFill>
            </a:endParaRPr>
          </a:p>
        </p:txBody>
      </p:sp>
    </p:spTree>
    <p:extLst>
      <p:ext uri="{BB962C8B-B14F-4D97-AF65-F5344CB8AC3E}">
        <p14:creationId xmlns:p14="http://schemas.microsoft.com/office/powerpoint/2010/main" val="34128519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3F0DD-C0E3-B7B0-70C8-287A5462E97D}"/>
              </a:ext>
            </a:extLst>
          </p:cNvPr>
          <p:cNvSpPr>
            <a:spLocks noGrp="1"/>
          </p:cNvSpPr>
          <p:nvPr>
            <p:ph type="title"/>
          </p:nvPr>
        </p:nvSpPr>
        <p:spPr>
          <a:xfrm>
            <a:off x="720000" y="619200"/>
            <a:ext cx="10728322" cy="752400"/>
          </a:xfrm>
        </p:spPr>
        <p:txBody>
          <a:bodyPr/>
          <a:lstStyle/>
          <a:p>
            <a:pPr algn="ctr"/>
            <a:r>
              <a:rPr lang="en-US" dirty="0"/>
              <a:t>Prelude to the Battle of </a:t>
            </a:r>
            <a:r>
              <a:rPr lang="en-US" dirty="0" err="1"/>
              <a:t>Hunayn</a:t>
            </a:r>
            <a:endParaRPr lang="en-US" dirty="0"/>
          </a:p>
        </p:txBody>
      </p:sp>
      <p:sp>
        <p:nvSpPr>
          <p:cNvPr id="3" name="Content Placeholder 2">
            <a:extLst>
              <a:ext uri="{FF2B5EF4-FFF2-40B4-BE49-F238E27FC236}">
                <a16:creationId xmlns:a16="http://schemas.microsoft.com/office/drawing/2014/main" id="{E3F139AC-738F-8D46-19DC-67A181C631A1}"/>
              </a:ext>
            </a:extLst>
          </p:cNvPr>
          <p:cNvSpPr>
            <a:spLocks noGrp="1"/>
          </p:cNvSpPr>
          <p:nvPr>
            <p:ph idx="1"/>
          </p:nvPr>
        </p:nvSpPr>
        <p:spPr>
          <a:xfrm>
            <a:off x="720000" y="1371600"/>
            <a:ext cx="10728325" cy="4397376"/>
          </a:xfrm>
        </p:spPr>
        <p:txBody>
          <a:bodyPr/>
          <a:lstStyle/>
          <a:p>
            <a:r>
              <a:rPr lang="en-US" sz="2400" dirty="0">
                <a:solidFill>
                  <a:srgbClr val="FFFFFF"/>
                </a:solidFill>
              </a:rPr>
              <a:t>The chief of </a:t>
            </a:r>
            <a:r>
              <a:rPr lang="en-US" sz="2400" dirty="0" err="1">
                <a:solidFill>
                  <a:srgbClr val="FFFFFF"/>
                </a:solidFill>
              </a:rPr>
              <a:t>Ta’if</a:t>
            </a:r>
            <a:r>
              <a:rPr lang="en-US" sz="2400" dirty="0">
                <a:solidFill>
                  <a:srgbClr val="FFFFFF"/>
                </a:solidFill>
              </a:rPr>
              <a:t> was a newly appointed young man by the name of </a:t>
            </a:r>
            <a:r>
              <a:rPr lang="en-CA" sz="2400" dirty="0">
                <a:solidFill>
                  <a:srgbClr val="FFFFFF"/>
                </a:solidFill>
                <a:effectLst/>
              </a:rPr>
              <a:t>Malik ibn </a:t>
            </a:r>
            <a:r>
              <a:rPr lang="en-CA" sz="2400" dirty="0" err="1">
                <a:solidFill>
                  <a:srgbClr val="FFFFFF"/>
                </a:solidFill>
                <a:effectLst/>
              </a:rPr>
              <a:t>ʿAwf</a:t>
            </a:r>
            <a:r>
              <a:rPr lang="en-CA" sz="2400" dirty="0">
                <a:solidFill>
                  <a:srgbClr val="FFFFFF"/>
                </a:solidFill>
                <a:effectLst/>
              </a:rPr>
              <a:t>.</a:t>
            </a:r>
          </a:p>
          <a:p>
            <a:r>
              <a:rPr lang="en-CA" sz="2400" dirty="0">
                <a:solidFill>
                  <a:srgbClr val="FFFFFF"/>
                </a:solidFill>
              </a:rPr>
              <a:t>H</a:t>
            </a:r>
            <a:r>
              <a:rPr lang="en-CA" sz="2400" dirty="0">
                <a:solidFill>
                  <a:srgbClr val="FFFFFF"/>
                </a:solidFill>
                <a:effectLst/>
              </a:rPr>
              <a:t>e decided that it was best to take their women, children, and wealth onto the battlefield to show that they were willing to put everything on the line in this last stand and so his men would be inspired to fight for all they owned.</a:t>
            </a:r>
          </a:p>
          <a:p>
            <a:r>
              <a:rPr lang="en-CA" sz="2400" dirty="0">
                <a:solidFill>
                  <a:srgbClr val="FFFFFF"/>
                </a:solidFill>
              </a:rPr>
              <a:t>A famous warrior from </a:t>
            </a:r>
            <a:r>
              <a:rPr lang="en-CA" sz="2400" dirty="0" err="1">
                <a:solidFill>
                  <a:srgbClr val="FFFFFF"/>
                </a:solidFill>
              </a:rPr>
              <a:t>Hawazin</a:t>
            </a:r>
            <a:r>
              <a:rPr lang="en-CA" sz="2400" dirty="0">
                <a:solidFill>
                  <a:srgbClr val="FFFFFF"/>
                </a:solidFill>
              </a:rPr>
              <a:t> by the name of </a:t>
            </a:r>
            <a:r>
              <a:rPr lang="en-CA" sz="2400" dirty="0" err="1">
                <a:solidFill>
                  <a:srgbClr val="FFFFFF"/>
                </a:solidFill>
              </a:rPr>
              <a:t>Durayd</a:t>
            </a:r>
            <a:r>
              <a:rPr lang="en-CA" sz="2400" dirty="0">
                <a:solidFill>
                  <a:srgbClr val="FFFFFF"/>
                </a:solidFill>
              </a:rPr>
              <a:t> ibn Al-</a:t>
            </a:r>
            <a:r>
              <a:rPr lang="en-CA" sz="2400" dirty="0" err="1">
                <a:solidFill>
                  <a:srgbClr val="FFFFFF"/>
                </a:solidFill>
              </a:rPr>
              <a:t>Simah</a:t>
            </a:r>
            <a:r>
              <a:rPr lang="en-CA" sz="2400" dirty="0">
                <a:solidFill>
                  <a:srgbClr val="FFFFFF"/>
                </a:solidFill>
              </a:rPr>
              <a:t> sharply criticized this decision.</a:t>
            </a:r>
            <a:endParaRPr lang="en-CA" sz="2400" dirty="0">
              <a:solidFill>
                <a:srgbClr val="FFFFFF"/>
              </a:solidFill>
              <a:effectLst/>
            </a:endParaRPr>
          </a:p>
          <a:p>
            <a:endParaRPr lang="en-CA" sz="2400" dirty="0">
              <a:solidFill>
                <a:srgbClr val="FFFFFF"/>
              </a:solidFill>
              <a:effectLst/>
            </a:endParaRPr>
          </a:p>
          <a:p>
            <a:endParaRPr lang="en-US" dirty="0"/>
          </a:p>
        </p:txBody>
      </p:sp>
    </p:spTree>
    <p:extLst>
      <p:ext uri="{BB962C8B-B14F-4D97-AF65-F5344CB8AC3E}">
        <p14:creationId xmlns:p14="http://schemas.microsoft.com/office/powerpoint/2010/main" val="3217646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FB7D1-3AC3-BB47-CC3F-D4D2A1F89BA4}"/>
              </a:ext>
            </a:extLst>
          </p:cNvPr>
          <p:cNvSpPr>
            <a:spLocks noGrp="1"/>
          </p:cNvSpPr>
          <p:nvPr>
            <p:ph type="title"/>
          </p:nvPr>
        </p:nvSpPr>
        <p:spPr>
          <a:xfrm>
            <a:off x="720000" y="619200"/>
            <a:ext cx="10728322" cy="752400"/>
          </a:xfrm>
        </p:spPr>
        <p:txBody>
          <a:bodyPr/>
          <a:lstStyle/>
          <a:p>
            <a:pPr algn="ctr"/>
            <a:r>
              <a:rPr lang="en-US" dirty="0"/>
              <a:t>Prelude to the Battle of </a:t>
            </a:r>
            <a:r>
              <a:rPr lang="en-US" dirty="0" err="1"/>
              <a:t>Hunayn</a:t>
            </a:r>
            <a:endParaRPr lang="en-US" dirty="0"/>
          </a:p>
        </p:txBody>
      </p:sp>
      <p:sp>
        <p:nvSpPr>
          <p:cNvPr id="3" name="Content Placeholder 2">
            <a:extLst>
              <a:ext uri="{FF2B5EF4-FFF2-40B4-BE49-F238E27FC236}">
                <a16:creationId xmlns:a16="http://schemas.microsoft.com/office/drawing/2014/main" id="{D02D8851-447C-C5B7-AAD4-A12BE9B4D9FD}"/>
              </a:ext>
            </a:extLst>
          </p:cNvPr>
          <p:cNvSpPr>
            <a:spLocks noGrp="1"/>
          </p:cNvSpPr>
          <p:nvPr>
            <p:ph idx="1"/>
          </p:nvPr>
        </p:nvSpPr>
        <p:spPr>
          <a:xfrm>
            <a:off x="720000" y="1593274"/>
            <a:ext cx="10728325" cy="4175702"/>
          </a:xfrm>
        </p:spPr>
        <p:txBody>
          <a:bodyPr>
            <a:normAutofit/>
          </a:bodyPr>
          <a:lstStyle/>
          <a:p>
            <a:pPr marL="0" indent="0" algn="ctr">
              <a:buNone/>
            </a:pPr>
            <a:r>
              <a:rPr lang="ar-AE" sz="2400" dirty="0">
                <a:solidFill>
                  <a:srgbClr val="FFFFFF"/>
                </a:solidFill>
              </a:rPr>
              <a:t>و روى الطبرسي في «إعلام الورى» عن الصادق عليه السّلام قال: كان مع هوازن دريد بن الصّمّة (الجشمي) شيخا كبيرا، خرجوا به يتيمّنون برأيه (حتى) نزلوا في أوطاس....ما لي أسمع رغاء البعير، و نهاق الحمير، و بكاء الصغير؟</a:t>
            </a:r>
            <a:endParaRPr lang="en-CA" sz="2400" dirty="0">
              <a:solidFill>
                <a:srgbClr val="FFFFFF"/>
              </a:solidFill>
            </a:endParaRPr>
          </a:p>
          <a:p>
            <a:pPr marL="0" indent="0" algn="ctr">
              <a:buNone/>
            </a:pPr>
            <a:r>
              <a:rPr lang="en-CA" sz="2400" dirty="0">
                <a:solidFill>
                  <a:srgbClr val="FFFFFF"/>
                </a:solidFill>
              </a:rPr>
              <a:t>“...Why is it I hear the grunts of camels, the braying of mules and the crying of children? </a:t>
            </a:r>
            <a:endParaRPr lang="en-US" sz="2400" dirty="0">
              <a:solidFill>
                <a:srgbClr val="FFFFFF"/>
              </a:solidFill>
            </a:endParaRPr>
          </a:p>
        </p:txBody>
      </p:sp>
    </p:spTree>
    <p:extLst>
      <p:ext uri="{BB962C8B-B14F-4D97-AF65-F5344CB8AC3E}">
        <p14:creationId xmlns:p14="http://schemas.microsoft.com/office/powerpoint/2010/main" val="27667361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5EF7F-A241-4BAE-A1BE-4BCA81919F3E}"/>
              </a:ext>
            </a:extLst>
          </p:cNvPr>
          <p:cNvSpPr>
            <a:spLocks noGrp="1"/>
          </p:cNvSpPr>
          <p:nvPr>
            <p:ph type="title"/>
          </p:nvPr>
        </p:nvSpPr>
        <p:spPr>
          <a:xfrm>
            <a:off x="720000" y="619200"/>
            <a:ext cx="10728322" cy="724691"/>
          </a:xfrm>
        </p:spPr>
        <p:txBody>
          <a:bodyPr/>
          <a:lstStyle/>
          <a:p>
            <a:pPr algn="ctr"/>
            <a:r>
              <a:rPr lang="en-US" dirty="0"/>
              <a:t>Prelude to the Battle of </a:t>
            </a:r>
            <a:r>
              <a:rPr lang="en-US" dirty="0" err="1"/>
              <a:t>Hunayn</a:t>
            </a:r>
            <a:endParaRPr lang="en-US" dirty="0"/>
          </a:p>
        </p:txBody>
      </p:sp>
      <p:sp>
        <p:nvSpPr>
          <p:cNvPr id="3" name="Content Placeholder 2">
            <a:extLst>
              <a:ext uri="{FF2B5EF4-FFF2-40B4-BE49-F238E27FC236}">
                <a16:creationId xmlns:a16="http://schemas.microsoft.com/office/drawing/2014/main" id="{586B50E8-5112-26A5-107D-50C1C03DC904}"/>
              </a:ext>
            </a:extLst>
          </p:cNvPr>
          <p:cNvSpPr>
            <a:spLocks noGrp="1"/>
          </p:cNvSpPr>
          <p:nvPr>
            <p:ph idx="1"/>
          </p:nvPr>
        </p:nvSpPr>
        <p:spPr>
          <a:xfrm>
            <a:off x="720000" y="1440874"/>
            <a:ext cx="10728325" cy="4328102"/>
          </a:xfrm>
        </p:spPr>
        <p:txBody>
          <a:bodyPr>
            <a:normAutofit/>
          </a:bodyPr>
          <a:lstStyle/>
          <a:p>
            <a:r>
              <a:rPr lang="en-US" sz="2400" dirty="0">
                <a:solidFill>
                  <a:srgbClr val="FFFFFF"/>
                </a:solidFill>
              </a:rPr>
              <a:t>When Malik explains to him the reason why he has brought entire families and their properties, </a:t>
            </a:r>
            <a:r>
              <a:rPr lang="en-US" sz="2400" dirty="0" err="1">
                <a:solidFill>
                  <a:srgbClr val="FFFFFF"/>
                </a:solidFill>
              </a:rPr>
              <a:t>Durayd</a:t>
            </a:r>
            <a:r>
              <a:rPr lang="en-US" sz="2400" dirty="0">
                <a:solidFill>
                  <a:srgbClr val="FFFFFF"/>
                </a:solidFill>
              </a:rPr>
              <a:t> severely rebukes him.</a:t>
            </a:r>
          </a:p>
          <a:p>
            <a:r>
              <a:rPr lang="en-US" sz="2400" dirty="0">
                <a:solidFill>
                  <a:srgbClr val="FFFFFF"/>
                </a:solidFill>
              </a:rPr>
              <a:t>He explains that it is best to take the precious eggs (the women and children) back to their fortress, because their presence on the battlefield is a liability. If the army achieves victory, they can return home and enjoy the company of their families and if they lose the battle, at least the women and children are out of harms way.</a:t>
            </a:r>
          </a:p>
        </p:txBody>
      </p:sp>
    </p:spTree>
    <p:extLst>
      <p:ext uri="{BB962C8B-B14F-4D97-AF65-F5344CB8AC3E}">
        <p14:creationId xmlns:p14="http://schemas.microsoft.com/office/powerpoint/2010/main" val="6669878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8E202-7697-02A6-E46C-4896E2A9BABD}"/>
              </a:ext>
            </a:extLst>
          </p:cNvPr>
          <p:cNvSpPr>
            <a:spLocks noGrp="1"/>
          </p:cNvSpPr>
          <p:nvPr>
            <p:ph type="title"/>
          </p:nvPr>
        </p:nvSpPr>
        <p:spPr>
          <a:xfrm>
            <a:off x="720000" y="619200"/>
            <a:ext cx="10728322" cy="793964"/>
          </a:xfrm>
        </p:spPr>
        <p:txBody>
          <a:bodyPr/>
          <a:lstStyle/>
          <a:p>
            <a:pPr algn="ctr"/>
            <a:r>
              <a:rPr lang="en-US" dirty="0"/>
              <a:t>Prelude to the Battle of </a:t>
            </a:r>
            <a:r>
              <a:rPr lang="en-US" dirty="0" err="1"/>
              <a:t>Hunayn</a:t>
            </a:r>
            <a:endParaRPr lang="en-US" dirty="0"/>
          </a:p>
        </p:txBody>
      </p:sp>
      <p:sp>
        <p:nvSpPr>
          <p:cNvPr id="3" name="Content Placeholder 2">
            <a:extLst>
              <a:ext uri="{FF2B5EF4-FFF2-40B4-BE49-F238E27FC236}">
                <a16:creationId xmlns:a16="http://schemas.microsoft.com/office/drawing/2014/main" id="{3A4D27C1-C9E1-5EE5-272A-6DDDC3799FFD}"/>
              </a:ext>
            </a:extLst>
          </p:cNvPr>
          <p:cNvSpPr>
            <a:spLocks noGrp="1"/>
          </p:cNvSpPr>
          <p:nvPr>
            <p:ph idx="1"/>
          </p:nvPr>
        </p:nvSpPr>
        <p:spPr>
          <a:xfrm>
            <a:off x="720000" y="1537856"/>
            <a:ext cx="10728325" cy="4231120"/>
          </a:xfrm>
        </p:spPr>
        <p:txBody>
          <a:bodyPr>
            <a:normAutofit/>
          </a:bodyPr>
          <a:lstStyle/>
          <a:p>
            <a:r>
              <a:rPr lang="en-US" sz="2400" dirty="0">
                <a:solidFill>
                  <a:srgbClr val="FFFFFF"/>
                </a:solidFill>
              </a:rPr>
              <a:t>Malik mocked </a:t>
            </a:r>
            <a:r>
              <a:rPr lang="en-US" sz="2400" dirty="0" err="1">
                <a:solidFill>
                  <a:srgbClr val="FFFFFF"/>
                </a:solidFill>
              </a:rPr>
              <a:t>Durayd</a:t>
            </a:r>
            <a:r>
              <a:rPr lang="en-US" sz="2400" dirty="0">
                <a:solidFill>
                  <a:srgbClr val="FFFFFF"/>
                </a:solidFill>
              </a:rPr>
              <a:t>:</a:t>
            </a:r>
          </a:p>
          <a:p>
            <a:pPr marL="0" indent="0" algn="ctr">
              <a:buNone/>
            </a:pPr>
            <a:r>
              <a:rPr lang="ar-AE" sz="2400" dirty="0">
                <a:solidFill>
                  <a:srgbClr val="FFFFFF"/>
                </a:solidFill>
              </a:rPr>
              <a:t>فقال له مالك: إنّك قد كبرت و كبر عقلك!</a:t>
            </a:r>
            <a:endParaRPr lang="en-CA" sz="2400" dirty="0">
              <a:solidFill>
                <a:srgbClr val="FFFFFF"/>
              </a:solidFill>
            </a:endParaRPr>
          </a:p>
          <a:p>
            <a:pPr marL="0" indent="0" algn="ctr">
              <a:buNone/>
            </a:pPr>
            <a:r>
              <a:rPr lang="en-CA" sz="2400" dirty="0">
                <a:solidFill>
                  <a:srgbClr val="FFFFFF"/>
                </a:solidFill>
              </a:rPr>
              <a:t>“You have grown old and become senile.”</a:t>
            </a:r>
          </a:p>
          <a:p>
            <a:pPr marL="0" indent="0" algn="ctr">
              <a:buNone/>
            </a:pPr>
            <a:r>
              <a:rPr lang="ar-AE" sz="2400" dirty="0">
                <a:solidFill>
                  <a:srgbClr val="FFFFFF"/>
                </a:solidFill>
              </a:rPr>
              <a:t>فقال دريد: إن كنت قد كبرت فأنت تورث قومك غدا ذلا بتقصير رأيك و عقلك.</a:t>
            </a:r>
            <a:endParaRPr lang="en-CA" sz="2400" dirty="0">
              <a:solidFill>
                <a:srgbClr val="FFFFFF"/>
              </a:solidFill>
            </a:endParaRPr>
          </a:p>
          <a:p>
            <a:pPr marL="0" indent="0" algn="ctr">
              <a:buNone/>
            </a:pPr>
            <a:r>
              <a:rPr lang="en-CA" sz="2400" dirty="0">
                <a:solidFill>
                  <a:srgbClr val="FFFFFF"/>
                </a:solidFill>
              </a:rPr>
              <a:t>“If I have aged [that’s fine] but tomorrow you will subject your people to humiliation as a result of your decision.”</a:t>
            </a:r>
            <a:endParaRPr lang="en-US" sz="2400" dirty="0">
              <a:solidFill>
                <a:srgbClr val="FFFFFF"/>
              </a:solidFill>
            </a:endParaRPr>
          </a:p>
        </p:txBody>
      </p:sp>
    </p:spTree>
    <p:extLst>
      <p:ext uri="{BB962C8B-B14F-4D97-AF65-F5344CB8AC3E}">
        <p14:creationId xmlns:p14="http://schemas.microsoft.com/office/powerpoint/2010/main" val="35467939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B7BBA-1505-89C7-2C87-B66AD19CF204}"/>
              </a:ext>
            </a:extLst>
          </p:cNvPr>
          <p:cNvSpPr>
            <a:spLocks noGrp="1"/>
          </p:cNvSpPr>
          <p:nvPr>
            <p:ph type="title"/>
          </p:nvPr>
        </p:nvSpPr>
        <p:spPr>
          <a:xfrm>
            <a:off x="720000" y="619200"/>
            <a:ext cx="10728322" cy="683127"/>
          </a:xfrm>
        </p:spPr>
        <p:txBody>
          <a:bodyPr/>
          <a:lstStyle/>
          <a:p>
            <a:pPr algn="ctr"/>
            <a:r>
              <a:rPr lang="en-US" dirty="0"/>
              <a:t>Prelude to the Battle of </a:t>
            </a:r>
            <a:r>
              <a:rPr lang="en-US" dirty="0" err="1"/>
              <a:t>Hunayn</a:t>
            </a:r>
            <a:endParaRPr lang="en-US" dirty="0"/>
          </a:p>
        </p:txBody>
      </p:sp>
      <p:sp>
        <p:nvSpPr>
          <p:cNvPr id="3" name="Content Placeholder 2">
            <a:extLst>
              <a:ext uri="{FF2B5EF4-FFF2-40B4-BE49-F238E27FC236}">
                <a16:creationId xmlns:a16="http://schemas.microsoft.com/office/drawing/2014/main" id="{C8E7102D-CE8C-C5C5-90A4-C50025EB6B32}"/>
              </a:ext>
            </a:extLst>
          </p:cNvPr>
          <p:cNvSpPr>
            <a:spLocks noGrp="1"/>
          </p:cNvSpPr>
          <p:nvPr>
            <p:ph idx="1"/>
          </p:nvPr>
        </p:nvSpPr>
        <p:spPr>
          <a:xfrm>
            <a:off x="720000" y="1205346"/>
            <a:ext cx="10728325" cy="4563630"/>
          </a:xfrm>
        </p:spPr>
        <p:txBody>
          <a:bodyPr/>
          <a:lstStyle/>
          <a:p>
            <a:r>
              <a:rPr lang="en-CA" sz="2400" dirty="0">
                <a:solidFill>
                  <a:srgbClr val="FFFFFF"/>
                </a:solidFill>
                <a:effectLst/>
              </a:rPr>
              <a:t>When the Prophet hears that </a:t>
            </a:r>
            <a:r>
              <a:rPr lang="en-CA" sz="2400" dirty="0" err="1">
                <a:solidFill>
                  <a:srgbClr val="FFFFFF"/>
                </a:solidFill>
                <a:effectLst/>
              </a:rPr>
              <a:t>Hawazin</a:t>
            </a:r>
            <a:r>
              <a:rPr lang="en-CA" sz="2400" dirty="0">
                <a:solidFill>
                  <a:srgbClr val="FFFFFF"/>
                </a:solidFill>
                <a:effectLst/>
              </a:rPr>
              <a:t> are preparing for battle, he gathers his troops in Makkah and prepares to meet them.</a:t>
            </a:r>
          </a:p>
          <a:p>
            <a:pPr marL="0" indent="0" algn="ctr">
              <a:buNone/>
            </a:pPr>
            <a:r>
              <a:rPr lang="ar-AE" sz="2400" b="0" i="0" dirty="0">
                <a:solidFill>
                  <a:srgbClr val="FFFFFF"/>
                </a:solidFill>
                <a:effectLst/>
                <a:latin typeface="Nassim"/>
              </a:rPr>
              <a:t>فروى الكليني بسنده عن الصادق عليه السّلام قال: بعث رسول اللّه صلّى اللّه عليه و آله إلى صفوان بن اميّة فاستعار منه سبعين درعا بطراقها فقال (صفوان، و هو بعد مشرك) : أ غصبا يا محمد!فقال النبيّ صلّى اللّه عليه و آله: بل عارية مضمونة</a:t>
            </a:r>
            <a:endParaRPr lang="en-CA" sz="2400" dirty="0">
              <a:solidFill>
                <a:srgbClr val="FFFFFF"/>
              </a:solidFill>
              <a:effectLst/>
            </a:endParaRPr>
          </a:p>
          <a:p>
            <a:r>
              <a:rPr lang="en-US" sz="2400" dirty="0">
                <a:solidFill>
                  <a:srgbClr val="FFFFFF"/>
                </a:solidFill>
              </a:rPr>
              <a:t>The Prophet rents 70 sets of armor from Safwan ibn </a:t>
            </a:r>
            <a:r>
              <a:rPr lang="en-US" sz="2400" dirty="0" err="1">
                <a:solidFill>
                  <a:srgbClr val="FFFFFF"/>
                </a:solidFill>
              </a:rPr>
              <a:t>Umayyah</a:t>
            </a:r>
            <a:r>
              <a:rPr lang="en-US" sz="2400" dirty="0">
                <a:solidFill>
                  <a:srgbClr val="FFFFFF"/>
                </a:solidFill>
              </a:rPr>
              <a:t>.</a:t>
            </a:r>
          </a:p>
          <a:p>
            <a:pPr marL="0" indent="0" algn="ctr">
              <a:buNone/>
            </a:pPr>
            <a:r>
              <a:rPr lang="ar-AE" sz="2400" b="0" i="0" dirty="0">
                <a:solidFill>
                  <a:srgbClr val="FFFFFF"/>
                </a:solidFill>
                <a:effectLst/>
                <a:latin typeface="Nassim"/>
              </a:rPr>
              <a:t> قال القمي: لما بلغ رسول اللّه صلّى اللّه عليه و آله اجتماع هوازن في أوطاس، جمع القبائل فرغّبهم في الجهاد، و وعدهم النصر، و أنّ اللّه قد وعده أن يغنّمه أموالهم و نساءهم و ذراريهم.</a:t>
            </a:r>
            <a:endParaRPr lang="en-US" sz="2400" dirty="0">
              <a:solidFill>
                <a:srgbClr val="FFFFFF"/>
              </a:solidFill>
            </a:endParaRPr>
          </a:p>
        </p:txBody>
      </p:sp>
    </p:spTree>
    <p:extLst>
      <p:ext uri="{BB962C8B-B14F-4D97-AF65-F5344CB8AC3E}">
        <p14:creationId xmlns:p14="http://schemas.microsoft.com/office/powerpoint/2010/main" val="300022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50BAF-3631-2724-7DF8-6215A7E0178F}"/>
              </a:ext>
            </a:extLst>
          </p:cNvPr>
          <p:cNvSpPr>
            <a:spLocks noGrp="1"/>
          </p:cNvSpPr>
          <p:nvPr>
            <p:ph type="title"/>
          </p:nvPr>
        </p:nvSpPr>
        <p:spPr>
          <a:xfrm>
            <a:off x="720000" y="619200"/>
            <a:ext cx="10728322" cy="683127"/>
          </a:xfrm>
        </p:spPr>
        <p:txBody>
          <a:bodyPr/>
          <a:lstStyle/>
          <a:p>
            <a:pPr algn="ctr"/>
            <a:r>
              <a:rPr lang="en-US" dirty="0"/>
              <a:t>Prelude to the Battle of </a:t>
            </a:r>
            <a:r>
              <a:rPr lang="en-US" dirty="0" err="1"/>
              <a:t>Hunayn</a:t>
            </a:r>
            <a:endParaRPr lang="en-US" dirty="0"/>
          </a:p>
        </p:txBody>
      </p:sp>
      <p:sp>
        <p:nvSpPr>
          <p:cNvPr id="3" name="Content Placeholder 2">
            <a:extLst>
              <a:ext uri="{FF2B5EF4-FFF2-40B4-BE49-F238E27FC236}">
                <a16:creationId xmlns:a16="http://schemas.microsoft.com/office/drawing/2014/main" id="{85D3B992-7306-F7DF-E3DB-590733E39E0F}"/>
              </a:ext>
            </a:extLst>
          </p:cNvPr>
          <p:cNvSpPr>
            <a:spLocks noGrp="1"/>
          </p:cNvSpPr>
          <p:nvPr>
            <p:ph idx="1"/>
          </p:nvPr>
        </p:nvSpPr>
        <p:spPr>
          <a:xfrm>
            <a:off x="720000" y="1454728"/>
            <a:ext cx="10728325" cy="4314248"/>
          </a:xfrm>
        </p:spPr>
        <p:txBody>
          <a:bodyPr>
            <a:normAutofit/>
          </a:bodyPr>
          <a:lstStyle/>
          <a:p>
            <a:pPr marL="0" indent="0" algn="ctr">
              <a:buNone/>
            </a:pPr>
            <a:r>
              <a:rPr lang="ar-AE" sz="2400" b="0" i="0" dirty="0">
                <a:solidFill>
                  <a:srgbClr val="FFFFFF"/>
                </a:solidFill>
                <a:effectLst/>
                <a:latin typeface="Nassim"/>
              </a:rPr>
              <a:t>قال القمي: و كل من دخل مكة براية أمره أن يحملها، و عقد اللواء الأكبر و دفعه إلى علي عليه السّلام</a:t>
            </a:r>
            <a:endParaRPr lang="en-CA" sz="2400" b="0" i="0" dirty="0">
              <a:solidFill>
                <a:srgbClr val="FFFFFF"/>
              </a:solidFill>
              <a:effectLst/>
              <a:latin typeface="Nassim"/>
            </a:endParaRPr>
          </a:p>
          <a:p>
            <a:r>
              <a:rPr lang="en-CA" sz="2400" dirty="0">
                <a:solidFill>
                  <a:srgbClr val="FFFFFF"/>
                </a:solidFill>
              </a:rPr>
              <a:t>The main standard was given to Imam Ali ibn Abi Talib</a:t>
            </a:r>
            <a:r>
              <a:rPr lang="ar-AE" sz="2400" b="0" i="0" dirty="0">
                <a:solidFill>
                  <a:srgbClr val="FFFFFF"/>
                </a:solidFill>
                <a:effectLst/>
                <a:latin typeface="Nassim"/>
              </a:rPr>
              <a:t>‌</a:t>
            </a:r>
            <a:r>
              <a:rPr lang="en-CA" sz="2400" b="0" i="0" dirty="0">
                <a:solidFill>
                  <a:srgbClr val="FFFFFF"/>
                </a:solidFill>
                <a:effectLst/>
                <a:latin typeface="Nassim"/>
              </a:rPr>
              <a:t>.</a:t>
            </a:r>
          </a:p>
          <a:p>
            <a:r>
              <a:rPr lang="en-US" sz="2400" dirty="0">
                <a:solidFill>
                  <a:srgbClr val="FFFFFF"/>
                </a:solidFill>
              </a:rPr>
              <a:t>Due to the sheer size of the pagan forces, the Prophet needed reinforcements and thus called upon all the new Muslims of Makkah and the surrounding areas to join the battle.</a:t>
            </a:r>
          </a:p>
          <a:p>
            <a:r>
              <a:rPr lang="en-US" sz="2400" dirty="0">
                <a:solidFill>
                  <a:srgbClr val="FFFFFF"/>
                </a:solidFill>
              </a:rPr>
              <a:t>The army of the Prophet swelled to 12,000.</a:t>
            </a:r>
          </a:p>
        </p:txBody>
      </p:sp>
    </p:spTree>
    <p:extLst>
      <p:ext uri="{BB962C8B-B14F-4D97-AF65-F5344CB8AC3E}">
        <p14:creationId xmlns:p14="http://schemas.microsoft.com/office/powerpoint/2010/main" val="2890992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D1CA0-6025-A548-501A-53F24476EBF2}"/>
              </a:ext>
            </a:extLst>
          </p:cNvPr>
          <p:cNvSpPr>
            <a:spLocks noGrp="1"/>
          </p:cNvSpPr>
          <p:nvPr>
            <p:ph type="title"/>
          </p:nvPr>
        </p:nvSpPr>
        <p:spPr>
          <a:xfrm>
            <a:off x="720000" y="619200"/>
            <a:ext cx="10728322" cy="738545"/>
          </a:xfrm>
        </p:spPr>
        <p:txBody>
          <a:bodyPr/>
          <a:lstStyle/>
          <a:p>
            <a:pPr algn="ctr"/>
            <a:r>
              <a:rPr lang="en-US" dirty="0"/>
              <a:t>Mass Conversions into Islam</a:t>
            </a:r>
          </a:p>
        </p:txBody>
      </p:sp>
      <p:sp>
        <p:nvSpPr>
          <p:cNvPr id="3" name="Content Placeholder 2">
            <a:extLst>
              <a:ext uri="{FF2B5EF4-FFF2-40B4-BE49-F238E27FC236}">
                <a16:creationId xmlns:a16="http://schemas.microsoft.com/office/drawing/2014/main" id="{D1EB86F6-9308-39A4-F2C2-540BC66D8AEE}"/>
              </a:ext>
            </a:extLst>
          </p:cNvPr>
          <p:cNvSpPr>
            <a:spLocks noGrp="1"/>
          </p:cNvSpPr>
          <p:nvPr>
            <p:ph idx="1"/>
          </p:nvPr>
        </p:nvSpPr>
        <p:spPr>
          <a:xfrm>
            <a:off x="720000" y="1357746"/>
            <a:ext cx="10728325" cy="4411230"/>
          </a:xfrm>
        </p:spPr>
        <p:txBody>
          <a:bodyPr>
            <a:normAutofit/>
          </a:bodyPr>
          <a:lstStyle/>
          <a:p>
            <a:r>
              <a:rPr lang="en-US" sz="2400" dirty="0">
                <a:solidFill>
                  <a:srgbClr val="FFFFFF"/>
                </a:solidFill>
              </a:rPr>
              <a:t>After the conquest of Makkah, hundreds of thousands of Arabs presented themselves to the Prophet, embraced Islam and pledged their allegiance to him.</a:t>
            </a:r>
          </a:p>
          <a:p>
            <a:r>
              <a:rPr lang="en-US" sz="2400" dirty="0">
                <a:solidFill>
                  <a:srgbClr val="FFFFFF"/>
                </a:solidFill>
              </a:rPr>
              <a:t>Why did they all join the Prophet at this time?</a:t>
            </a:r>
          </a:p>
          <a:p>
            <a:pPr lvl="1"/>
            <a:r>
              <a:rPr lang="en-US" sz="2400" dirty="0">
                <a:solidFill>
                  <a:srgbClr val="FFFFFF"/>
                </a:solidFill>
              </a:rPr>
              <a:t>Most of them were waiting to witness the outcome between the final showdown between the pagans and the Muslims. After the Muslims gained victory, the multitude of neutral tribes came into the fold of Islam in droves.</a:t>
            </a:r>
          </a:p>
        </p:txBody>
      </p:sp>
    </p:spTree>
    <p:extLst>
      <p:ext uri="{BB962C8B-B14F-4D97-AF65-F5344CB8AC3E}">
        <p14:creationId xmlns:p14="http://schemas.microsoft.com/office/powerpoint/2010/main" val="3280905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5860F-3E40-8CDC-BC70-26740F2010E2}"/>
              </a:ext>
            </a:extLst>
          </p:cNvPr>
          <p:cNvSpPr>
            <a:spLocks noGrp="1"/>
          </p:cNvSpPr>
          <p:nvPr>
            <p:ph type="title"/>
          </p:nvPr>
        </p:nvSpPr>
        <p:spPr>
          <a:xfrm>
            <a:off x="720000" y="619200"/>
            <a:ext cx="10728322" cy="655418"/>
          </a:xfrm>
        </p:spPr>
        <p:txBody>
          <a:bodyPr/>
          <a:lstStyle/>
          <a:p>
            <a:pPr algn="ctr"/>
            <a:r>
              <a:rPr lang="en-US" dirty="0"/>
              <a:t>Prelude to the Battle of </a:t>
            </a:r>
            <a:r>
              <a:rPr lang="en-US" dirty="0" err="1"/>
              <a:t>Hunayn</a:t>
            </a:r>
            <a:endParaRPr lang="en-US" dirty="0"/>
          </a:p>
        </p:txBody>
      </p:sp>
      <p:sp>
        <p:nvSpPr>
          <p:cNvPr id="3" name="Content Placeholder 2">
            <a:extLst>
              <a:ext uri="{FF2B5EF4-FFF2-40B4-BE49-F238E27FC236}">
                <a16:creationId xmlns:a16="http://schemas.microsoft.com/office/drawing/2014/main" id="{67433539-9911-595D-70C3-FE301430245C}"/>
              </a:ext>
            </a:extLst>
          </p:cNvPr>
          <p:cNvSpPr>
            <a:spLocks noGrp="1"/>
          </p:cNvSpPr>
          <p:nvPr>
            <p:ph idx="1"/>
          </p:nvPr>
        </p:nvSpPr>
        <p:spPr>
          <a:xfrm>
            <a:off x="720000" y="1593274"/>
            <a:ext cx="10728325" cy="4175702"/>
          </a:xfrm>
        </p:spPr>
        <p:txBody>
          <a:bodyPr/>
          <a:lstStyle/>
          <a:p>
            <a:r>
              <a:rPr lang="en-CA" sz="2400" dirty="0">
                <a:solidFill>
                  <a:srgbClr val="FFFFFF"/>
                </a:solidFill>
                <a:effectLst/>
              </a:rPr>
              <a:t>It is important to note that many of these new converts were non-committed or even openly hypocritical:</a:t>
            </a:r>
          </a:p>
          <a:p>
            <a:pPr lvl="1"/>
            <a:r>
              <a:rPr lang="en-CA" sz="2400" dirty="0">
                <a:solidFill>
                  <a:srgbClr val="FFFFFF"/>
                </a:solidFill>
                <a:effectLst/>
              </a:rPr>
              <a:t>They were there to witness the Muslims’ defeat or to share in the spoils</a:t>
            </a:r>
          </a:p>
          <a:p>
            <a:pPr lvl="1"/>
            <a:r>
              <a:rPr lang="en-CA" sz="2400" dirty="0">
                <a:solidFill>
                  <a:srgbClr val="FFFFFF"/>
                </a:solidFill>
              </a:rPr>
              <a:t>T</a:t>
            </a:r>
            <a:r>
              <a:rPr lang="en-CA" sz="2400" dirty="0">
                <a:solidFill>
                  <a:srgbClr val="FFFFFF"/>
                </a:solidFill>
                <a:effectLst/>
              </a:rPr>
              <a:t>heir presence was also a liability since if they fled, they could break the will of the Muslims.</a:t>
            </a:r>
          </a:p>
          <a:p>
            <a:endParaRPr lang="en-US" dirty="0"/>
          </a:p>
        </p:txBody>
      </p:sp>
    </p:spTree>
    <p:extLst>
      <p:ext uri="{BB962C8B-B14F-4D97-AF65-F5344CB8AC3E}">
        <p14:creationId xmlns:p14="http://schemas.microsoft.com/office/powerpoint/2010/main" val="3372540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F14C0-4E1C-1A7C-B682-1811C7B26A00}"/>
              </a:ext>
            </a:extLst>
          </p:cNvPr>
          <p:cNvSpPr>
            <a:spLocks noGrp="1"/>
          </p:cNvSpPr>
          <p:nvPr>
            <p:ph type="title"/>
          </p:nvPr>
        </p:nvSpPr>
        <p:spPr>
          <a:xfrm>
            <a:off x="720000" y="619200"/>
            <a:ext cx="10728322" cy="752400"/>
          </a:xfrm>
        </p:spPr>
        <p:txBody>
          <a:bodyPr/>
          <a:lstStyle/>
          <a:p>
            <a:pPr algn="ctr"/>
            <a:r>
              <a:rPr lang="en-US" dirty="0"/>
              <a:t>Prelude to the Battle of </a:t>
            </a:r>
            <a:r>
              <a:rPr lang="en-US" dirty="0" err="1"/>
              <a:t>Hunayn</a:t>
            </a:r>
            <a:endParaRPr lang="en-US" dirty="0"/>
          </a:p>
        </p:txBody>
      </p:sp>
      <p:sp>
        <p:nvSpPr>
          <p:cNvPr id="3" name="Content Placeholder 2">
            <a:extLst>
              <a:ext uri="{FF2B5EF4-FFF2-40B4-BE49-F238E27FC236}">
                <a16:creationId xmlns:a16="http://schemas.microsoft.com/office/drawing/2014/main" id="{8B3650E9-6897-47CC-FA47-3E90E54F6392}"/>
              </a:ext>
            </a:extLst>
          </p:cNvPr>
          <p:cNvSpPr>
            <a:spLocks noGrp="1"/>
          </p:cNvSpPr>
          <p:nvPr>
            <p:ph idx="1"/>
          </p:nvPr>
        </p:nvSpPr>
        <p:spPr>
          <a:xfrm>
            <a:off x="720000" y="1496292"/>
            <a:ext cx="10728325" cy="4272684"/>
          </a:xfrm>
        </p:spPr>
        <p:txBody>
          <a:bodyPr>
            <a:normAutofit/>
          </a:bodyPr>
          <a:lstStyle/>
          <a:p>
            <a:r>
              <a:rPr lang="en-US" sz="2400" dirty="0">
                <a:solidFill>
                  <a:srgbClr val="FFFFFF"/>
                </a:solidFill>
              </a:rPr>
              <a:t>The Prophet’s large army gave many Muslims a false sense of confidence and cockiness.</a:t>
            </a:r>
          </a:p>
          <a:p>
            <a:r>
              <a:rPr lang="en-US" sz="2400" dirty="0">
                <a:solidFill>
                  <a:srgbClr val="FFFFFF"/>
                </a:solidFill>
              </a:rPr>
              <a:t>Shaykh Al-</a:t>
            </a:r>
            <a:r>
              <a:rPr lang="en-US" sz="2400" dirty="0" err="1">
                <a:solidFill>
                  <a:srgbClr val="FFFFFF"/>
                </a:solidFill>
              </a:rPr>
              <a:t>Mufid</a:t>
            </a:r>
            <a:r>
              <a:rPr lang="en-US" sz="2400" dirty="0">
                <a:solidFill>
                  <a:srgbClr val="FFFFFF"/>
                </a:solidFill>
              </a:rPr>
              <a:t> in Kitab Al-Irshad reports:</a:t>
            </a:r>
          </a:p>
          <a:p>
            <a:pPr marL="0" indent="0" algn="ctr">
              <a:buNone/>
            </a:pPr>
            <a:r>
              <a:rPr lang="ar-AE" sz="2400" dirty="0">
                <a:solidFill>
                  <a:srgbClr val="FFFFFF"/>
                </a:solidFill>
              </a:rPr>
              <a:t>قال المفيد في «الإرشاد» لما استظهر رسول اللّه صلّى اللّه عليه و آله في غزاة حنين بجمع كثير و خرج متوجها إلى القوم في عشرة آلاف من المسلمين، و رأوا جمعهم و كثرة عدّتهم و سلاحهم، ظنّ أكثرهم أن لن يغلبوا لذلك، و أعجبت كثرتهم يومئذ أبا بكر فقال:لن نغلب اليوم من قلة</a:t>
            </a:r>
            <a:endParaRPr lang="en-US" sz="2400" dirty="0">
              <a:solidFill>
                <a:srgbClr val="FFFFFF"/>
              </a:solidFill>
            </a:endParaRPr>
          </a:p>
        </p:txBody>
      </p:sp>
    </p:spTree>
    <p:extLst>
      <p:ext uri="{BB962C8B-B14F-4D97-AF65-F5344CB8AC3E}">
        <p14:creationId xmlns:p14="http://schemas.microsoft.com/office/powerpoint/2010/main" val="840360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3AB09-846E-5A33-A043-6191FA233460}"/>
              </a:ext>
            </a:extLst>
          </p:cNvPr>
          <p:cNvSpPr>
            <a:spLocks noGrp="1"/>
          </p:cNvSpPr>
          <p:nvPr>
            <p:ph type="title"/>
          </p:nvPr>
        </p:nvSpPr>
        <p:spPr>
          <a:xfrm>
            <a:off x="720000" y="619200"/>
            <a:ext cx="10728322" cy="655418"/>
          </a:xfrm>
        </p:spPr>
        <p:txBody>
          <a:bodyPr/>
          <a:lstStyle/>
          <a:p>
            <a:pPr algn="ctr"/>
            <a:r>
              <a:rPr lang="en-US" dirty="0"/>
              <a:t>Prelude to the Battle of </a:t>
            </a:r>
            <a:r>
              <a:rPr lang="en-US" dirty="0" err="1"/>
              <a:t>Hunayn</a:t>
            </a:r>
            <a:endParaRPr lang="en-US" dirty="0"/>
          </a:p>
        </p:txBody>
      </p:sp>
      <p:sp>
        <p:nvSpPr>
          <p:cNvPr id="3" name="Content Placeholder 2">
            <a:extLst>
              <a:ext uri="{FF2B5EF4-FFF2-40B4-BE49-F238E27FC236}">
                <a16:creationId xmlns:a16="http://schemas.microsoft.com/office/drawing/2014/main" id="{336276E6-A7E3-1DAF-3FCA-CA4624710D5E}"/>
              </a:ext>
            </a:extLst>
          </p:cNvPr>
          <p:cNvSpPr>
            <a:spLocks noGrp="1"/>
          </p:cNvSpPr>
          <p:nvPr>
            <p:ph idx="1"/>
          </p:nvPr>
        </p:nvSpPr>
        <p:spPr>
          <a:xfrm>
            <a:off x="720000" y="1482436"/>
            <a:ext cx="10728325" cy="4286539"/>
          </a:xfrm>
        </p:spPr>
        <p:txBody>
          <a:bodyPr/>
          <a:lstStyle/>
          <a:p>
            <a:endParaRPr lang="en-US" sz="2400" dirty="0">
              <a:solidFill>
                <a:srgbClr val="FFFFFF"/>
              </a:solidFill>
            </a:endParaRPr>
          </a:p>
          <a:p>
            <a:pPr marL="0" indent="0" algn="ctr">
              <a:buNone/>
            </a:pPr>
            <a:r>
              <a:rPr lang="ar-AE" sz="2400" b="0" i="0" dirty="0">
                <a:solidFill>
                  <a:srgbClr val="FFFFFF"/>
                </a:solidFill>
                <a:effectLst/>
                <a:latin typeface="me_quran"/>
              </a:rPr>
              <a:t>لَقَدْ نَصَرَكُمُ ٱللَّهُ فِى مَوَاطِنَ كَثِيرَةٍ وَيَوْمَ حُنَيْنٍ إِذْ أَعْجَبَتْكُمْ كَثْرَتُكُمْ فَلَمْ تُغْنِ عَنكُمْ شَيْـًٔا وَضَاقَتْ عَلَيْكُمُ ٱلْأَرْضُ بِمَا رَحُبَتْ ثُمَّ وَلَّيْتُم مُّدْبِرِينَ</a:t>
            </a:r>
            <a:endParaRPr lang="en-CA" sz="2400" b="0" i="0" dirty="0">
              <a:solidFill>
                <a:srgbClr val="FFFFFF"/>
              </a:solidFill>
              <a:effectLst/>
              <a:latin typeface="me_quran"/>
            </a:endParaRPr>
          </a:p>
          <a:p>
            <a:pPr marL="0" indent="0" algn="ctr">
              <a:buNone/>
            </a:pPr>
            <a:r>
              <a:rPr lang="en-CA" sz="2400" b="0" i="0" dirty="0">
                <a:solidFill>
                  <a:srgbClr val="FFFFFF"/>
                </a:solidFill>
                <a:effectLst/>
              </a:rPr>
              <a:t>“God has already given you victory in many regions and [even] on the day of </a:t>
            </a:r>
            <a:r>
              <a:rPr lang="en-CA" sz="2400" b="0" i="0" dirty="0" err="1">
                <a:solidFill>
                  <a:srgbClr val="FFFFFF"/>
                </a:solidFill>
                <a:effectLst/>
              </a:rPr>
              <a:t>hunayn</a:t>
            </a:r>
            <a:r>
              <a:rPr lang="en-CA" sz="2400" b="0" i="0" dirty="0">
                <a:solidFill>
                  <a:srgbClr val="FFFFFF"/>
                </a:solidFill>
                <a:effectLst/>
              </a:rPr>
              <a:t>, when your great number pleased you, but it did not avail you at all, and the earth was confining for you with its vastness; then you turned back, fleeing.”</a:t>
            </a:r>
          </a:p>
          <a:p>
            <a:pPr marL="0" indent="0" algn="ctr">
              <a:buNone/>
            </a:pPr>
            <a:r>
              <a:rPr lang="en-CA" sz="2400" dirty="0">
                <a:solidFill>
                  <a:srgbClr val="FFFFFF"/>
                </a:solidFill>
              </a:rPr>
              <a:t>Quran 9:25</a:t>
            </a:r>
            <a:endParaRPr lang="en-US" sz="2400" dirty="0">
              <a:solidFill>
                <a:srgbClr val="FFFFFF"/>
              </a:solidFill>
            </a:endParaRPr>
          </a:p>
          <a:p>
            <a:pPr marL="0" indent="0" algn="ctr">
              <a:buNone/>
            </a:pPr>
            <a:endParaRPr lang="en-US" dirty="0"/>
          </a:p>
        </p:txBody>
      </p:sp>
    </p:spTree>
    <p:extLst>
      <p:ext uri="{BB962C8B-B14F-4D97-AF65-F5344CB8AC3E}">
        <p14:creationId xmlns:p14="http://schemas.microsoft.com/office/powerpoint/2010/main" val="3385575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AC968-5937-E03B-3865-7FD3D34E4D37}"/>
              </a:ext>
            </a:extLst>
          </p:cNvPr>
          <p:cNvSpPr>
            <a:spLocks noGrp="1"/>
          </p:cNvSpPr>
          <p:nvPr>
            <p:ph type="title"/>
          </p:nvPr>
        </p:nvSpPr>
        <p:spPr>
          <a:xfrm>
            <a:off x="720000" y="619200"/>
            <a:ext cx="10728322" cy="807818"/>
          </a:xfrm>
        </p:spPr>
        <p:txBody>
          <a:bodyPr/>
          <a:lstStyle/>
          <a:p>
            <a:pPr algn="ctr"/>
            <a:r>
              <a:rPr lang="en-US" dirty="0"/>
              <a:t>Mass Conversions into Islam</a:t>
            </a:r>
          </a:p>
        </p:txBody>
      </p:sp>
      <p:sp>
        <p:nvSpPr>
          <p:cNvPr id="3" name="Content Placeholder 2">
            <a:extLst>
              <a:ext uri="{FF2B5EF4-FFF2-40B4-BE49-F238E27FC236}">
                <a16:creationId xmlns:a16="http://schemas.microsoft.com/office/drawing/2014/main" id="{45B3280E-9BC5-C420-0444-9B26C16CD76E}"/>
              </a:ext>
            </a:extLst>
          </p:cNvPr>
          <p:cNvSpPr>
            <a:spLocks noGrp="1"/>
          </p:cNvSpPr>
          <p:nvPr>
            <p:ph idx="1"/>
          </p:nvPr>
        </p:nvSpPr>
        <p:spPr>
          <a:xfrm>
            <a:off x="720000" y="1565564"/>
            <a:ext cx="10728325" cy="4203411"/>
          </a:xfrm>
        </p:spPr>
        <p:txBody>
          <a:bodyPr>
            <a:normAutofit lnSpcReduction="10000"/>
          </a:bodyPr>
          <a:lstStyle/>
          <a:p>
            <a:r>
              <a:rPr lang="en-US" sz="2400" dirty="0">
                <a:solidFill>
                  <a:srgbClr val="FFFFFF"/>
                </a:solidFill>
              </a:rPr>
              <a:t>The Quran describes the mass conversion of the Arabian Peninsula to Islam in Surat Al-Nasr:</a:t>
            </a:r>
          </a:p>
          <a:p>
            <a:pPr marL="0" indent="0" algn="ctr">
              <a:buNone/>
            </a:pPr>
            <a:r>
              <a:rPr lang="ar-AE" sz="2400" dirty="0">
                <a:solidFill>
                  <a:srgbClr val="FFFFFF"/>
                </a:solidFill>
              </a:rPr>
              <a:t>إِذَا جَآءَ نَصْرُ ٱللَّهِ وَٱلْفَتْحُ وَرَأَيْتَ ٱلنَّاسَ يَدْخُلُونَ فِى دِينِ ٱللَّهِ أَفْوَاجًا فَسَبِّحْ بِحَمْدِ رَبِّكَ وَٱسْتَغْفِرْهُ إِنَّهُۥ كَانَ تَوَّابًۢا</a:t>
            </a:r>
            <a:endParaRPr lang="en-CA" sz="2400" dirty="0">
              <a:solidFill>
                <a:srgbClr val="FFFFFF"/>
              </a:solidFill>
            </a:endParaRPr>
          </a:p>
          <a:p>
            <a:pPr marL="0" indent="0" algn="ctr">
              <a:buNone/>
            </a:pPr>
            <a:endParaRPr lang="en-US" sz="2400" dirty="0">
              <a:solidFill>
                <a:srgbClr val="FFFFFF"/>
              </a:solidFill>
            </a:endParaRPr>
          </a:p>
          <a:p>
            <a:pPr marL="0" indent="0" algn="ctr">
              <a:buNone/>
            </a:pPr>
            <a:r>
              <a:rPr lang="en-US" sz="2400" dirty="0">
                <a:solidFill>
                  <a:srgbClr val="FFFFFF"/>
                </a:solidFill>
              </a:rPr>
              <a:t>“When the help of God comes and the conquest. And you see the people entering into the religion of God in multitudes. Then exalt with praise of your Lord and ask forgiveness of Him. Indeed, He is ever accepting of repentance.</a:t>
            </a:r>
          </a:p>
          <a:p>
            <a:pPr marL="0" indent="0" algn="ctr">
              <a:buNone/>
            </a:pPr>
            <a:r>
              <a:rPr lang="en-US" sz="2400" dirty="0">
                <a:solidFill>
                  <a:srgbClr val="FFFFFF"/>
                </a:solidFill>
              </a:rPr>
              <a:t>Quran 110: 1-3</a:t>
            </a:r>
          </a:p>
        </p:txBody>
      </p:sp>
    </p:spTree>
    <p:extLst>
      <p:ext uri="{BB962C8B-B14F-4D97-AF65-F5344CB8AC3E}">
        <p14:creationId xmlns:p14="http://schemas.microsoft.com/office/powerpoint/2010/main" val="308379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E9D91C-1C06-D995-87D5-9960658FB5E4}"/>
              </a:ext>
            </a:extLst>
          </p:cNvPr>
          <p:cNvSpPr>
            <a:spLocks noGrp="1"/>
          </p:cNvSpPr>
          <p:nvPr>
            <p:ph type="title"/>
          </p:nvPr>
        </p:nvSpPr>
        <p:spPr>
          <a:xfrm>
            <a:off x="720000" y="619200"/>
            <a:ext cx="10728322" cy="724691"/>
          </a:xfrm>
        </p:spPr>
        <p:txBody>
          <a:bodyPr/>
          <a:lstStyle/>
          <a:p>
            <a:pPr algn="ctr"/>
            <a:r>
              <a:rPr lang="en-US" dirty="0"/>
              <a:t>Mass Conversions into Islam</a:t>
            </a:r>
          </a:p>
        </p:txBody>
      </p:sp>
      <p:sp>
        <p:nvSpPr>
          <p:cNvPr id="3" name="Content Placeholder 2">
            <a:extLst>
              <a:ext uri="{FF2B5EF4-FFF2-40B4-BE49-F238E27FC236}">
                <a16:creationId xmlns:a16="http://schemas.microsoft.com/office/drawing/2014/main" id="{AC71CE70-EAE9-6FC1-0ABB-325B6E87AAB2}"/>
              </a:ext>
            </a:extLst>
          </p:cNvPr>
          <p:cNvSpPr>
            <a:spLocks noGrp="1"/>
          </p:cNvSpPr>
          <p:nvPr>
            <p:ph idx="1"/>
          </p:nvPr>
        </p:nvSpPr>
        <p:spPr>
          <a:xfrm>
            <a:off x="720000" y="1343892"/>
            <a:ext cx="10728325" cy="4425084"/>
          </a:xfrm>
        </p:spPr>
        <p:txBody>
          <a:bodyPr>
            <a:normAutofit/>
          </a:bodyPr>
          <a:lstStyle/>
          <a:p>
            <a:r>
              <a:rPr lang="en-US" sz="2400" b="1" dirty="0">
                <a:solidFill>
                  <a:srgbClr val="FFFFFF"/>
                </a:solidFill>
              </a:rPr>
              <a:t>Brief reflections on the surah:</a:t>
            </a:r>
          </a:p>
          <a:p>
            <a:r>
              <a:rPr lang="en-US" sz="2400" dirty="0">
                <a:solidFill>
                  <a:srgbClr val="FFFFFF"/>
                </a:solidFill>
              </a:rPr>
              <a:t>1. The word ‘</a:t>
            </a:r>
            <a:r>
              <a:rPr lang="en-US" sz="2400" dirty="0" err="1">
                <a:solidFill>
                  <a:srgbClr val="FFFFFF"/>
                </a:solidFill>
              </a:rPr>
              <a:t>nasr</a:t>
            </a:r>
            <a:r>
              <a:rPr lang="en-US" sz="2400" dirty="0">
                <a:solidFill>
                  <a:srgbClr val="FFFFFF"/>
                </a:solidFill>
              </a:rPr>
              <a:t>’ means victory but in this context, since it is paired with the word ‘</a:t>
            </a:r>
            <a:r>
              <a:rPr lang="en-US" sz="2400" dirty="0" err="1">
                <a:solidFill>
                  <a:srgbClr val="FFFFFF"/>
                </a:solidFill>
              </a:rPr>
              <a:t>fath</a:t>
            </a:r>
            <a:r>
              <a:rPr lang="en-US" sz="2400" dirty="0">
                <a:solidFill>
                  <a:srgbClr val="FFFFFF"/>
                </a:solidFill>
              </a:rPr>
              <a:t>’ we can infer that it means help or assistance.</a:t>
            </a:r>
          </a:p>
          <a:p>
            <a:r>
              <a:rPr lang="en-US" sz="2400" dirty="0">
                <a:solidFill>
                  <a:srgbClr val="FFFFFF"/>
                </a:solidFill>
              </a:rPr>
              <a:t>2. The difference between </a:t>
            </a:r>
            <a:r>
              <a:rPr lang="ar-AE" sz="2400" dirty="0">
                <a:solidFill>
                  <a:srgbClr val="FFFFFF"/>
                </a:solidFill>
              </a:rPr>
              <a:t>إذا</a:t>
            </a:r>
            <a:r>
              <a:rPr lang="en-CA" sz="2400" dirty="0">
                <a:solidFill>
                  <a:srgbClr val="FFFFFF"/>
                </a:solidFill>
              </a:rPr>
              <a:t> and </a:t>
            </a:r>
            <a:r>
              <a:rPr lang="ar-AE" sz="2400" dirty="0">
                <a:solidFill>
                  <a:srgbClr val="FFFFFF"/>
                </a:solidFill>
              </a:rPr>
              <a:t>إن</a:t>
            </a:r>
            <a:endParaRPr lang="en-CA" sz="2400" dirty="0">
              <a:solidFill>
                <a:srgbClr val="FFFFFF"/>
              </a:solidFill>
            </a:endParaRPr>
          </a:p>
          <a:p>
            <a:r>
              <a:rPr lang="en-CA" sz="2400" dirty="0">
                <a:solidFill>
                  <a:srgbClr val="FFFFFF"/>
                </a:solidFill>
              </a:rPr>
              <a:t>3. The Prophet and his companions experienced previous victories but was a special victory.</a:t>
            </a:r>
            <a:endParaRPr lang="en-US" sz="2400" dirty="0">
              <a:solidFill>
                <a:srgbClr val="FFFFFF"/>
              </a:solidFill>
            </a:endParaRPr>
          </a:p>
        </p:txBody>
      </p:sp>
    </p:spTree>
    <p:extLst>
      <p:ext uri="{BB962C8B-B14F-4D97-AF65-F5344CB8AC3E}">
        <p14:creationId xmlns:p14="http://schemas.microsoft.com/office/powerpoint/2010/main" val="2782716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66BA9-443B-F5D8-3A64-6C243C0F5842}"/>
              </a:ext>
            </a:extLst>
          </p:cNvPr>
          <p:cNvSpPr>
            <a:spLocks noGrp="1"/>
          </p:cNvSpPr>
          <p:nvPr>
            <p:ph type="title"/>
          </p:nvPr>
        </p:nvSpPr>
        <p:spPr>
          <a:xfrm>
            <a:off x="720000" y="619200"/>
            <a:ext cx="10728322" cy="766255"/>
          </a:xfrm>
        </p:spPr>
        <p:txBody>
          <a:bodyPr/>
          <a:lstStyle/>
          <a:p>
            <a:pPr algn="ctr"/>
            <a:r>
              <a:rPr lang="en-US" dirty="0"/>
              <a:t>Mass Conversions into Islam</a:t>
            </a:r>
          </a:p>
        </p:txBody>
      </p:sp>
      <p:sp>
        <p:nvSpPr>
          <p:cNvPr id="3" name="Content Placeholder 2">
            <a:extLst>
              <a:ext uri="{FF2B5EF4-FFF2-40B4-BE49-F238E27FC236}">
                <a16:creationId xmlns:a16="http://schemas.microsoft.com/office/drawing/2014/main" id="{31D89414-0C0B-258B-E5E0-68E154C766A6}"/>
              </a:ext>
            </a:extLst>
          </p:cNvPr>
          <p:cNvSpPr>
            <a:spLocks noGrp="1"/>
          </p:cNvSpPr>
          <p:nvPr>
            <p:ph idx="1"/>
          </p:nvPr>
        </p:nvSpPr>
        <p:spPr>
          <a:xfrm>
            <a:off x="720000" y="1385456"/>
            <a:ext cx="10728325" cy="4853344"/>
          </a:xfrm>
        </p:spPr>
        <p:txBody>
          <a:bodyPr>
            <a:normAutofit lnSpcReduction="10000"/>
          </a:bodyPr>
          <a:lstStyle/>
          <a:p>
            <a:r>
              <a:rPr lang="en-US" sz="2400" dirty="0">
                <a:solidFill>
                  <a:srgbClr val="FFFFFF"/>
                </a:solidFill>
              </a:rPr>
              <a:t>4. What is the meaning of victory from an Islamic perspective?</a:t>
            </a:r>
          </a:p>
          <a:p>
            <a:pPr marL="0" indent="0" algn="ctr">
              <a:buNone/>
            </a:pPr>
            <a:r>
              <a:rPr lang="ar-AE" sz="2400" b="0" i="0" dirty="0">
                <a:solidFill>
                  <a:srgbClr val="FCFCFC"/>
                </a:solidFill>
                <a:effectLst/>
                <a:latin typeface="Simplified Arabic" panose="02020603050405020304" pitchFamily="18" charset="-78"/>
              </a:rPr>
              <a:t> يا علي! لا تقاتلن أحدا حتى تدعوه، وأيم الله لأن يهدي الله على يديك رجلا خير لك مما طلعت عليه الشمس وغربت</a:t>
            </a:r>
            <a:endParaRPr lang="en-CA" sz="2400" b="0" i="0" dirty="0">
              <a:solidFill>
                <a:srgbClr val="FCFCFC"/>
              </a:solidFill>
              <a:effectLst/>
              <a:latin typeface="Simplified Arabic" panose="02020603050405020304" pitchFamily="18" charset="-78"/>
            </a:endParaRPr>
          </a:p>
          <a:p>
            <a:pPr marL="0" indent="0" algn="ctr">
              <a:buNone/>
            </a:pPr>
            <a:r>
              <a:rPr lang="en-CA" sz="2400" dirty="0">
                <a:solidFill>
                  <a:srgbClr val="FCFCFC"/>
                </a:solidFill>
              </a:rPr>
              <a:t>“O Ali, do not fight anyone until you invite them [to Islam], for by God if God guides one person at your hands, it is better than anything the shines upon and sets upon.</a:t>
            </a:r>
          </a:p>
          <a:p>
            <a:r>
              <a:rPr lang="en-CA" sz="2400" dirty="0">
                <a:solidFill>
                  <a:srgbClr val="FCFCFC"/>
                </a:solidFill>
              </a:rPr>
              <a:t>5. Whenever you taste success, remember that God is the one who enabled you. Indeed, success is to create opportunities for the light of God to manifest in this world.</a:t>
            </a:r>
          </a:p>
          <a:p>
            <a:r>
              <a:rPr lang="en-CA" sz="2400" dirty="0">
                <a:solidFill>
                  <a:srgbClr val="FCFCFC"/>
                </a:solidFill>
              </a:rPr>
              <a:t>6. What is the meaning of Tasbih and </a:t>
            </a:r>
            <a:r>
              <a:rPr lang="en-CA" sz="2400" dirty="0" err="1">
                <a:solidFill>
                  <a:srgbClr val="FCFCFC"/>
                </a:solidFill>
              </a:rPr>
              <a:t>Hamd</a:t>
            </a:r>
            <a:r>
              <a:rPr lang="en-CA" sz="2400" dirty="0">
                <a:solidFill>
                  <a:srgbClr val="FCFCFC"/>
                </a:solidFill>
              </a:rPr>
              <a:t>?</a:t>
            </a:r>
          </a:p>
          <a:p>
            <a:endParaRPr lang="en-US" sz="2400" dirty="0">
              <a:solidFill>
                <a:srgbClr val="FCFCFC"/>
              </a:solidFill>
            </a:endParaRPr>
          </a:p>
          <a:p>
            <a:endParaRPr lang="en-US" dirty="0"/>
          </a:p>
        </p:txBody>
      </p:sp>
    </p:spTree>
    <p:extLst>
      <p:ext uri="{BB962C8B-B14F-4D97-AF65-F5344CB8AC3E}">
        <p14:creationId xmlns:p14="http://schemas.microsoft.com/office/powerpoint/2010/main" val="17175990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2C936-DF68-599E-75CB-E0AD3280109C}"/>
              </a:ext>
            </a:extLst>
          </p:cNvPr>
          <p:cNvSpPr>
            <a:spLocks noGrp="1"/>
          </p:cNvSpPr>
          <p:nvPr>
            <p:ph type="title"/>
          </p:nvPr>
        </p:nvSpPr>
        <p:spPr>
          <a:xfrm>
            <a:off x="720000" y="619200"/>
            <a:ext cx="10728322" cy="710836"/>
          </a:xfrm>
        </p:spPr>
        <p:txBody>
          <a:bodyPr/>
          <a:lstStyle/>
          <a:p>
            <a:pPr algn="ctr"/>
            <a:r>
              <a:rPr lang="en-US" dirty="0"/>
              <a:t>Mass Conversions into Islam</a:t>
            </a:r>
          </a:p>
        </p:txBody>
      </p:sp>
      <p:sp>
        <p:nvSpPr>
          <p:cNvPr id="3" name="Content Placeholder 2">
            <a:extLst>
              <a:ext uri="{FF2B5EF4-FFF2-40B4-BE49-F238E27FC236}">
                <a16:creationId xmlns:a16="http://schemas.microsoft.com/office/drawing/2014/main" id="{7E67CBA4-8F4B-1391-46F3-826B24B556CB}"/>
              </a:ext>
            </a:extLst>
          </p:cNvPr>
          <p:cNvSpPr>
            <a:spLocks noGrp="1"/>
          </p:cNvSpPr>
          <p:nvPr>
            <p:ph idx="1"/>
          </p:nvPr>
        </p:nvSpPr>
        <p:spPr>
          <a:xfrm>
            <a:off x="720000" y="1330036"/>
            <a:ext cx="10728325" cy="4438939"/>
          </a:xfrm>
        </p:spPr>
        <p:txBody>
          <a:bodyPr>
            <a:normAutofit/>
          </a:bodyPr>
          <a:lstStyle/>
          <a:p>
            <a:r>
              <a:rPr lang="en-US" sz="2400" dirty="0">
                <a:solidFill>
                  <a:srgbClr val="FFFFFF"/>
                </a:solidFill>
              </a:rPr>
              <a:t>7. Why does the verse command the Prophet to seek forgiveness?</a:t>
            </a:r>
          </a:p>
          <a:p>
            <a:r>
              <a:rPr lang="en-US" sz="2400" dirty="0">
                <a:solidFill>
                  <a:srgbClr val="FFFFFF"/>
                </a:solidFill>
              </a:rPr>
              <a:t>The answer can be extrapolated from the following narration:</a:t>
            </a:r>
          </a:p>
          <a:p>
            <a:pPr marL="0" indent="0" algn="ctr">
              <a:buNone/>
            </a:pPr>
            <a:r>
              <a:rPr lang="ar-AE" sz="2400" b="0" i="0" dirty="0">
                <a:solidFill>
                  <a:srgbClr val="FEFEFE"/>
                </a:solidFill>
                <a:effectLst/>
                <a:latin typeface="Simplified Arabic" panose="02020603050405020304" pitchFamily="18" charset="-78"/>
                <a:cs typeface="Simplified Arabic" panose="02020603050405020304" pitchFamily="18" charset="-78"/>
              </a:rPr>
              <a:t>يا كميل إن ذنوبك أكثر من حسناتك، وغفلتك أكثر من ذكرك، ونعم الله عليك أكثر من عملك.</a:t>
            </a:r>
            <a:endParaRPr lang="en-CA" sz="2400" b="0" i="0" dirty="0">
              <a:solidFill>
                <a:srgbClr val="FEFEFE"/>
              </a:solidFill>
              <a:effectLst/>
              <a:latin typeface="Simplified Arabic" panose="02020603050405020304" pitchFamily="18" charset="-78"/>
              <a:cs typeface="Simplified Arabic" panose="02020603050405020304" pitchFamily="18" charset="-78"/>
            </a:endParaRPr>
          </a:p>
          <a:p>
            <a:pPr marL="0" indent="0" algn="ctr">
              <a:buNone/>
            </a:pPr>
            <a:r>
              <a:rPr lang="en-CA" sz="2400" dirty="0">
                <a:solidFill>
                  <a:srgbClr val="FEFEFE"/>
                </a:solidFill>
                <a:cs typeface="Simplified Arabic" panose="02020603050405020304" pitchFamily="18" charset="-78"/>
              </a:rPr>
              <a:t>“O </a:t>
            </a:r>
            <a:r>
              <a:rPr lang="en-CA" sz="2400" dirty="0" err="1">
                <a:solidFill>
                  <a:srgbClr val="FEFEFE"/>
                </a:solidFill>
                <a:cs typeface="Simplified Arabic" panose="02020603050405020304" pitchFamily="18" charset="-78"/>
              </a:rPr>
              <a:t>Kumayl</a:t>
            </a:r>
            <a:r>
              <a:rPr lang="en-CA" sz="2400" dirty="0">
                <a:solidFill>
                  <a:srgbClr val="FEFEFE"/>
                </a:solidFill>
                <a:cs typeface="Simplified Arabic" panose="02020603050405020304" pitchFamily="18" charset="-78"/>
              </a:rPr>
              <a:t>, verily your sins are greater than your good deeds, and your heedless is greater than your remembrance, and God’s bounties upon you are greater than your actions.”</a:t>
            </a:r>
            <a:endParaRPr lang="en-CA" sz="2400" b="0" i="0" dirty="0">
              <a:solidFill>
                <a:srgbClr val="FEFEFE"/>
              </a:solidFill>
              <a:effectLst/>
              <a:cs typeface="Simplified Arabic" panose="02020603050405020304" pitchFamily="18" charset="-78"/>
            </a:endParaRPr>
          </a:p>
          <a:p>
            <a:pPr marL="0" indent="0" algn="ctr">
              <a:buNone/>
            </a:pPr>
            <a:endParaRPr lang="en-US" sz="2400" dirty="0">
              <a:solidFill>
                <a:srgbClr val="FEFEFE"/>
              </a:solidFill>
            </a:endParaRPr>
          </a:p>
        </p:txBody>
      </p:sp>
    </p:spTree>
    <p:extLst>
      <p:ext uri="{BB962C8B-B14F-4D97-AF65-F5344CB8AC3E}">
        <p14:creationId xmlns:p14="http://schemas.microsoft.com/office/powerpoint/2010/main" val="42292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A34E43-1125-75A4-A5BC-8A2A3D29B42D}"/>
              </a:ext>
            </a:extLst>
          </p:cNvPr>
          <p:cNvSpPr>
            <a:spLocks noGrp="1"/>
          </p:cNvSpPr>
          <p:nvPr>
            <p:ph type="title"/>
          </p:nvPr>
        </p:nvSpPr>
        <p:spPr>
          <a:xfrm>
            <a:off x="720000" y="619200"/>
            <a:ext cx="10728322" cy="793964"/>
          </a:xfrm>
        </p:spPr>
        <p:txBody>
          <a:bodyPr/>
          <a:lstStyle/>
          <a:p>
            <a:pPr algn="ctr"/>
            <a:r>
              <a:rPr lang="en-US" dirty="0"/>
              <a:t>A Bloody Massacre</a:t>
            </a:r>
          </a:p>
        </p:txBody>
      </p:sp>
      <p:sp>
        <p:nvSpPr>
          <p:cNvPr id="3" name="Content Placeholder 2">
            <a:extLst>
              <a:ext uri="{FF2B5EF4-FFF2-40B4-BE49-F238E27FC236}">
                <a16:creationId xmlns:a16="http://schemas.microsoft.com/office/drawing/2014/main" id="{2F0D285F-E896-2E99-5AA3-96343E229153}"/>
              </a:ext>
            </a:extLst>
          </p:cNvPr>
          <p:cNvSpPr>
            <a:spLocks noGrp="1"/>
          </p:cNvSpPr>
          <p:nvPr>
            <p:ph idx="1"/>
          </p:nvPr>
        </p:nvSpPr>
        <p:spPr>
          <a:xfrm>
            <a:off x="720000" y="1413164"/>
            <a:ext cx="10728325" cy="4355811"/>
          </a:xfrm>
        </p:spPr>
        <p:txBody>
          <a:bodyPr/>
          <a:lstStyle/>
          <a:p>
            <a:r>
              <a:rPr lang="en-US" sz="2400" dirty="0">
                <a:solidFill>
                  <a:srgbClr val="FFFFFF"/>
                </a:solidFill>
              </a:rPr>
              <a:t>After the conquest of Makkah, the Prophet dispatched several small expeditions to the Arab tribes located around Makkah to invite them to Islam as well as to destroy the pagan temples.</a:t>
            </a:r>
          </a:p>
          <a:p>
            <a:r>
              <a:rPr lang="en-US" sz="2400" dirty="0">
                <a:solidFill>
                  <a:srgbClr val="FFFFFF"/>
                </a:solidFill>
              </a:rPr>
              <a:t>All of the personal idols were destroyed in Makkah but there remained some temples that housed other idols like Manat, Uzza etc.</a:t>
            </a:r>
          </a:p>
          <a:p>
            <a:r>
              <a:rPr lang="en-US" sz="2400" dirty="0">
                <a:solidFill>
                  <a:srgbClr val="FFFFFF"/>
                </a:solidFill>
              </a:rPr>
              <a:t>The Prophet appointed Khalid ibn Al-Walid to several tribes to invite them to Islam. One such tribe was the Banu </a:t>
            </a:r>
            <a:r>
              <a:rPr lang="en-US" sz="2400" dirty="0" err="1">
                <a:solidFill>
                  <a:srgbClr val="FFFFFF"/>
                </a:solidFill>
              </a:rPr>
              <a:t>Jadhima</a:t>
            </a:r>
            <a:r>
              <a:rPr lang="en-US" sz="2400" dirty="0">
                <a:solidFill>
                  <a:srgbClr val="FFFFFF"/>
                </a:solidFill>
              </a:rPr>
              <a:t> with whom the Khalid had tribal tensions.</a:t>
            </a:r>
          </a:p>
          <a:p>
            <a:endParaRPr lang="en-US" dirty="0"/>
          </a:p>
        </p:txBody>
      </p:sp>
    </p:spTree>
    <p:extLst>
      <p:ext uri="{BB962C8B-B14F-4D97-AF65-F5344CB8AC3E}">
        <p14:creationId xmlns:p14="http://schemas.microsoft.com/office/powerpoint/2010/main" val="18454183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83813-7C52-44D0-EA5E-13CC0DAB6055}"/>
              </a:ext>
            </a:extLst>
          </p:cNvPr>
          <p:cNvSpPr>
            <a:spLocks noGrp="1"/>
          </p:cNvSpPr>
          <p:nvPr>
            <p:ph type="title"/>
          </p:nvPr>
        </p:nvSpPr>
        <p:spPr>
          <a:xfrm>
            <a:off x="720000" y="619200"/>
            <a:ext cx="10728322" cy="738545"/>
          </a:xfrm>
        </p:spPr>
        <p:txBody>
          <a:bodyPr/>
          <a:lstStyle/>
          <a:p>
            <a:pPr algn="ctr"/>
            <a:r>
              <a:rPr lang="en-US" dirty="0"/>
              <a:t>A Bloody Massacre</a:t>
            </a:r>
          </a:p>
        </p:txBody>
      </p:sp>
      <p:sp>
        <p:nvSpPr>
          <p:cNvPr id="3" name="Content Placeholder 2">
            <a:extLst>
              <a:ext uri="{FF2B5EF4-FFF2-40B4-BE49-F238E27FC236}">
                <a16:creationId xmlns:a16="http://schemas.microsoft.com/office/drawing/2014/main" id="{06CC2211-9379-F95C-217B-D35CF5CC971E}"/>
              </a:ext>
            </a:extLst>
          </p:cNvPr>
          <p:cNvSpPr>
            <a:spLocks noGrp="1"/>
          </p:cNvSpPr>
          <p:nvPr>
            <p:ph idx="1"/>
          </p:nvPr>
        </p:nvSpPr>
        <p:spPr>
          <a:xfrm>
            <a:off x="720000" y="1357746"/>
            <a:ext cx="10728325" cy="4411230"/>
          </a:xfrm>
        </p:spPr>
        <p:txBody>
          <a:bodyPr/>
          <a:lstStyle/>
          <a:p>
            <a:r>
              <a:rPr lang="en-US" sz="2400" dirty="0">
                <a:solidFill>
                  <a:srgbClr val="FFFFFF"/>
                </a:solidFill>
              </a:rPr>
              <a:t>When Khalid approached them from a distance, they assumed he intended to avenge the killing of his uncle, so they took up arms.</a:t>
            </a:r>
          </a:p>
          <a:p>
            <a:r>
              <a:rPr lang="en-US" sz="2400" dirty="0">
                <a:solidFill>
                  <a:srgbClr val="FFFFFF"/>
                </a:solidFill>
              </a:rPr>
              <a:t>Khalid unleashed his sword on them and commanded his army to attack the entire tribe, even those who did not take up arms.</a:t>
            </a:r>
          </a:p>
          <a:p>
            <a:r>
              <a:rPr lang="en-US" sz="2400" dirty="0">
                <a:solidFill>
                  <a:srgbClr val="FFFFFF"/>
                </a:solidFill>
              </a:rPr>
              <a:t>According to some historical accounts, Khalid killed 30 from the tribe.</a:t>
            </a:r>
          </a:p>
          <a:p>
            <a:r>
              <a:rPr lang="en-US" sz="2400" dirty="0">
                <a:solidFill>
                  <a:srgbClr val="FFFFFF"/>
                </a:solidFill>
              </a:rPr>
              <a:t>When news reached the Prophet, he said:</a:t>
            </a:r>
          </a:p>
          <a:p>
            <a:pPr marL="0" indent="0" algn="ctr">
              <a:buNone/>
            </a:pPr>
            <a:r>
              <a:rPr lang="ar-AE" sz="2400" b="0" i="0" dirty="0">
                <a:solidFill>
                  <a:srgbClr val="FFFFFF"/>
                </a:solidFill>
                <a:effectLst/>
                <a:latin typeface="Nassim"/>
              </a:rPr>
              <a:t>عن الباقر عليه السّلام قال: فلما انتهى الخبر إلى رسول اللّه صلّى اللّه عليه و آله رفع يديه إلى السماء ثم قال: اللهم إنّي أبرأ إليك مما صنع خالد بن الوليد </a:t>
            </a:r>
            <a:endParaRPr lang="en-US" sz="2400" dirty="0">
              <a:solidFill>
                <a:srgbClr val="FFFFFF"/>
              </a:solidFill>
            </a:endParaRPr>
          </a:p>
        </p:txBody>
      </p:sp>
    </p:spTree>
    <p:extLst>
      <p:ext uri="{BB962C8B-B14F-4D97-AF65-F5344CB8AC3E}">
        <p14:creationId xmlns:p14="http://schemas.microsoft.com/office/powerpoint/2010/main" val="14049998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09886-0B17-E34B-4D2B-272B5A5029AD}"/>
              </a:ext>
            </a:extLst>
          </p:cNvPr>
          <p:cNvSpPr>
            <a:spLocks noGrp="1"/>
          </p:cNvSpPr>
          <p:nvPr>
            <p:ph type="title"/>
          </p:nvPr>
        </p:nvSpPr>
        <p:spPr>
          <a:xfrm>
            <a:off x="720000" y="619200"/>
            <a:ext cx="10728322" cy="780109"/>
          </a:xfrm>
        </p:spPr>
        <p:txBody>
          <a:bodyPr/>
          <a:lstStyle/>
          <a:p>
            <a:pPr algn="ctr"/>
            <a:r>
              <a:rPr lang="en-US" dirty="0"/>
              <a:t>A Bloody Massacre</a:t>
            </a:r>
          </a:p>
        </p:txBody>
      </p:sp>
      <p:sp>
        <p:nvSpPr>
          <p:cNvPr id="3" name="Content Placeholder 2">
            <a:extLst>
              <a:ext uri="{FF2B5EF4-FFF2-40B4-BE49-F238E27FC236}">
                <a16:creationId xmlns:a16="http://schemas.microsoft.com/office/drawing/2014/main" id="{6FA40C8F-21E4-69D9-30BC-01893104C73A}"/>
              </a:ext>
            </a:extLst>
          </p:cNvPr>
          <p:cNvSpPr>
            <a:spLocks noGrp="1"/>
          </p:cNvSpPr>
          <p:nvPr>
            <p:ph idx="1"/>
          </p:nvPr>
        </p:nvSpPr>
        <p:spPr>
          <a:xfrm>
            <a:off x="720000" y="1399310"/>
            <a:ext cx="10728325" cy="4369666"/>
          </a:xfrm>
        </p:spPr>
        <p:txBody>
          <a:bodyPr>
            <a:normAutofit/>
          </a:bodyPr>
          <a:lstStyle/>
          <a:p>
            <a:pPr marL="0" indent="0" algn="ctr">
              <a:buNone/>
            </a:pPr>
            <a:r>
              <a:rPr lang="ar-AE" sz="2400" dirty="0">
                <a:solidFill>
                  <a:srgbClr val="FFFFFF"/>
                </a:solidFill>
              </a:rPr>
              <a:t>في تمام خبر ابن اسحاق عن حكيم عن الباقر عليه السّلام قال: ثم دعا رسول اللّه صلّى اللّه عليه و آله عليّ بن أبي طالب (رضوان اللّه عليه) فقال له: يا علي، اخرج إلى هؤلاء القوم فانظر في أمرهم، و اجعل أمر الجاهلية تحت قدميك. (و بعث معه بمال) </a:t>
            </a:r>
            <a:endParaRPr lang="en-US" sz="2400" dirty="0">
              <a:solidFill>
                <a:srgbClr val="FFFFFF"/>
              </a:solidFill>
            </a:endParaRPr>
          </a:p>
          <a:p>
            <a:r>
              <a:rPr lang="en-US" sz="2400" dirty="0">
                <a:solidFill>
                  <a:srgbClr val="FFFFFF"/>
                </a:solidFill>
              </a:rPr>
              <a:t>The Prophet sent Ali ibn Abi Talib with a large amount of blood money and instructed him to express his deepest apologies to the tribe on the Prophet’s behalf.</a:t>
            </a:r>
          </a:p>
          <a:p>
            <a:r>
              <a:rPr lang="en-US" sz="2400" dirty="0">
                <a:solidFill>
                  <a:srgbClr val="FFFFFF"/>
                </a:solidFill>
              </a:rPr>
              <a:t>Ali distributed the blood money and even compensated them for the damage down to the wooden bowls their animals drink from.</a:t>
            </a:r>
          </a:p>
        </p:txBody>
      </p:sp>
    </p:spTree>
    <p:extLst>
      <p:ext uri="{BB962C8B-B14F-4D97-AF65-F5344CB8AC3E}">
        <p14:creationId xmlns:p14="http://schemas.microsoft.com/office/powerpoint/2010/main" val="958777742"/>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27446</TotalTime>
  <Words>1912</Words>
  <Application>Microsoft Macintosh PowerPoint</Application>
  <PresentationFormat>Widescreen</PresentationFormat>
  <Paragraphs>98</Paragraphs>
  <Slides>22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Arial</vt:lpstr>
      <vt:lpstr>Avenir Next LT Pro</vt:lpstr>
      <vt:lpstr>me_quran</vt:lpstr>
      <vt:lpstr>Nassim</vt:lpstr>
      <vt:lpstr>Sagona Book</vt:lpstr>
      <vt:lpstr>Simplified Arabic</vt:lpstr>
      <vt:lpstr>The Hand Extrablack</vt:lpstr>
      <vt:lpstr>BlobVTI</vt:lpstr>
      <vt:lpstr>The Life of Prophet Muhammad</vt:lpstr>
      <vt:lpstr>Mass Conversions into Islam</vt:lpstr>
      <vt:lpstr>Mass Conversions into Islam</vt:lpstr>
      <vt:lpstr>Mass Conversions into Islam</vt:lpstr>
      <vt:lpstr>Mass Conversions into Islam</vt:lpstr>
      <vt:lpstr>Mass Conversions into Islam</vt:lpstr>
      <vt:lpstr>A Bloody Massacre</vt:lpstr>
      <vt:lpstr>A Bloody Massacre</vt:lpstr>
      <vt:lpstr>A Bloody Massacre</vt:lpstr>
      <vt:lpstr>A Bloody Massacre</vt:lpstr>
      <vt:lpstr>Prelude to the Battle of Hunayn</vt:lpstr>
      <vt:lpstr>Prelude to the Battle of Hunayn</vt:lpstr>
      <vt:lpstr>Prelude to the Battle of Hunayn</vt:lpstr>
      <vt:lpstr>Prelude to the Battle of Hunayn</vt:lpstr>
      <vt:lpstr>Prelude to the Battle of Hunayn</vt:lpstr>
      <vt:lpstr>Prelude to the Battle of Hunayn</vt:lpstr>
      <vt:lpstr>Prelude to the Battle of Hunayn</vt:lpstr>
      <vt:lpstr>Prelude to the Battle of Hunayn</vt:lpstr>
      <vt:lpstr>Prelude to the Battle of Hunayn</vt:lpstr>
      <vt:lpstr>Prelude to the Battle of Hunayn</vt:lpstr>
      <vt:lpstr>Prelude to the Battle of Hunayn</vt:lpstr>
      <vt:lpstr>Prelude to the Battle of Hunayn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Sheikh Azhar Nasser</cp:lastModifiedBy>
  <cp:revision>1576</cp:revision>
  <dcterms:created xsi:type="dcterms:W3CDTF">2020-11-25T07:02:27Z</dcterms:created>
  <dcterms:modified xsi:type="dcterms:W3CDTF">2023-11-16T02:38:37Z</dcterms:modified>
</cp:coreProperties>
</file>