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DFDFD"/>
    <a:srgbClr val="FEFEFE"/>
    <a:srgbClr val="F9FFFF"/>
    <a:srgbClr val="FCFCFC"/>
    <a:srgbClr val="FCFFFF"/>
    <a:srgbClr val="EAF5FF"/>
    <a:srgbClr val="FAFAFA"/>
    <a:srgbClr val="FDFAFF"/>
    <a:srgbClr val="F6FF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843"/>
    <p:restoredTop sz="94383"/>
  </p:normalViewPr>
  <p:slideViewPr>
    <p:cSldViewPr snapToGrid="0" snapToObjects="1">
      <p:cViewPr varScale="1">
        <p:scale>
          <a:sx n="93" d="100"/>
          <a:sy n="93" d="100"/>
        </p:scale>
        <p:origin x="216"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October 30, 2024</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October 30,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October 30,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October 30, 2024</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October 30,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October 30,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October 30, 2024</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October 30, 2024</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October 30, 2024</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October 30,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October 30,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October 30, 2024</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solidFill>
                  <a:srgbClr val="FFFFFF"/>
                </a:solidFill>
              </a:rPr>
              <a:t>Lesson 97</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66319-B352-BC2D-1A03-B186FBA873A6}"/>
              </a:ext>
            </a:extLst>
          </p:cNvPr>
          <p:cNvSpPr>
            <a:spLocks noGrp="1"/>
          </p:cNvSpPr>
          <p:nvPr>
            <p:ph type="title"/>
          </p:nvPr>
        </p:nvSpPr>
        <p:spPr>
          <a:xfrm>
            <a:off x="720000" y="619200"/>
            <a:ext cx="10728322" cy="766255"/>
          </a:xfrm>
        </p:spPr>
        <p:txBody>
          <a:bodyPr/>
          <a:lstStyle/>
          <a:p>
            <a:pPr algn="ctr"/>
            <a:r>
              <a:rPr lang="en-US" dirty="0"/>
              <a:t>The Aftermath of Ghadir </a:t>
            </a:r>
            <a:r>
              <a:rPr lang="en-US" dirty="0" err="1"/>
              <a:t>Khumm</a:t>
            </a:r>
            <a:endParaRPr lang="en-US" dirty="0"/>
          </a:p>
        </p:txBody>
      </p:sp>
      <p:sp>
        <p:nvSpPr>
          <p:cNvPr id="3" name="Content Placeholder 2">
            <a:extLst>
              <a:ext uri="{FF2B5EF4-FFF2-40B4-BE49-F238E27FC236}">
                <a16:creationId xmlns:a16="http://schemas.microsoft.com/office/drawing/2014/main" id="{A9B993C9-3A73-53AD-656D-15A34017A128}"/>
              </a:ext>
            </a:extLst>
          </p:cNvPr>
          <p:cNvSpPr>
            <a:spLocks noGrp="1"/>
          </p:cNvSpPr>
          <p:nvPr>
            <p:ph idx="1"/>
          </p:nvPr>
        </p:nvSpPr>
        <p:spPr>
          <a:xfrm>
            <a:off x="720000" y="1634836"/>
            <a:ext cx="10728325" cy="4134139"/>
          </a:xfrm>
        </p:spPr>
        <p:txBody>
          <a:bodyPr/>
          <a:lstStyle/>
          <a:p>
            <a:pPr marL="0" indent="0" algn="ctr">
              <a:buNone/>
            </a:pPr>
            <a:r>
              <a:rPr lang="ar-AE" sz="2400" dirty="0">
                <a:solidFill>
                  <a:srgbClr val="FFFFFF"/>
                </a:solidFill>
              </a:rPr>
              <a:t>فَقُولُوا: أَعْطَيْنَا اللَّهَ بِذَلِكَ وَإِيَّاكَ وَعَلِيًّا وَالْحَسَنَ وَالْحُسَيْنَ وَالْأَئِمَّةَ الَّذِينَ ذَكَرْتَ عَهْدًا وَمِيثَاقًا مَأْخُوذًا لِأَمِيرِ الْمُؤْمِنِينَ مِنْ قُلُوبِنَا وَأَنْفُسِنَا وَأَلْسِنَتِنَا وَمُصَافَقَةِ أَيْدِينَا... لَا نَبْتَغِي بِذَلِكَ بَدَلًا، وَلَا نَرَى مِنْ أَنْفُسِنَا عَنْهُ حَوَلًا أَبَدًا،</a:t>
            </a:r>
            <a:endParaRPr lang="en-CA" sz="2400" dirty="0">
              <a:solidFill>
                <a:srgbClr val="FFFFFF"/>
              </a:solidFill>
            </a:endParaRPr>
          </a:p>
          <a:p>
            <a:pPr marL="0" indent="0" algn="ctr">
              <a:buNone/>
            </a:pPr>
            <a:r>
              <a:rPr lang="en-CA" sz="2400" dirty="0">
                <a:solidFill>
                  <a:srgbClr val="FFFFFF"/>
                </a:solidFill>
              </a:rPr>
              <a:t>So say: We have pledged this to Allah, to you, to Ali, to Hasan, to </a:t>
            </a:r>
            <a:r>
              <a:rPr lang="en-CA" sz="2400" dirty="0" err="1">
                <a:solidFill>
                  <a:srgbClr val="FFFFFF"/>
                </a:solidFill>
              </a:rPr>
              <a:t>Husayn</a:t>
            </a:r>
            <a:r>
              <a:rPr lang="en-CA" sz="2400" dirty="0">
                <a:solidFill>
                  <a:srgbClr val="FFFFFF"/>
                </a:solidFill>
              </a:rPr>
              <a:t>, and to the Imams you mentioned—a covenant and binding oath given to the Commander of the Faithful from our hearts, our souls, our tongues, and by the shaking of our hands... We seek no substitute for this, nor shall we ever consider turning away from it. </a:t>
            </a:r>
          </a:p>
          <a:p>
            <a:pPr marL="0" indent="0" algn="ctr">
              <a:buNone/>
            </a:pPr>
            <a:endParaRPr lang="en-US" dirty="0"/>
          </a:p>
        </p:txBody>
      </p:sp>
    </p:spTree>
    <p:extLst>
      <p:ext uri="{BB962C8B-B14F-4D97-AF65-F5344CB8AC3E}">
        <p14:creationId xmlns:p14="http://schemas.microsoft.com/office/powerpoint/2010/main" val="3565540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B7C5A-E5FA-190B-EDE6-A3246F757D1E}"/>
              </a:ext>
            </a:extLst>
          </p:cNvPr>
          <p:cNvSpPr>
            <a:spLocks noGrp="1"/>
          </p:cNvSpPr>
          <p:nvPr>
            <p:ph type="title"/>
          </p:nvPr>
        </p:nvSpPr>
        <p:spPr>
          <a:xfrm>
            <a:off x="720000" y="619200"/>
            <a:ext cx="10728322" cy="766255"/>
          </a:xfrm>
        </p:spPr>
        <p:txBody>
          <a:bodyPr/>
          <a:lstStyle/>
          <a:p>
            <a:pPr algn="ctr"/>
            <a:r>
              <a:rPr lang="en-US" dirty="0"/>
              <a:t>The Aftermath of Ghadir </a:t>
            </a:r>
            <a:r>
              <a:rPr lang="en-US" dirty="0" err="1"/>
              <a:t>Khumm</a:t>
            </a:r>
            <a:endParaRPr lang="en-US" dirty="0"/>
          </a:p>
        </p:txBody>
      </p:sp>
      <p:sp>
        <p:nvSpPr>
          <p:cNvPr id="3" name="Content Placeholder 2">
            <a:extLst>
              <a:ext uri="{FF2B5EF4-FFF2-40B4-BE49-F238E27FC236}">
                <a16:creationId xmlns:a16="http://schemas.microsoft.com/office/drawing/2014/main" id="{C49A381D-318E-4EFE-F2A3-0C41EE7E4E59}"/>
              </a:ext>
            </a:extLst>
          </p:cNvPr>
          <p:cNvSpPr>
            <a:spLocks noGrp="1"/>
          </p:cNvSpPr>
          <p:nvPr>
            <p:ph idx="1"/>
          </p:nvPr>
        </p:nvSpPr>
        <p:spPr>
          <a:xfrm>
            <a:off x="720000" y="1634836"/>
            <a:ext cx="10728325" cy="4134139"/>
          </a:xfrm>
        </p:spPr>
        <p:txBody>
          <a:bodyPr/>
          <a:lstStyle/>
          <a:p>
            <a:pPr marL="0" indent="0" algn="ctr">
              <a:buNone/>
            </a:pPr>
            <a:r>
              <a:rPr lang="ar-AE" sz="2400" dirty="0">
                <a:solidFill>
                  <a:srgbClr val="FFFFFF"/>
                </a:solidFill>
              </a:rPr>
              <a:t> نَحْنُ نُؤَدِّي ذَلِكَ عَنْكَ الدَّانِي وَالْقَاصِي مِنْ أَوْلَادِنَا وَأَهَالِينَا، أَشْهَدْنَا اللَّهَ وَكَفَى بِاللَّهِ شَهِيدًا، وَأَنْتَ عَلَيْنَا بِهِ شَهِيدٌ، وَكُلُّ مَنْ أَطَاعَ مِمَّنْ ظَهَرَ أَوِ اسْتَتَرَ، وَمَلَائِكَةُ اللَّهِ وَجُنُودُهُ وَعَبِيدُهُ، وَاللَّهُ أَكْبَرُ مِنْ كُلِّ شَهِيدٍ.</a:t>
            </a:r>
            <a:endParaRPr lang="en-CA" sz="2400" dirty="0">
              <a:solidFill>
                <a:srgbClr val="FFFFFF"/>
              </a:solidFill>
            </a:endParaRPr>
          </a:p>
          <a:p>
            <a:pPr marL="0" indent="0" algn="ctr">
              <a:buNone/>
            </a:pPr>
            <a:r>
              <a:rPr lang="en-CA" sz="2400" dirty="0">
                <a:solidFill>
                  <a:srgbClr val="FFFFFF"/>
                </a:solidFill>
              </a:rPr>
              <a:t>We will fulfill this on behalf of both the near and the distant among our children and our families. Allah is our witness, and Allah suffices as a witness. And you are a witness over us for this, as well as all those who obey, whether openly or in hiding, and the angels of Allah, His hosts, and His servants. And Allah is greater than any witness."</a:t>
            </a:r>
            <a:endParaRPr lang="ar-AE" sz="2400" dirty="0">
              <a:solidFill>
                <a:srgbClr val="FFFFFF"/>
              </a:solidFill>
            </a:endParaRPr>
          </a:p>
          <a:p>
            <a:pPr marL="0" indent="0" algn="ctr">
              <a:buNone/>
            </a:pPr>
            <a:endParaRPr lang="ar-AE" dirty="0"/>
          </a:p>
          <a:p>
            <a:pPr marL="0" indent="0" algn="ctr">
              <a:buNone/>
            </a:pPr>
            <a:endParaRPr lang="ar-AE" dirty="0"/>
          </a:p>
          <a:p>
            <a:pPr marL="0" indent="0" algn="ctr">
              <a:buNone/>
            </a:pPr>
            <a:endParaRPr lang="ar-AE" dirty="0"/>
          </a:p>
          <a:p>
            <a:pPr marL="0" indent="0" algn="ctr">
              <a:buNone/>
            </a:pPr>
            <a:endParaRPr lang="ar-AE" dirty="0"/>
          </a:p>
          <a:p>
            <a:pPr marL="0" indent="0" algn="ctr">
              <a:buNone/>
            </a:pPr>
            <a:endParaRPr lang="ar-AE" dirty="0"/>
          </a:p>
          <a:p>
            <a:pPr marL="0" indent="0" algn="ctr">
              <a:buNone/>
            </a:pPr>
            <a:endParaRPr lang="ar-AE" dirty="0"/>
          </a:p>
          <a:p>
            <a:pPr marL="0" indent="0" algn="ctr">
              <a:buNone/>
            </a:pPr>
            <a:endParaRPr lang="en-US" dirty="0"/>
          </a:p>
        </p:txBody>
      </p:sp>
    </p:spTree>
    <p:extLst>
      <p:ext uri="{BB962C8B-B14F-4D97-AF65-F5344CB8AC3E}">
        <p14:creationId xmlns:p14="http://schemas.microsoft.com/office/powerpoint/2010/main" val="430162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29D1E-4B9F-AC24-1803-E19D9A7EF20E}"/>
              </a:ext>
            </a:extLst>
          </p:cNvPr>
          <p:cNvSpPr>
            <a:spLocks noGrp="1"/>
          </p:cNvSpPr>
          <p:nvPr>
            <p:ph type="title"/>
          </p:nvPr>
        </p:nvSpPr>
        <p:spPr>
          <a:xfrm>
            <a:off x="720000" y="619200"/>
            <a:ext cx="10728322" cy="696982"/>
          </a:xfrm>
        </p:spPr>
        <p:txBody>
          <a:bodyPr/>
          <a:lstStyle/>
          <a:p>
            <a:pPr algn="ctr"/>
            <a:r>
              <a:rPr lang="en-US" dirty="0"/>
              <a:t>The Aftermath of Ghadir </a:t>
            </a:r>
            <a:r>
              <a:rPr lang="en-US" dirty="0" err="1"/>
              <a:t>Khumm</a:t>
            </a:r>
            <a:endParaRPr lang="en-US" dirty="0"/>
          </a:p>
        </p:txBody>
      </p:sp>
      <p:sp>
        <p:nvSpPr>
          <p:cNvPr id="3" name="Content Placeholder 2">
            <a:extLst>
              <a:ext uri="{FF2B5EF4-FFF2-40B4-BE49-F238E27FC236}">
                <a16:creationId xmlns:a16="http://schemas.microsoft.com/office/drawing/2014/main" id="{3DE57A03-A86A-8A24-7972-F190679BE2F4}"/>
              </a:ext>
            </a:extLst>
          </p:cNvPr>
          <p:cNvSpPr>
            <a:spLocks noGrp="1"/>
          </p:cNvSpPr>
          <p:nvPr>
            <p:ph idx="1"/>
          </p:nvPr>
        </p:nvSpPr>
        <p:spPr>
          <a:xfrm>
            <a:off x="720000" y="1524000"/>
            <a:ext cx="10728325" cy="4714800"/>
          </a:xfrm>
        </p:spPr>
        <p:txBody>
          <a:bodyPr/>
          <a:lstStyle/>
          <a:p>
            <a:pPr marL="0" indent="0" algn="ctr">
              <a:buNone/>
            </a:pPr>
            <a:r>
              <a:rPr lang="ar-AE" sz="2400" dirty="0">
                <a:solidFill>
                  <a:srgbClr val="FFFFFF"/>
                </a:solidFill>
              </a:rPr>
              <a:t>و قال المفيد في «الارشاد» : فصلى الظهر... ثم أمر عليّا عليه السّلام أن يجلس في خيمة بإزاء خيمته صلّى اللّه عليه و آله، و أمر المسلمين أن يدخلوا عليه فوجا فوجا فيهنّئوه بالمقام و يسلّموا عليه بإمرة المؤمنين. ففعل الناس ذلك. ثم أمر أزواجه و نساء المؤمنين أن يدخلن عليه فيسلّمن عليه بإمرة المؤمنين ففعلن</a:t>
            </a:r>
            <a:endParaRPr lang="en-CA" sz="2400" dirty="0">
              <a:solidFill>
                <a:srgbClr val="FFFFFF"/>
              </a:solidFill>
            </a:endParaRPr>
          </a:p>
          <a:p>
            <a:pPr marL="0" indent="0" algn="ctr">
              <a:buNone/>
            </a:pPr>
            <a:r>
              <a:rPr lang="en-CA" sz="2400" dirty="0">
                <a:solidFill>
                  <a:srgbClr val="FFFFFF"/>
                </a:solidFill>
              </a:rPr>
              <a:t>The Prophet (s) then performed the </a:t>
            </a:r>
            <a:r>
              <a:rPr lang="en-CA" sz="2400" dirty="0" err="1">
                <a:solidFill>
                  <a:srgbClr val="FFFFFF"/>
                </a:solidFill>
              </a:rPr>
              <a:t>Dhuhr</a:t>
            </a:r>
            <a:r>
              <a:rPr lang="en-CA" sz="2400" dirty="0">
                <a:solidFill>
                  <a:srgbClr val="FFFFFF"/>
                </a:solidFill>
              </a:rPr>
              <a:t> prayer... Then he instructed Ali (a) to sit in a tent across from his own tent, and he ordered the Muslims to enter upon him in groups to congratulate him on his position and to greet him with the title of 'Commander of the Faithful.' So the people did so. Then he ordered his wives and the women of the believers to enter upon him and greet him with the title of 'Commander of the Faithful,' and they did so."</a:t>
            </a:r>
            <a:r>
              <a:rPr lang="ar-AE" sz="2400" dirty="0">
                <a:solidFill>
                  <a:srgbClr val="FFFFFF"/>
                </a:solidFill>
              </a:rPr>
              <a:t>‌</a:t>
            </a:r>
          </a:p>
          <a:p>
            <a:pPr marL="0" indent="0" algn="ctr">
              <a:buNone/>
            </a:pPr>
            <a:endParaRPr lang="en-US" dirty="0"/>
          </a:p>
        </p:txBody>
      </p:sp>
    </p:spTree>
    <p:extLst>
      <p:ext uri="{BB962C8B-B14F-4D97-AF65-F5344CB8AC3E}">
        <p14:creationId xmlns:p14="http://schemas.microsoft.com/office/powerpoint/2010/main" val="7478737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DD67C-3B4B-BA31-096B-E8EC607AB0CE}"/>
              </a:ext>
            </a:extLst>
          </p:cNvPr>
          <p:cNvSpPr>
            <a:spLocks noGrp="1"/>
          </p:cNvSpPr>
          <p:nvPr>
            <p:ph type="title"/>
          </p:nvPr>
        </p:nvSpPr>
        <p:spPr>
          <a:xfrm>
            <a:off x="720000" y="619200"/>
            <a:ext cx="10728322" cy="738545"/>
          </a:xfrm>
        </p:spPr>
        <p:txBody>
          <a:bodyPr/>
          <a:lstStyle/>
          <a:p>
            <a:pPr algn="ctr"/>
            <a:r>
              <a:rPr lang="en-US" dirty="0"/>
              <a:t>The Aftermath of Ghadir </a:t>
            </a:r>
            <a:r>
              <a:rPr lang="en-US" dirty="0" err="1"/>
              <a:t>Khumm</a:t>
            </a:r>
            <a:endParaRPr lang="en-US" dirty="0"/>
          </a:p>
        </p:txBody>
      </p:sp>
      <p:sp>
        <p:nvSpPr>
          <p:cNvPr id="3" name="Content Placeholder 2">
            <a:extLst>
              <a:ext uri="{FF2B5EF4-FFF2-40B4-BE49-F238E27FC236}">
                <a16:creationId xmlns:a16="http://schemas.microsoft.com/office/drawing/2014/main" id="{EAEB58F7-F789-7DC3-9C33-CA5560AD5673}"/>
              </a:ext>
            </a:extLst>
          </p:cNvPr>
          <p:cNvSpPr>
            <a:spLocks noGrp="1"/>
          </p:cNvSpPr>
          <p:nvPr>
            <p:ph idx="1"/>
          </p:nvPr>
        </p:nvSpPr>
        <p:spPr>
          <a:xfrm>
            <a:off x="720000" y="1537856"/>
            <a:ext cx="10728325" cy="4231120"/>
          </a:xfrm>
        </p:spPr>
        <p:txBody>
          <a:bodyPr>
            <a:normAutofit/>
          </a:bodyPr>
          <a:lstStyle/>
          <a:p>
            <a:r>
              <a:rPr lang="en-US" sz="2400" dirty="0">
                <a:solidFill>
                  <a:srgbClr val="FFFFFF"/>
                </a:solidFill>
              </a:rPr>
              <a:t>So for three days, group after group came before Imam Ali and greeted him as “Commander of the Faithful” and congratulated him. The </a:t>
            </a:r>
            <a:r>
              <a:rPr lang="en-US" sz="2400" dirty="0" err="1">
                <a:solidFill>
                  <a:srgbClr val="FFFFFF"/>
                </a:solidFill>
              </a:rPr>
              <a:t>Muhājirūn</a:t>
            </a:r>
            <a:r>
              <a:rPr lang="en-US" sz="2400" dirty="0">
                <a:solidFill>
                  <a:srgbClr val="FFFFFF"/>
                </a:solidFill>
              </a:rPr>
              <a:t> and </a:t>
            </a:r>
            <a:r>
              <a:rPr lang="en-US" sz="2400" dirty="0" err="1">
                <a:solidFill>
                  <a:srgbClr val="FFFFFF"/>
                </a:solidFill>
              </a:rPr>
              <a:t>Anṣār</a:t>
            </a:r>
            <a:r>
              <a:rPr lang="en-US" sz="2400" dirty="0">
                <a:solidFill>
                  <a:srgbClr val="FFFFFF"/>
                </a:solidFill>
              </a:rPr>
              <a:t> were the first, then the outlying Arab tribes, and then the Prophet’s wives.</a:t>
            </a:r>
          </a:p>
          <a:p>
            <a:r>
              <a:rPr lang="en-US" sz="2400" dirty="0">
                <a:solidFill>
                  <a:srgbClr val="FFFFFF"/>
                </a:solidFill>
              </a:rPr>
              <a:t>By instructing diverse groups—including the </a:t>
            </a:r>
            <a:r>
              <a:rPr lang="en-US" sz="2400" dirty="0" err="1">
                <a:solidFill>
                  <a:srgbClr val="FFFFFF"/>
                </a:solidFill>
              </a:rPr>
              <a:t>Muhajirun</a:t>
            </a:r>
            <a:r>
              <a:rPr lang="en-US" sz="2400" dirty="0">
                <a:solidFill>
                  <a:srgbClr val="FFFFFF"/>
                </a:solidFill>
              </a:rPr>
              <a:t>, the Ansar, Arab tribes, and his own wives—to acknowledge Imam Ali’s new role, the Prophet ensured widespread public recognition of Ali's leadership. This helped to cement Ali’s status in the minds of all levels of the community.</a:t>
            </a:r>
          </a:p>
        </p:txBody>
      </p:sp>
    </p:spTree>
    <p:extLst>
      <p:ext uri="{BB962C8B-B14F-4D97-AF65-F5344CB8AC3E}">
        <p14:creationId xmlns:p14="http://schemas.microsoft.com/office/powerpoint/2010/main" val="18086611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FAFF4-B79C-7695-E2F7-76AD04E054B3}"/>
              </a:ext>
            </a:extLst>
          </p:cNvPr>
          <p:cNvSpPr>
            <a:spLocks noGrp="1"/>
          </p:cNvSpPr>
          <p:nvPr>
            <p:ph type="title"/>
          </p:nvPr>
        </p:nvSpPr>
        <p:spPr>
          <a:xfrm>
            <a:off x="720000" y="619200"/>
            <a:ext cx="10728322" cy="710836"/>
          </a:xfrm>
        </p:spPr>
        <p:txBody>
          <a:bodyPr/>
          <a:lstStyle/>
          <a:p>
            <a:pPr algn="ctr"/>
            <a:r>
              <a:rPr lang="en-US" dirty="0"/>
              <a:t>The Aftermath of Ghadir </a:t>
            </a:r>
            <a:r>
              <a:rPr lang="en-US" dirty="0" err="1"/>
              <a:t>Khumm</a:t>
            </a:r>
            <a:endParaRPr lang="en-US" dirty="0"/>
          </a:p>
        </p:txBody>
      </p:sp>
      <p:sp>
        <p:nvSpPr>
          <p:cNvPr id="3" name="Content Placeholder 2">
            <a:extLst>
              <a:ext uri="{FF2B5EF4-FFF2-40B4-BE49-F238E27FC236}">
                <a16:creationId xmlns:a16="http://schemas.microsoft.com/office/drawing/2014/main" id="{D5C968E4-3C9D-9A31-D5E7-E1746C68B8CC}"/>
              </a:ext>
            </a:extLst>
          </p:cNvPr>
          <p:cNvSpPr>
            <a:spLocks noGrp="1"/>
          </p:cNvSpPr>
          <p:nvPr>
            <p:ph idx="1"/>
          </p:nvPr>
        </p:nvSpPr>
        <p:spPr>
          <a:xfrm>
            <a:off x="720000" y="1676400"/>
            <a:ext cx="10728325" cy="4092575"/>
          </a:xfrm>
        </p:spPr>
        <p:txBody>
          <a:bodyPr>
            <a:normAutofit/>
          </a:bodyPr>
          <a:lstStyle/>
          <a:p>
            <a:r>
              <a:rPr lang="en-US" sz="2400" dirty="0">
                <a:solidFill>
                  <a:srgbClr val="FFFFFF"/>
                </a:solidFill>
              </a:rPr>
              <a:t> By including everyone, from close companions to peripheral tribes, he emphasized that Imam Ali’s leadership was relevant to all Muslims, not just an inner circle. It also encouraged unity and a collective sense of responsibility toward their new leader.</a:t>
            </a:r>
          </a:p>
          <a:p>
            <a:r>
              <a:rPr lang="en-US" sz="2400" dirty="0">
                <a:solidFill>
                  <a:srgbClr val="FFFFFF"/>
                </a:solidFill>
              </a:rPr>
              <a:t>By requiring the Muslim community to personally greet Ali with the title "Commander of the Faithful," the Prophet formally legitimized Ali's position. The ceremony was more than symbolic; it was a tangible way for each individual to personally acknowledge and, therefore, affirm Ali’s leadership.</a:t>
            </a:r>
          </a:p>
        </p:txBody>
      </p:sp>
    </p:spTree>
    <p:extLst>
      <p:ext uri="{BB962C8B-B14F-4D97-AF65-F5344CB8AC3E}">
        <p14:creationId xmlns:p14="http://schemas.microsoft.com/office/powerpoint/2010/main" val="39663928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68F85-C9B6-EB68-CF92-5172F7E1517D}"/>
              </a:ext>
            </a:extLst>
          </p:cNvPr>
          <p:cNvSpPr>
            <a:spLocks noGrp="1"/>
          </p:cNvSpPr>
          <p:nvPr>
            <p:ph type="title"/>
          </p:nvPr>
        </p:nvSpPr>
        <p:spPr>
          <a:xfrm>
            <a:off x="720000" y="619200"/>
            <a:ext cx="10728322" cy="710836"/>
          </a:xfrm>
        </p:spPr>
        <p:txBody>
          <a:bodyPr/>
          <a:lstStyle/>
          <a:p>
            <a:pPr algn="ctr"/>
            <a:r>
              <a:rPr lang="en-US" dirty="0"/>
              <a:t>The Aftermath of Ghadir </a:t>
            </a:r>
            <a:r>
              <a:rPr lang="en-US" dirty="0" err="1"/>
              <a:t>Khumm</a:t>
            </a:r>
            <a:endParaRPr lang="en-US" dirty="0"/>
          </a:p>
        </p:txBody>
      </p:sp>
      <p:sp>
        <p:nvSpPr>
          <p:cNvPr id="3" name="Content Placeholder 2">
            <a:extLst>
              <a:ext uri="{FF2B5EF4-FFF2-40B4-BE49-F238E27FC236}">
                <a16:creationId xmlns:a16="http://schemas.microsoft.com/office/drawing/2014/main" id="{2456F867-6493-702C-8FFB-AC9A6FC22B37}"/>
              </a:ext>
            </a:extLst>
          </p:cNvPr>
          <p:cNvSpPr>
            <a:spLocks noGrp="1"/>
          </p:cNvSpPr>
          <p:nvPr>
            <p:ph idx="1"/>
          </p:nvPr>
        </p:nvSpPr>
        <p:spPr>
          <a:xfrm>
            <a:off x="720000" y="1482436"/>
            <a:ext cx="10728325" cy="4286539"/>
          </a:xfrm>
        </p:spPr>
        <p:txBody>
          <a:bodyPr>
            <a:normAutofit lnSpcReduction="10000"/>
          </a:bodyPr>
          <a:lstStyle/>
          <a:p>
            <a:r>
              <a:rPr lang="en-US" sz="2400" dirty="0">
                <a:solidFill>
                  <a:srgbClr val="FFFFFF"/>
                </a:solidFill>
              </a:rPr>
              <a:t>Over a period of three days, the Prophet created a lasting historical record. This format allowed each participant to personally witness and testify to the appointment, minimizing future doubts or disputes regarding the legitimacy of Imam Ali's leadership. The act of public allegiance would have a reinforcing effect, discouraging dissent and bolstering communal memory of the event.</a:t>
            </a:r>
          </a:p>
          <a:p>
            <a:r>
              <a:rPr lang="en-US" sz="2400" dirty="0">
                <a:solidFill>
                  <a:srgbClr val="FFFFFF"/>
                </a:solidFill>
              </a:rPr>
              <a:t>Prophet used this formalized, multi-day process to ensure that Imam Ali’s appointment was deeply engrained in the community’s collective conscience . What he did would seal the case against those who would oppose Ali.</a:t>
            </a:r>
          </a:p>
        </p:txBody>
      </p:sp>
    </p:spTree>
    <p:extLst>
      <p:ext uri="{BB962C8B-B14F-4D97-AF65-F5344CB8AC3E}">
        <p14:creationId xmlns:p14="http://schemas.microsoft.com/office/powerpoint/2010/main" val="38157926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9206B-EBD0-5F16-DB87-130394E2F0B8}"/>
              </a:ext>
            </a:extLst>
          </p:cNvPr>
          <p:cNvSpPr>
            <a:spLocks noGrp="1"/>
          </p:cNvSpPr>
          <p:nvPr>
            <p:ph type="title"/>
          </p:nvPr>
        </p:nvSpPr>
        <p:spPr>
          <a:xfrm>
            <a:off x="720000" y="619200"/>
            <a:ext cx="10728322" cy="780109"/>
          </a:xfrm>
        </p:spPr>
        <p:txBody>
          <a:bodyPr/>
          <a:lstStyle/>
          <a:p>
            <a:pPr algn="ctr"/>
            <a:r>
              <a:rPr lang="en-US" dirty="0"/>
              <a:t>The Aftermath of Ghadir </a:t>
            </a:r>
            <a:r>
              <a:rPr lang="en-US" dirty="0" err="1"/>
              <a:t>Khumm</a:t>
            </a:r>
            <a:endParaRPr lang="en-US" dirty="0"/>
          </a:p>
        </p:txBody>
      </p:sp>
      <p:sp>
        <p:nvSpPr>
          <p:cNvPr id="3" name="Content Placeholder 2">
            <a:extLst>
              <a:ext uri="{FF2B5EF4-FFF2-40B4-BE49-F238E27FC236}">
                <a16:creationId xmlns:a16="http://schemas.microsoft.com/office/drawing/2014/main" id="{A061DD78-9E57-1674-ADB6-0CF645A52CCF}"/>
              </a:ext>
            </a:extLst>
          </p:cNvPr>
          <p:cNvSpPr>
            <a:spLocks noGrp="1"/>
          </p:cNvSpPr>
          <p:nvPr>
            <p:ph idx="1"/>
          </p:nvPr>
        </p:nvSpPr>
        <p:spPr>
          <a:xfrm>
            <a:off x="720000" y="1496291"/>
            <a:ext cx="10728325" cy="4585853"/>
          </a:xfrm>
        </p:spPr>
        <p:txBody>
          <a:bodyPr>
            <a:normAutofit/>
          </a:bodyPr>
          <a:lstStyle/>
          <a:p>
            <a:r>
              <a:rPr lang="en-US" sz="2400" dirty="0">
                <a:solidFill>
                  <a:srgbClr val="FFFFFF"/>
                </a:solidFill>
              </a:rPr>
              <a:t>In that grand assembly, the poet </a:t>
            </a:r>
            <a:r>
              <a:rPr lang="en-US" sz="2400" dirty="0" err="1">
                <a:solidFill>
                  <a:srgbClr val="FFFFFF"/>
                </a:solidFill>
              </a:rPr>
              <a:t>Ḥassān</a:t>
            </a:r>
            <a:r>
              <a:rPr lang="en-US" sz="2400" dirty="0">
                <a:solidFill>
                  <a:srgbClr val="FFFFFF"/>
                </a:solidFill>
              </a:rPr>
              <a:t> ibn </a:t>
            </a:r>
            <a:r>
              <a:rPr lang="en-US" sz="2400" dirty="0" err="1">
                <a:solidFill>
                  <a:srgbClr val="FFFFFF"/>
                </a:solidFill>
              </a:rPr>
              <a:t>Thābit</a:t>
            </a:r>
            <a:r>
              <a:rPr lang="en-US" sz="2400" dirty="0">
                <a:solidFill>
                  <a:srgbClr val="FFFFFF"/>
                </a:solidFill>
              </a:rPr>
              <a:t> sought the Prophet’s permission to compose a tribute for Imam Ali. The Prophet consented, and </a:t>
            </a:r>
            <a:r>
              <a:rPr lang="en-US" sz="2400" dirty="0" err="1">
                <a:solidFill>
                  <a:srgbClr val="FFFFFF"/>
                </a:solidFill>
              </a:rPr>
              <a:t>Ḥassān</a:t>
            </a:r>
            <a:r>
              <a:rPr lang="en-US" sz="2400" dirty="0">
                <a:solidFill>
                  <a:srgbClr val="FFFFFF"/>
                </a:solidFill>
              </a:rPr>
              <a:t> recited:</a:t>
            </a:r>
          </a:p>
          <a:p>
            <a:pPr marL="0" indent="0" algn="ctr">
              <a:buNone/>
            </a:pPr>
            <a:r>
              <a:rPr lang="ar-AE" sz="2400" dirty="0">
                <a:solidFill>
                  <a:srgbClr val="FFFFFF"/>
                </a:solidFill>
              </a:rPr>
              <a:t>ألَمْ تَعْلَمُوا أَنَّ النَّبِيَّ مُحَمَّدًا لَدَى دَوْحِ خُمٍّ حِينَ قَامَ مُنَادِيًا</a:t>
            </a:r>
          </a:p>
          <a:p>
            <a:pPr marL="0" indent="0" algn="ctr">
              <a:buNone/>
            </a:pPr>
            <a:r>
              <a:rPr lang="ar-AE" sz="2400" dirty="0">
                <a:solidFill>
                  <a:srgbClr val="FFFFFF"/>
                </a:solidFill>
              </a:rPr>
              <a:t>وَقَدْ جَاءَهُ جِبْرِيلُ مِنْ عِنْدِ رَبِّهِ بِأَنَّكَ مَعْصُومٌ فَلَا تَكُ وَانِيًا</a:t>
            </a:r>
            <a:endParaRPr lang="en-CA" sz="2400" dirty="0">
              <a:solidFill>
                <a:srgbClr val="FFFFFF"/>
              </a:solidFill>
            </a:endParaRPr>
          </a:p>
          <a:p>
            <a:pPr marL="0" indent="0" algn="ctr">
              <a:buNone/>
            </a:pPr>
            <a:r>
              <a:rPr lang="en-US" sz="2400" dirty="0">
                <a:solidFill>
                  <a:srgbClr val="FFFFFF"/>
                </a:solidFill>
              </a:rPr>
              <a:t>Do you not know that the Prophet Muhammad, At the shade of </a:t>
            </a:r>
            <a:r>
              <a:rPr lang="en-US" sz="2400" dirty="0" err="1">
                <a:solidFill>
                  <a:srgbClr val="FFFFFF"/>
                </a:solidFill>
              </a:rPr>
              <a:t>Khumm</a:t>
            </a:r>
            <a:r>
              <a:rPr lang="en-US" sz="2400" dirty="0">
                <a:solidFill>
                  <a:srgbClr val="FFFFFF"/>
                </a:solidFill>
              </a:rPr>
              <a:t>, stood as a caller?</a:t>
            </a:r>
          </a:p>
          <a:p>
            <a:pPr marL="0" indent="0" algn="ctr">
              <a:buNone/>
            </a:pPr>
            <a:r>
              <a:rPr lang="en-US" sz="2400" dirty="0">
                <a:solidFill>
                  <a:srgbClr val="FFFFFF"/>
                </a:solidFill>
              </a:rPr>
              <a:t>Gabriel came to him from his Lord, Declaring you are protected, so do not falter.</a:t>
            </a:r>
          </a:p>
        </p:txBody>
      </p:sp>
    </p:spTree>
    <p:extLst>
      <p:ext uri="{BB962C8B-B14F-4D97-AF65-F5344CB8AC3E}">
        <p14:creationId xmlns:p14="http://schemas.microsoft.com/office/powerpoint/2010/main" val="8571722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230F8-2D4D-6C5B-DF35-F1ABEC104BDF}"/>
              </a:ext>
            </a:extLst>
          </p:cNvPr>
          <p:cNvSpPr>
            <a:spLocks noGrp="1"/>
          </p:cNvSpPr>
          <p:nvPr>
            <p:ph type="title"/>
          </p:nvPr>
        </p:nvSpPr>
        <p:spPr>
          <a:xfrm>
            <a:off x="720000" y="619200"/>
            <a:ext cx="10728322" cy="780109"/>
          </a:xfrm>
        </p:spPr>
        <p:txBody>
          <a:bodyPr/>
          <a:lstStyle/>
          <a:p>
            <a:pPr algn="ctr"/>
            <a:r>
              <a:rPr lang="en-US" dirty="0"/>
              <a:t>The Aftermath of Ghadir </a:t>
            </a:r>
            <a:r>
              <a:rPr lang="en-US" dirty="0" err="1"/>
              <a:t>Khumm</a:t>
            </a:r>
            <a:endParaRPr lang="en-US" dirty="0"/>
          </a:p>
        </p:txBody>
      </p:sp>
      <p:sp>
        <p:nvSpPr>
          <p:cNvPr id="3" name="Content Placeholder 2">
            <a:extLst>
              <a:ext uri="{FF2B5EF4-FFF2-40B4-BE49-F238E27FC236}">
                <a16:creationId xmlns:a16="http://schemas.microsoft.com/office/drawing/2014/main" id="{A1B2096B-01C5-860D-E7C4-F87301751AC0}"/>
              </a:ext>
            </a:extLst>
          </p:cNvPr>
          <p:cNvSpPr>
            <a:spLocks noGrp="1"/>
          </p:cNvSpPr>
          <p:nvPr>
            <p:ph idx="1"/>
          </p:nvPr>
        </p:nvSpPr>
        <p:spPr>
          <a:xfrm>
            <a:off x="720000" y="1593274"/>
            <a:ext cx="10728325" cy="4502726"/>
          </a:xfrm>
        </p:spPr>
        <p:txBody>
          <a:bodyPr>
            <a:normAutofit/>
          </a:bodyPr>
          <a:lstStyle/>
          <a:p>
            <a:pPr marL="0" indent="0" algn="ctr">
              <a:buNone/>
            </a:pPr>
            <a:r>
              <a:rPr lang="ar-AE" sz="2400" dirty="0">
                <a:solidFill>
                  <a:srgbClr val="FFFFFF"/>
                </a:solidFill>
              </a:rPr>
              <a:t>وَبَلِّغْهُمْ مَا أَنْزَلَ اللَّهُ رَبُّهُمْ وَإِنْ أَنْتَ لَمْ تَفْعَلْ وَحَاذَرْتَ بَاغِيًا</a:t>
            </a:r>
          </a:p>
          <a:p>
            <a:pPr marL="0" indent="0" algn="ctr">
              <a:buNone/>
            </a:pPr>
            <a:r>
              <a:rPr lang="ar-AE" sz="2400" dirty="0">
                <a:solidFill>
                  <a:srgbClr val="FFFFFF"/>
                </a:solidFill>
              </a:rPr>
              <a:t>عَلَيْكَ، فَمَا بَلَّغْتَهُمْ عَنْ إِلَاههم رِسَالَتَهُ، إِنْ كُنْتَ تَخْشَى الْأَعَادِيَا</a:t>
            </a:r>
            <a:endParaRPr lang="en-CA" sz="2400" dirty="0">
              <a:solidFill>
                <a:srgbClr val="FFFFFF"/>
              </a:solidFill>
            </a:endParaRPr>
          </a:p>
          <a:p>
            <a:pPr marL="0" indent="0" algn="ctr">
              <a:buNone/>
            </a:pPr>
            <a:r>
              <a:rPr lang="en-US" sz="2400" dirty="0">
                <a:solidFill>
                  <a:srgbClr val="FFFFFF"/>
                </a:solidFill>
              </a:rPr>
              <a:t>And convey to them what their Lord has revealed, For if you do not, fearing a transgressor against you,</a:t>
            </a:r>
          </a:p>
          <a:p>
            <a:pPr marL="0" indent="0" algn="ctr">
              <a:buNone/>
            </a:pPr>
            <a:r>
              <a:rPr lang="en-US" sz="2400" dirty="0">
                <a:solidFill>
                  <a:srgbClr val="FFFFFF"/>
                </a:solidFill>
              </a:rPr>
              <a:t>Then you have not conveyed to them His message, If you hold any fear of the enemy."</a:t>
            </a:r>
          </a:p>
        </p:txBody>
      </p:sp>
    </p:spTree>
    <p:extLst>
      <p:ext uri="{BB962C8B-B14F-4D97-AF65-F5344CB8AC3E}">
        <p14:creationId xmlns:p14="http://schemas.microsoft.com/office/powerpoint/2010/main" val="30643051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C98B1-545A-835A-AF6D-2758D229F8BE}"/>
              </a:ext>
            </a:extLst>
          </p:cNvPr>
          <p:cNvSpPr>
            <a:spLocks noGrp="1"/>
          </p:cNvSpPr>
          <p:nvPr>
            <p:ph type="title"/>
          </p:nvPr>
        </p:nvSpPr>
        <p:spPr>
          <a:xfrm>
            <a:off x="720000" y="619200"/>
            <a:ext cx="10728322" cy="877091"/>
          </a:xfrm>
        </p:spPr>
        <p:txBody>
          <a:bodyPr/>
          <a:lstStyle/>
          <a:p>
            <a:pPr algn="ctr"/>
            <a:r>
              <a:rPr lang="en-US" dirty="0"/>
              <a:t>The Aftermath of Ghadir </a:t>
            </a:r>
            <a:r>
              <a:rPr lang="en-US" dirty="0" err="1"/>
              <a:t>Khumm</a:t>
            </a:r>
            <a:endParaRPr lang="en-US" dirty="0"/>
          </a:p>
        </p:txBody>
      </p:sp>
      <p:sp>
        <p:nvSpPr>
          <p:cNvPr id="3" name="Content Placeholder 2">
            <a:extLst>
              <a:ext uri="{FF2B5EF4-FFF2-40B4-BE49-F238E27FC236}">
                <a16:creationId xmlns:a16="http://schemas.microsoft.com/office/drawing/2014/main" id="{4CD862E6-1F61-77A2-7015-783DF7205F68}"/>
              </a:ext>
            </a:extLst>
          </p:cNvPr>
          <p:cNvSpPr>
            <a:spLocks noGrp="1"/>
          </p:cNvSpPr>
          <p:nvPr>
            <p:ph idx="1"/>
          </p:nvPr>
        </p:nvSpPr>
        <p:spPr>
          <a:xfrm>
            <a:off x="720000" y="1648692"/>
            <a:ext cx="10728325" cy="4590108"/>
          </a:xfrm>
        </p:spPr>
        <p:txBody>
          <a:bodyPr>
            <a:normAutofit/>
          </a:bodyPr>
          <a:lstStyle/>
          <a:p>
            <a:pPr marL="0" indent="0" algn="ctr">
              <a:buNone/>
            </a:pPr>
            <a:r>
              <a:rPr lang="ar-AE" sz="2400" dirty="0">
                <a:solidFill>
                  <a:srgbClr val="FFFFFF"/>
                </a:solidFill>
              </a:rPr>
              <a:t>فَقَامَ بِهِ إِذْ ذَاكَ رَافِعًا كَفَّهُ بِيُمْنَى يَدَيْهِ مُعْلِنًا الصَّوْتَ عَالِيًا</a:t>
            </a:r>
          </a:p>
          <a:p>
            <a:pPr marL="0" indent="0" algn="ctr">
              <a:buNone/>
            </a:pPr>
            <a:r>
              <a:rPr lang="ar-AE" sz="2400" dirty="0">
                <a:solidFill>
                  <a:srgbClr val="FFFFFF"/>
                </a:solidFill>
              </a:rPr>
              <a:t>فَقَالَ لَهُمْ: مَنْ كُنْتُ مَوْلَاهُ مِنْكُمْ وَكَانَ لِقَوْلِي حَافِظًا لَيْسَ نَاسِيًا</a:t>
            </a:r>
          </a:p>
          <a:p>
            <a:pPr marL="0" indent="0" algn="ctr">
              <a:buNone/>
            </a:pPr>
            <a:r>
              <a:rPr lang="ar-AE" sz="2400" dirty="0">
                <a:solidFill>
                  <a:srgbClr val="FFFFFF"/>
                </a:solidFill>
              </a:rPr>
              <a:t>فَمَوْلَاهُ مِنْ بَعْدِي عَلِيٌّ، وَإِنَّنِي بِهِ لَكُمْ دُونَ الْبَرِيَّةِ رَاضِيًا</a:t>
            </a:r>
            <a:endParaRPr lang="en-CA" sz="2400" dirty="0">
              <a:solidFill>
                <a:srgbClr val="FFFFFF"/>
              </a:solidFill>
            </a:endParaRPr>
          </a:p>
          <a:p>
            <a:pPr marL="0" indent="0" algn="ctr">
              <a:buNone/>
            </a:pPr>
            <a:r>
              <a:rPr lang="en-US" sz="2400" dirty="0">
                <a:solidFill>
                  <a:srgbClr val="FFFFFF"/>
                </a:solidFill>
              </a:rPr>
              <a:t>So he stood there then, raising his hand, With his right hand high, proclaiming aloud:</a:t>
            </a:r>
          </a:p>
          <a:p>
            <a:pPr marL="0" indent="0" algn="ctr">
              <a:buNone/>
            </a:pPr>
            <a:r>
              <a:rPr lang="en-US" sz="2400" dirty="0">
                <a:solidFill>
                  <a:srgbClr val="FFFFFF"/>
                </a:solidFill>
              </a:rPr>
              <a:t>He said to them, 'Whoever considers me his master, And remembers my words, not forgetting them,</a:t>
            </a:r>
          </a:p>
          <a:p>
            <a:pPr marL="0" indent="0" algn="ctr">
              <a:buNone/>
            </a:pPr>
            <a:r>
              <a:rPr lang="en-US" sz="2400" dirty="0">
                <a:solidFill>
                  <a:srgbClr val="FFFFFF"/>
                </a:solidFill>
              </a:rPr>
              <a:t>Then Ali is his master after me, and indeed, I am pleased with him for you above all creation.'"</a:t>
            </a:r>
          </a:p>
        </p:txBody>
      </p:sp>
    </p:spTree>
    <p:extLst>
      <p:ext uri="{BB962C8B-B14F-4D97-AF65-F5344CB8AC3E}">
        <p14:creationId xmlns:p14="http://schemas.microsoft.com/office/powerpoint/2010/main" val="34486248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08C0C-8563-8482-AA84-52F021E1D31B}"/>
              </a:ext>
            </a:extLst>
          </p:cNvPr>
          <p:cNvSpPr>
            <a:spLocks noGrp="1"/>
          </p:cNvSpPr>
          <p:nvPr>
            <p:ph type="title"/>
          </p:nvPr>
        </p:nvSpPr>
        <p:spPr>
          <a:xfrm>
            <a:off x="720000" y="619200"/>
            <a:ext cx="10728322" cy="710836"/>
          </a:xfrm>
        </p:spPr>
        <p:txBody>
          <a:bodyPr/>
          <a:lstStyle/>
          <a:p>
            <a:pPr algn="ctr"/>
            <a:r>
              <a:rPr lang="en-US" dirty="0"/>
              <a:t>The Aftermath of Ghadir </a:t>
            </a:r>
            <a:r>
              <a:rPr lang="en-US" dirty="0" err="1"/>
              <a:t>Khumm</a:t>
            </a:r>
            <a:endParaRPr lang="en-US" dirty="0"/>
          </a:p>
        </p:txBody>
      </p:sp>
      <p:sp>
        <p:nvSpPr>
          <p:cNvPr id="3" name="Content Placeholder 2">
            <a:extLst>
              <a:ext uri="{FF2B5EF4-FFF2-40B4-BE49-F238E27FC236}">
                <a16:creationId xmlns:a16="http://schemas.microsoft.com/office/drawing/2014/main" id="{E07E4409-4357-9BDF-036A-6D75675B526A}"/>
              </a:ext>
            </a:extLst>
          </p:cNvPr>
          <p:cNvSpPr>
            <a:spLocks noGrp="1"/>
          </p:cNvSpPr>
          <p:nvPr>
            <p:ph idx="1"/>
          </p:nvPr>
        </p:nvSpPr>
        <p:spPr>
          <a:xfrm>
            <a:off x="720000" y="1565564"/>
            <a:ext cx="10728325" cy="4544291"/>
          </a:xfrm>
        </p:spPr>
        <p:txBody>
          <a:bodyPr>
            <a:normAutofit lnSpcReduction="10000"/>
          </a:bodyPr>
          <a:lstStyle/>
          <a:p>
            <a:pPr marL="0" indent="0" algn="ctr">
              <a:buNone/>
            </a:pPr>
            <a:r>
              <a:rPr lang="ar-AE" sz="2400" dirty="0">
                <a:solidFill>
                  <a:srgbClr val="FFFFFF"/>
                </a:solidFill>
              </a:rPr>
              <a:t>فَيَا رَبِّ مَنْ وَالَى عَلِيًّا فَوَالِهِ وَكُنْ لِلَّذِي عَادَى عَلِيًّا مُعَادِيَا</a:t>
            </a:r>
          </a:p>
          <a:p>
            <a:pPr marL="0" indent="0" algn="ctr">
              <a:buNone/>
            </a:pPr>
            <a:r>
              <a:rPr lang="ar-AE" sz="2400" dirty="0">
                <a:solidFill>
                  <a:srgbClr val="FFFFFF"/>
                </a:solidFill>
              </a:rPr>
              <a:t>وَيَا رَبِّ فَانْصُرْ نَاصِرِيهِ لِنَصْرِهِمْ إِمَامَ الْهُدَى كَالْبَدْرِ يَجْلُو الدِّيَاجِيَا</a:t>
            </a:r>
          </a:p>
          <a:p>
            <a:pPr marL="0" indent="0" algn="ctr">
              <a:buNone/>
            </a:pPr>
            <a:r>
              <a:rPr lang="ar-AE" sz="2400" dirty="0">
                <a:solidFill>
                  <a:srgbClr val="FFFFFF"/>
                </a:solidFill>
              </a:rPr>
              <a:t>وَيَا رَبِّ فَاخْذُلْ خَاذِلِيهِ وَكُنْ لَهُمْ إِذَا وَقَفُوا يَوْمَ الْحِسَابِ مُكَافِيَا</a:t>
            </a:r>
            <a:endParaRPr lang="en-CA" sz="2400" dirty="0">
              <a:solidFill>
                <a:srgbClr val="FFFFFF"/>
              </a:solidFill>
            </a:endParaRPr>
          </a:p>
          <a:p>
            <a:pPr marL="0" indent="0" algn="ctr">
              <a:buNone/>
            </a:pPr>
            <a:r>
              <a:rPr lang="en-US" sz="2400" dirty="0">
                <a:solidFill>
                  <a:srgbClr val="FFFFFF"/>
                </a:solidFill>
              </a:rPr>
              <a:t>O Lord, befriend those who befriend Ali, And be an enemy to those who hold enmity for him.</a:t>
            </a:r>
          </a:p>
          <a:p>
            <a:pPr marL="0" indent="0" algn="ctr">
              <a:buNone/>
            </a:pPr>
            <a:r>
              <a:rPr lang="en-US" sz="2400" dirty="0">
                <a:solidFill>
                  <a:srgbClr val="FFFFFF"/>
                </a:solidFill>
              </a:rPr>
              <a:t>O Lord, grant victory to his supporters, For they uphold the Imam of guidance, like the full moon dispelling darkness.</a:t>
            </a:r>
          </a:p>
          <a:p>
            <a:pPr marL="0" indent="0" algn="ctr">
              <a:buNone/>
            </a:pPr>
            <a:r>
              <a:rPr lang="en-US" sz="2400" dirty="0">
                <a:solidFill>
                  <a:srgbClr val="FFFFFF"/>
                </a:solidFill>
              </a:rPr>
              <a:t>O Lord, forsake those who forsake him, and be their retribution When they stand on the Day of Reckoning."</a:t>
            </a:r>
          </a:p>
        </p:txBody>
      </p:sp>
    </p:spTree>
    <p:extLst>
      <p:ext uri="{BB962C8B-B14F-4D97-AF65-F5344CB8AC3E}">
        <p14:creationId xmlns:p14="http://schemas.microsoft.com/office/powerpoint/2010/main" val="2503900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D7C33-5CE0-C08C-8BDD-8A18463DDDD0}"/>
              </a:ext>
            </a:extLst>
          </p:cNvPr>
          <p:cNvSpPr>
            <a:spLocks noGrp="1"/>
          </p:cNvSpPr>
          <p:nvPr>
            <p:ph type="title"/>
          </p:nvPr>
        </p:nvSpPr>
        <p:spPr>
          <a:xfrm>
            <a:off x="720000" y="619200"/>
            <a:ext cx="10728322" cy="780109"/>
          </a:xfrm>
        </p:spPr>
        <p:txBody>
          <a:bodyPr/>
          <a:lstStyle/>
          <a:p>
            <a:pPr algn="ctr"/>
            <a:r>
              <a:rPr lang="en-US" dirty="0"/>
              <a:t>The Aftermath of Ghadir </a:t>
            </a:r>
            <a:r>
              <a:rPr lang="en-US" dirty="0" err="1"/>
              <a:t>Khumm</a:t>
            </a:r>
            <a:endParaRPr lang="en-US" dirty="0"/>
          </a:p>
        </p:txBody>
      </p:sp>
      <p:sp>
        <p:nvSpPr>
          <p:cNvPr id="3" name="Content Placeholder 2">
            <a:extLst>
              <a:ext uri="{FF2B5EF4-FFF2-40B4-BE49-F238E27FC236}">
                <a16:creationId xmlns:a16="http://schemas.microsoft.com/office/drawing/2014/main" id="{C48826E3-D30B-98A0-AE19-38428CD7F01C}"/>
              </a:ext>
            </a:extLst>
          </p:cNvPr>
          <p:cNvSpPr>
            <a:spLocks noGrp="1"/>
          </p:cNvSpPr>
          <p:nvPr>
            <p:ph idx="1"/>
          </p:nvPr>
        </p:nvSpPr>
        <p:spPr>
          <a:xfrm>
            <a:off x="720000" y="1593274"/>
            <a:ext cx="10728325" cy="4175702"/>
          </a:xfrm>
        </p:spPr>
        <p:txBody>
          <a:bodyPr>
            <a:normAutofit/>
          </a:bodyPr>
          <a:lstStyle/>
          <a:p>
            <a:r>
              <a:rPr lang="en-US" sz="2400" dirty="0">
                <a:solidFill>
                  <a:srgbClr val="FFFFFF"/>
                </a:solidFill>
              </a:rPr>
              <a:t>After declaring Imam Ali's successorship, the angel Gabriel descends with the following verse from the Quran.</a:t>
            </a:r>
          </a:p>
          <a:p>
            <a:pPr marL="0" indent="0" algn="ctr">
              <a:buNone/>
            </a:pPr>
            <a:r>
              <a:rPr lang="ar-AE" sz="2400" dirty="0">
                <a:solidFill>
                  <a:srgbClr val="FFFFFF"/>
                </a:solidFill>
              </a:rPr>
              <a:t>ٱلْيَوْمَ أَكْمَلْتُ لَكُمْ دِينَكُمْ وَأَتْمَمْتُ عَلَيْكُمْ نِعْمَتِى وَرَضِيتُ لَكُمُ ٱلْإِسْلَـٰمَ دِينًا</a:t>
            </a:r>
            <a:endParaRPr lang="en-CA" sz="2400" dirty="0">
              <a:solidFill>
                <a:srgbClr val="FFFFFF"/>
              </a:solidFill>
            </a:endParaRPr>
          </a:p>
          <a:p>
            <a:pPr marL="0" indent="0" algn="ctr">
              <a:buNone/>
            </a:pPr>
            <a:r>
              <a:rPr lang="en-US" sz="2400" dirty="0">
                <a:solidFill>
                  <a:srgbClr val="FFFFFF"/>
                </a:solidFill>
              </a:rPr>
              <a:t>“Today I have perfected your religion for you, and I have completed my blessing upon you, and I have approved Islam as your religion</a:t>
            </a:r>
            <a:r>
              <a:rPr lang="en-CA" sz="2400" dirty="0">
                <a:solidFill>
                  <a:srgbClr val="FFFFFF"/>
                </a:solidFill>
              </a:rPr>
              <a:t>.”</a:t>
            </a:r>
          </a:p>
          <a:p>
            <a:pPr marL="0" indent="0" algn="ctr">
              <a:buNone/>
            </a:pPr>
            <a:r>
              <a:rPr lang="en-CA" sz="2400" dirty="0">
                <a:solidFill>
                  <a:srgbClr val="FFFFFF"/>
                </a:solidFill>
              </a:rPr>
              <a:t>Quran 5:3</a:t>
            </a:r>
            <a:endParaRPr lang="en-US" sz="2400" dirty="0">
              <a:solidFill>
                <a:srgbClr val="FFFFFF"/>
              </a:solidFill>
            </a:endParaRPr>
          </a:p>
        </p:txBody>
      </p:sp>
    </p:spTree>
    <p:extLst>
      <p:ext uri="{BB962C8B-B14F-4D97-AF65-F5344CB8AC3E}">
        <p14:creationId xmlns:p14="http://schemas.microsoft.com/office/powerpoint/2010/main" val="31576525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04D53-73FC-8510-FAB1-205966AB7C58}"/>
              </a:ext>
            </a:extLst>
          </p:cNvPr>
          <p:cNvSpPr>
            <a:spLocks noGrp="1"/>
          </p:cNvSpPr>
          <p:nvPr>
            <p:ph type="title"/>
          </p:nvPr>
        </p:nvSpPr>
        <p:spPr>
          <a:xfrm>
            <a:off x="720000" y="619200"/>
            <a:ext cx="10728322" cy="793964"/>
          </a:xfrm>
        </p:spPr>
        <p:txBody>
          <a:bodyPr/>
          <a:lstStyle/>
          <a:p>
            <a:pPr algn="ctr"/>
            <a:r>
              <a:rPr lang="en-US" dirty="0"/>
              <a:t>The Aftermath of Ghadir </a:t>
            </a:r>
            <a:r>
              <a:rPr lang="en-US" dirty="0" err="1"/>
              <a:t>Khumm</a:t>
            </a:r>
            <a:endParaRPr lang="en-US" dirty="0"/>
          </a:p>
        </p:txBody>
      </p:sp>
      <p:sp>
        <p:nvSpPr>
          <p:cNvPr id="3" name="Content Placeholder 2">
            <a:extLst>
              <a:ext uri="{FF2B5EF4-FFF2-40B4-BE49-F238E27FC236}">
                <a16:creationId xmlns:a16="http://schemas.microsoft.com/office/drawing/2014/main" id="{F87094A3-66DD-B558-C411-2519015B1F04}"/>
              </a:ext>
            </a:extLst>
          </p:cNvPr>
          <p:cNvSpPr>
            <a:spLocks noGrp="1"/>
          </p:cNvSpPr>
          <p:nvPr>
            <p:ph idx="1"/>
          </p:nvPr>
        </p:nvSpPr>
        <p:spPr>
          <a:xfrm>
            <a:off x="720000" y="1413164"/>
            <a:ext cx="10728325" cy="4825636"/>
          </a:xfrm>
        </p:spPr>
        <p:txBody>
          <a:bodyPr>
            <a:normAutofit lnSpcReduction="10000"/>
          </a:bodyPr>
          <a:lstStyle/>
          <a:p>
            <a:pPr marL="0" indent="0" algn="ctr">
              <a:buNone/>
            </a:pPr>
            <a:r>
              <a:rPr lang="ar-AE" sz="2400" dirty="0">
                <a:solidFill>
                  <a:srgbClr val="FFFFFF"/>
                </a:solidFill>
              </a:rPr>
              <a:t>رَوَى الْكُلِينِيّ فِي «رَوْضَةِ الْكَافِي» عَنْ الْبَاقِرِ عَلَيْهِ السَّلَامُ قَالَ: قَالَ صَلَّى اللَّهُ عَلَيْهِ وَآلِهِ لِحَسَّانِ بْنِ ثَابِتٍ: لَا يَزَالُ مَعَكَ رُوحُ الْقُدُسِ مَا ذَبَبْتَ عَنَّا</a:t>
            </a:r>
            <a:endParaRPr lang="en-CA" sz="2400" dirty="0">
              <a:solidFill>
                <a:srgbClr val="FFFFFF"/>
              </a:solidFill>
            </a:endParaRPr>
          </a:p>
          <a:p>
            <a:pPr marL="0" indent="0" algn="ctr">
              <a:buNone/>
            </a:pPr>
            <a:r>
              <a:rPr lang="en-US" sz="2400" dirty="0">
                <a:solidFill>
                  <a:srgbClr val="FFFFFF"/>
                </a:solidFill>
              </a:rPr>
              <a:t>Imam al-</a:t>
            </a:r>
            <a:r>
              <a:rPr lang="en-US" sz="2400" dirty="0" err="1">
                <a:solidFill>
                  <a:srgbClr val="FFFFFF"/>
                </a:solidFill>
              </a:rPr>
              <a:t>Baqir</a:t>
            </a:r>
            <a:r>
              <a:rPr lang="en-US" sz="2400" dirty="0">
                <a:solidFill>
                  <a:srgbClr val="FFFFFF"/>
                </a:solidFill>
              </a:rPr>
              <a:t> (a) that the Prophet (s) said to </a:t>
            </a:r>
            <a:r>
              <a:rPr lang="en-US" sz="2400" dirty="0" err="1">
                <a:solidFill>
                  <a:srgbClr val="FFFFFF"/>
                </a:solidFill>
              </a:rPr>
              <a:t>Hassān</a:t>
            </a:r>
            <a:r>
              <a:rPr lang="en-US" sz="2400" dirty="0">
                <a:solidFill>
                  <a:srgbClr val="FFFFFF"/>
                </a:solidFill>
              </a:rPr>
              <a:t> ibn </a:t>
            </a:r>
            <a:r>
              <a:rPr lang="en-US" sz="2400" dirty="0" err="1">
                <a:solidFill>
                  <a:srgbClr val="FFFFFF"/>
                </a:solidFill>
              </a:rPr>
              <a:t>Thābit</a:t>
            </a:r>
            <a:r>
              <a:rPr lang="en-US" sz="2400" dirty="0">
                <a:solidFill>
                  <a:srgbClr val="FFFFFF"/>
                </a:solidFill>
              </a:rPr>
              <a:t>: “The Holy Spirit will remain with you as long as you continue to defend us.”</a:t>
            </a:r>
            <a:endParaRPr lang="en-CA" sz="2400" dirty="0">
              <a:solidFill>
                <a:srgbClr val="FFFFFF"/>
              </a:solidFill>
            </a:endParaRPr>
          </a:p>
          <a:p>
            <a:r>
              <a:rPr lang="en-US" sz="2400" dirty="0">
                <a:solidFill>
                  <a:srgbClr val="FFFFFF"/>
                </a:solidFill>
              </a:rPr>
              <a:t>The Prophet’s assurance that the Holy Spirit will remain with </a:t>
            </a:r>
            <a:r>
              <a:rPr lang="en-US" sz="2400" dirty="0" err="1">
                <a:solidFill>
                  <a:srgbClr val="FFFFFF"/>
                </a:solidFill>
              </a:rPr>
              <a:t>Hassān</a:t>
            </a:r>
            <a:r>
              <a:rPr lang="en-US" sz="2400" dirty="0">
                <a:solidFill>
                  <a:srgbClr val="FFFFFF"/>
                </a:solidFill>
              </a:rPr>
              <a:t> suggests that his defense of the Prophet and his family brings him closer to divine support.</a:t>
            </a:r>
          </a:p>
          <a:p>
            <a:r>
              <a:rPr lang="en-US" sz="2400" dirty="0">
                <a:solidFill>
                  <a:srgbClr val="FFFFFF"/>
                </a:solidFill>
              </a:rPr>
              <a:t>As a poet, </a:t>
            </a:r>
            <a:r>
              <a:rPr lang="en-US" sz="2400" dirty="0" err="1">
                <a:solidFill>
                  <a:srgbClr val="FFFFFF"/>
                </a:solidFill>
              </a:rPr>
              <a:t>Hassān</a:t>
            </a:r>
            <a:r>
              <a:rPr lang="en-US" sz="2400" dirty="0">
                <a:solidFill>
                  <a:srgbClr val="FFFFFF"/>
                </a:solidFill>
              </a:rPr>
              <a:t> ibn </a:t>
            </a:r>
            <a:r>
              <a:rPr lang="en-US" sz="2400" dirty="0" err="1">
                <a:solidFill>
                  <a:srgbClr val="FFFFFF"/>
                </a:solidFill>
              </a:rPr>
              <a:t>Thābit</a:t>
            </a:r>
            <a:r>
              <a:rPr lang="en-US" sz="2400" dirty="0">
                <a:solidFill>
                  <a:srgbClr val="FFFFFF"/>
                </a:solidFill>
              </a:rPr>
              <a:t> used his poetic talent to counter attacks against the Prophet and Islam, using words as his weapon. This highlights how words can be powerful tools for defending and promoting truth, and that such efforts are spiritually significant.</a:t>
            </a:r>
          </a:p>
        </p:txBody>
      </p:sp>
    </p:spTree>
    <p:extLst>
      <p:ext uri="{BB962C8B-B14F-4D97-AF65-F5344CB8AC3E}">
        <p14:creationId xmlns:p14="http://schemas.microsoft.com/office/powerpoint/2010/main" val="13955070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67272-B874-4C7B-1000-6D1CBA549B42}"/>
              </a:ext>
            </a:extLst>
          </p:cNvPr>
          <p:cNvSpPr>
            <a:spLocks noGrp="1"/>
          </p:cNvSpPr>
          <p:nvPr>
            <p:ph type="title"/>
          </p:nvPr>
        </p:nvSpPr>
        <p:spPr>
          <a:xfrm>
            <a:off x="720000" y="619200"/>
            <a:ext cx="10728322" cy="696982"/>
          </a:xfrm>
        </p:spPr>
        <p:txBody>
          <a:bodyPr/>
          <a:lstStyle/>
          <a:p>
            <a:pPr algn="ctr"/>
            <a:r>
              <a:rPr lang="en-US" dirty="0"/>
              <a:t>The Aftermath of Ghadir </a:t>
            </a:r>
            <a:r>
              <a:rPr lang="en-US" dirty="0" err="1"/>
              <a:t>Khumm</a:t>
            </a:r>
            <a:endParaRPr lang="en-US" dirty="0"/>
          </a:p>
        </p:txBody>
      </p:sp>
      <p:sp>
        <p:nvSpPr>
          <p:cNvPr id="3" name="Content Placeholder 2">
            <a:extLst>
              <a:ext uri="{FF2B5EF4-FFF2-40B4-BE49-F238E27FC236}">
                <a16:creationId xmlns:a16="http://schemas.microsoft.com/office/drawing/2014/main" id="{A497D532-21CA-5210-9433-5BED91F97776}"/>
              </a:ext>
            </a:extLst>
          </p:cNvPr>
          <p:cNvSpPr>
            <a:spLocks noGrp="1"/>
          </p:cNvSpPr>
          <p:nvPr>
            <p:ph idx="1"/>
          </p:nvPr>
        </p:nvSpPr>
        <p:spPr>
          <a:xfrm>
            <a:off x="720000" y="1620982"/>
            <a:ext cx="10728325" cy="4918363"/>
          </a:xfrm>
        </p:spPr>
        <p:txBody>
          <a:bodyPr>
            <a:normAutofit/>
          </a:bodyPr>
          <a:lstStyle/>
          <a:p>
            <a:r>
              <a:rPr lang="en-US" sz="2400" dirty="0">
                <a:solidFill>
                  <a:srgbClr val="FFFFFF"/>
                </a:solidFill>
              </a:rPr>
              <a:t>In Bihar Al-Anwar, it is narrated from Imam Al-Sadiq:</a:t>
            </a:r>
          </a:p>
          <a:p>
            <a:pPr marL="0" indent="0" algn="ctr">
              <a:buNone/>
            </a:pPr>
            <a:r>
              <a:rPr lang="ar-AE" sz="2400" dirty="0">
                <a:solidFill>
                  <a:srgbClr val="FFFFFF"/>
                </a:solidFill>
              </a:rPr>
              <a:t>فَلَمَّا كَانَ بَعْدَ ثَلَاثَةِ أَيَّامٍ، وَجَلَسَ النَّبِيُّ صَلَّى اللَّهُ عَلَيْهِ وَآلِهِ مَجْلِسَهُ، أَتَاهُ رَجُلٌ مِنْ بَنِي مَخْزُومٍ يُسَمَّى عُمَرَ بْنَ عُتَيْبَةَ فَقَالَ: يَا مُحَمَّدُ (كَذَا) أَسْأَلُكَ عَنْ ثَلَاثِ مَسَائِلَ. فَقَالَ: سَلْ عَمَّا بَدَا لَكَ. فَقَالَ: أَخْبِرْنِي عَنْ شَهَادَةِ أَنْ لَا إِلَهَ إِلَّا اللَّهُ وَأَنَّ مُحَمَّدًا رَسُولُ اللَّهِ، أَمِنْكَ أَمْ مِنْ رَبِّكَ؟</a:t>
            </a:r>
            <a:endParaRPr lang="en-CA" sz="2400" dirty="0">
              <a:solidFill>
                <a:srgbClr val="FFFFFF"/>
              </a:solidFill>
            </a:endParaRPr>
          </a:p>
          <a:p>
            <a:pPr marL="0" indent="0" algn="ctr">
              <a:buNone/>
            </a:pPr>
            <a:r>
              <a:rPr lang="en-CA" sz="2400" dirty="0">
                <a:solidFill>
                  <a:srgbClr val="FFFFFF"/>
                </a:solidFill>
              </a:rPr>
              <a:t>After three days, when the Prophet (s) had taken his seat, a man from the tribe of Banu </a:t>
            </a:r>
            <a:r>
              <a:rPr lang="en-CA" sz="2400" dirty="0" err="1">
                <a:solidFill>
                  <a:srgbClr val="FFFFFF"/>
                </a:solidFill>
              </a:rPr>
              <a:t>Makhzum</a:t>
            </a:r>
            <a:r>
              <a:rPr lang="en-CA" sz="2400" dirty="0">
                <a:solidFill>
                  <a:srgbClr val="FFFFFF"/>
                </a:solidFill>
              </a:rPr>
              <a:t>, named </a:t>
            </a:r>
            <a:r>
              <a:rPr lang="en-CA" sz="2400" dirty="0" err="1">
                <a:solidFill>
                  <a:srgbClr val="FFFFFF"/>
                </a:solidFill>
              </a:rPr>
              <a:t>ʿUmar</a:t>
            </a:r>
            <a:r>
              <a:rPr lang="en-CA" sz="2400" dirty="0">
                <a:solidFill>
                  <a:srgbClr val="FFFFFF"/>
                </a:solidFill>
              </a:rPr>
              <a:t> ibn </a:t>
            </a:r>
            <a:r>
              <a:rPr lang="en-CA" sz="2400" dirty="0" err="1">
                <a:solidFill>
                  <a:srgbClr val="FFFFFF"/>
                </a:solidFill>
              </a:rPr>
              <a:t>ʿUtaybah</a:t>
            </a:r>
            <a:r>
              <a:rPr lang="en-CA" sz="2400" dirty="0">
                <a:solidFill>
                  <a:srgbClr val="FFFFFF"/>
                </a:solidFill>
              </a:rPr>
              <a:t>, came to him and said, “O Muhammad, I wish to ask you about three matters.” The Prophet replied, “Ask whatever you wish.” So the man asked, “Tell me about the testimony that there is no god but Allah and that Muhammad is the Messenger of Allah—is it from you or from your Lord?”</a:t>
            </a:r>
            <a:endParaRPr lang="ar-AE" sz="2400" dirty="0">
              <a:solidFill>
                <a:srgbClr val="FFFFFF"/>
              </a:solidFill>
            </a:endParaRPr>
          </a:p>
          <a:p>
            <a:pPr marL="0" indent="0" algn="ctr">
              <a:buNone/>
            </a:pPr>
            <a:endParaRPr lang="en-US" dirty="0"/>
          </a:p>
        </p:txBody>
      </p:sp>
    </p:spTree>
    <p:extLst>
      <p:ext uri="{BB962C8B-B14F-4D97-AF65-F5344CB8AC3E}">
        <p14:creationId xmlns:p14="http://schemas.microsoft.com/office/powerpoint/2010/main" val="42272037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96C19-B81F-9255-5C87-3482DEB9B3B3}"/>
              </a:ext>
            </a:extLst>
          </p:cNvPr>
          <p:cNvSpPr>
            <a:spLocks noGrp="1"/>
          </p:cNvSpPr>
          <p:nvPr>
            <p:ph type="title"/>
          </p:nvPr>
        </p:nvSpPr>
        <p:spPr>
          <a:xfrm>
            <a:off x="720000" y="619200"/>
            <a:ext cx="10728322" cy="738545"/>
          </a:xfrm>
        </p:spPr>
        <p:txBody>
          <a:bodyPr/>
          <a:lstStyle/>
          <a:p>
            <a:pPr algn="ctr"/>
            <a:r>
              <a:rPr lang="en-US" dirty="0"/>
              <a:t>The Aftermath of Ghadir </a:t>
            </a:r>
            <a:r>
              <a:rPr lang="en-US" dirty="0" err="1"/>
              <a:t>Khumm</a:t>
            </a:r>
            <a:endParaRPr lang="en-US" dirty="0"/>
          </a:p>
        </p:txBody>
      </p:sp>
      <p:sp>
        <p:nvSpPr>
          <p:cNvPr id="3" name="Content Placeholder 2">
            <a:extLst>
              <a:ext uri="{FF2B5EF4-FFF2-40B4-BE49-F238E27FC236}">
                <a16:creationId xmlns:a16="http://schemas.microsoft.com/office/drawing/2014/main" id="{355D2EE1-2A3E-C337-7403-25FA4D589AB6}"/>
              </a:ext>
            </a:extLst>
          </p:cNvPr>
          <p:cNvSpPr>
            <a:spLocks noGrp="1"/>
          </p:cNvSpPr>
          <p:nvPr>
            <p:ph idx="1"/>
          </p:nvPr>
        </p:nvSpPr>
        <p:spPr>
          <a:xfrm>
            <a:off x="720000" y="1510146"/>
            <a:ext cx="10728325" cy="5043054"/>
          </a:xfrm>
        </p:spPr>
        <p:txBody>
          <a:bodyPr>
            <a:normAutofit/>
          </a:bodyPr>
          <a:lstStyle/>
          <a:p>
            <a:pPr marL="0" indent="0" algn="ctr">
              <a:buNone/>
            </a:pPr>
            <a:r>
              <a:rPr lang="ar-AE" sz="2400" dirty="0">
                <a:solidFill>
                  <a:srgbClr val="FFFFFF"/>
                </a:solidFill>
              </a:rPr>
              <a:t>قَالَ النَّبِيُّ: الْوَحْيُ مِنَ اللَّهِ، وَالسَّفِيرُ جِبْرَئِيلُ، وَالْمُؤَذِّنُ أَنَا، وَمَا آذَنْتُ إِلَّا مِنْ أَمْرِ رَبِّي. قَالَ الرَّجُلُ: فَأَخْبِرْنِي عَنِ الصَّلَاةِ وَالزَّكَاةِ وَالْحَجِّ وَالْجِهَادِ، أَمِنْكَ أَمْ مِنْ رَبِّكَ؟ فَقَالَ النَّبِيُّ مِثْلَ مَا قَالَ. فَقَالَ الرَّجُلُ: فَأَخْبِرْنِي عَنْ هَذَا - وَأَشَارَ إِلَى عَلِيٍّ عَلَيْهِ السَّلَامُ - وَقَوْلِكَ فِيهِ: "مَنْ كُنْتُ مَوْلَاهُ..." أَمِنْكَ أَمْ مِنْ رَبِّكَ؟ فَقَالَ النَّبِيُّ مِثْلَ مَا قَالَ.</a:t>
            </a:r>
            <a:endParaRPr lang="en-CA" sz="2400" dirty="0">
              <a:solidFill>
                <a:srgbClr val="FFFFFF"/>
              </a:solidFill>
            </a:endParaRPr>
          </a:p>
          <a:p>
            <a:pPr marL="0" indent="0" algn="ctr">
              <a:buNone/>
            </a:pPr>
            <a:r>
              <a:rPr lang="en-CA" sz="2400" dirty="0">
                <a:solidFill>
                  <a:srgbClr val="FFFFFF"/>
                </a:solidFill>
              </a:rPr>
              <a:t>The Prophet replied, “The revelation is from Allah, the messenger is Gabriel, and the announcer is myself; I announced only by the command of my Lord.” The man then asked, “Tell me about prayer, almsgiving, pilgrimage, and striving in the way of Allah—is it from you or from your Lord?” The Prophet answered in the same way as before. The man continued, “Then tell me about this—” and he pointed to Ali (a) “—and your statement about him: ‘Whoever I am his master, Ali is his master.’ Is this from you or from your Lord?” The Prophet replied in the same manner as he had before.</a:t>
            </a:r>
            <a:endParaRPr lang="ar-AE" sz="2400" dirty="0">
              <a:solidFill>
                <a:srgbClr val="FFFFFF"/>
              </a:solidFill>
            </a:endParaRPr>
          </a:p>
          <a:p>
            <a:pPr marL="0" indent="0" algn="ctr">
              <a:buNone/>
            </a:pPr>
            <a:endParaRPr lang="en-US" dirty="0"/>
          </a:p>
        </p:txBody>
      </p:sp>
    </p:spTree>
    <p:extLst>
      <p:ext uri="{BB962C8B-B14F-4D97-AF65-F5344CB8AC3E}">
        <p14:creationId xmlns:p14="http://schemas.microsoft.com/office/powerpoint/2010/main" val="14027261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22E38-C8B9-FC22-E011-53DCA54B496F}"/>
              </a:ext>
            </a:extLst>
          </p:cNvPr>
          <p:cNvSpPr>
            <a:spLocks noGrp="1"/>
          </p:cNvSpPr>
          <p:nvPr>
            <p:ph type="title"/>
          </p:nvPr>
        </p:nvSpPr>
        <p:spPr>
          <a:xfrm>
            <a:off x="720000" y="619200"/>
            <a:ext cx="10728322" cy="683127"/>
          </a:xfrm>
        </p:spPr>
        <p:txBody>
          <a:bodyPr/>
          <a:lstStyle/>
          <a:p>
            <a:pPr algn="ctr"/>
            <a:r>
              <a:rPr lang="en-US" dirty="0"/>
              <a:t>The Aftermath of Ghadir </a:t>
            </a:r>
            <a:r>
              <a:rPr lang="en-US" dirty="0" err="1"/>
              <a:t>Khumm</a:t>
            </a:r>
            <a:endParaRPr lang="en-US" dirty="0"/>
          </a:p>
        </p:txBody>
      </p:sp>
      <p:sp>
        <p:nvSpPr>
          <p:cNvPr id="3" name="Content Placeholder 2">
            <a:extLst>
              <a:ext uri="{FF2B5EF4-FFF2-40B4-BE49-F238E27FC236}">
                <a16:creationId xmlns:a16="http://schemas.microsoft.com/office/drawing/2014/main" id="{8CB490CE-4F6B-4E47-5146-DC07E9876F4E}"/>
              </a:ext>
            </a:extLst>
          </p:cNvPr>
          <p:cNvSpPr>
            <a:spLocks noGrp="1"/>
          </p:cNvSpPr>
          <p:nvPr>
            <p:ph idx="1"/>
          </p:nvPr>
        </p:nvSpPr>
        <p:spPr>
          <a:xfrm>
            <a:off x="720000" y="1468582"/>
            <a:ext cx="10728325" cy="4959927"/>
          </a:xfrm>
        </p:spPr>
        <p:txBody>
          <a:bodyPr>
            <a:normAutofit/>
          </a:bodyPr>
          <a:lstStyle/>
          <a:p>
            <a:pPr marL="0" indent="0" algn="ctr">
              <a:buNone/>
            </a:pPr>
            <a:r>
              <a:rPr lang="ar-AE" sz="2400" dirty="0">
                <a:solidFill>
                  <a:srgbClr val="FFFFFF"/>
                </a:solidFill>
              </a:rPr>
              <a:t>فَرَفَعَ الْمَخْزُومِيُّ رَأْسَهُ إِلَى السَّمَاءِ وَقَالَ: اللَّهُمَّ إِنْ كَانَ مُحَمَّدٌ صَادِقًا فِيمَا يَقُولُ فَأَرْسِلْ عَلَيَّ شُوَاظًا مِنْ نَارٍ! وَوَلَّى، فَوَاللَّهِ مَا سَارَ بَعِيدًا حَتَّى أَظَلَّتْهُ سَحَابَةٌ سَوْدَاءُ، فَأَرْعَدَتْ وَأَبْرَقَتْ وَأَصْعَقَتْ فَأَصَابَتْهُ صَاعِقَةٌ فَأَحْرَقَتْهُ النَّارُ. فَهَبَطَ جِبْرِيلُ وَهُوَ يَقُولُ: اقْرَأْ يَا مُحَمَّدُ: سَأَلَ سَائِلٌ بِعَذَابٍ وَاقِعٍ * لِلْكَافِرِينَ لَيْسَ لَهُ دَافِعٌ.</a:t>
            </a:r>
            <a:endParaRPr lang="en-CA" sz="2400" dirty="0">
              <a:solidFill>
                <a:srgbClr val="FFFFFF"/>
              </a:solidFill>
            </a:endParaRPr>
          </a:p>
          <a:p>
            <a:pPr marL="0" indent="0" algn="ctr">
              <a:buNone/>
            </a:pPr>
            <a:r>
              <a:rPr lang="en-CA" sz="2400" dirty="0">
                <a:solidFill>
                  <a:srgbClr val="FFFFFF"/>
                </a:solidFill>
              </a:rPr>
              <a:t>The man from the </a:t>
            </a:r>
            <a:r>
              <a:rPr lang="en-CA" sz="2400" dirty="0" err="1">
                <a:solidFill>
                  <a:srgbClr val="FFFFFF"/>
                </a:solidFill>
              </a:rPr>
              <a:t>Makhzum</a:t>
            </a:r>
            <a:r>
              <a:rPr lang="en-CA" sz="2400" dirty="0">
                <a:solidFill>
                  <a:srgbClr val="FFFFFF"/>
                </a:solidFill>
              </a:rPr>
              <a:t> tribe raised his head to the sky and said, “O Allah, if Muhammad is truthful in what he says, then send upon me a blast of fire!” Then he turned to leave, and by Allah, he had not gone far when a dark cloud overshadowed him. It thundered, flashed with lightning, and struck him with a bolt that consumed him in flames. Gabriel then descended, saying, “Recite, O Muhammad: ‘A questioner has asked about a punishment bound to happen, for the disbelievers, one which none can avert.’”</a:t>
            </a:r>
            <a:endParaRPr lang="ar-AE" sz="2400" dirty="0">
              <a:solidFill>
                <a:srgbClr val="FFFFFF"/>
              </a:solidFill>
            </a:endParaRPr>
          </a:p>
          <a:p>
            <a:pPr marL="0" indent="0" algn="ctr">
              <a:buNone/>
            </a:pPr>
            <a:endParaRPr lang="en-US" dirty="0"/>
          </a:p>
        </p:txBody>
      </p:sp>
    </p:spTree>
    <p:extLst>
      <p:ext uri="{BB962C8B-B14F-4D97-AF65-F5344CB8AC3E}">
        <p14:creationId xmlns:p14="http://schemas.microsoft.com/office/powerpoint/2010/main" val="924637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DB6AB-7883-837A-5CE6-E77D020C8EAE}"/>
              </a:ext>
            </a:extLst>
          </p:cNvPr>
          <p:cNvSpPr>
            <a:spLocks noGrp="1"/>
          </p:cNvSpPr>
          <p:nvPr>
            <p:ph type="title"/>
          </p:nvPr>
        </p:nvSpPr>
        <p:spPr>
          <a:xfrm>
            <a:off x="720000" y="619200"/>
            <a:ext cx="10728322" cy="738545"/>
          </a:xfrm>
        </p:spPr>
        <p:txBody>
          <a:bodyPr/>
          <a:lstStyle/>
          <a:p>
            <a:pPr algn="ctr"/>
            <a:r>
              <a:rPr lang="en-US" dirty="0"/>
              <a:t>The Aftermath of Ghadir </a:t>
            </a:r>
            <a:r>
              <a:rPr lang="en-US" dirty="0" err="1"/>
              <a:t>Khumm</a:t>
            </a:r>
            <a:endParaRPr lang="en-US" dirty="0"/>
          </a:p>
        </p:txBody>
      </p:sp>
      <p:sp>
        <p:nvSpPr>
          <p:cNvPr id="3" name="Content Placeholder 2">
            <a:extLst>
              <a:ext uri="{FF2B5EF4-FFF2-40B4-BE49-F238E27FC236}">
                <a16:creationId xmlns:a16="http://schemas.microsoft.com/office/drawing/2014/main" id="{E2BAC3C9-0B7C-8B48-4281-44103B1C6E11}"/>
              </a:ext>
            </a:extLst>
          </p:cNvPr>
          <p:cNvSpPr>
            <a:spLocks noGrp="1"/>
          </p:cNvSpPr>
          <p:nvPr>
            <p:ph idx="1"/>
          </p:nvPr>
        </p:nvSpPr>
        <p:spPr>
          <a:xfrm>
            <a:off x="720000" y="1565564"/>
            <a:ext cx="10728325" cy="4516581"/>
          </a:xfrm>
        </p:spPr>
        <p:txBody>
          <a:bodyPr>
            <a:normAutofit/>
          </a:bodyPr>
          <a:lstStyle/>
          <a:p>
            <a:r>
              <a:rPr lang="en-US" sz="2400" dirty="0">
                <a:solidFill>
                  <a:srgbClr val="FFFFFF"/>
                </a:solidFill>
              </a:rPr>
              <a:t>The oldest book among those we possess that narrates the revelation of the Verse of Perfection in this context is the book of </a:t>
            </a:r>
            <a:r>
              <a:rPr lang="en-US" sz="2400" dirty="0" err="1">
                <a:solidFill>
                  <a:srgbClr val="FFFFFF"/>
                </a:solidFill>
              </a:rPr>
              <a:t>Sulaym</a:t>
            </a:r>
            <a:r>
              <a:rPr lang="en-US" sz="2400" dirty="0">
                <a:solidFill>
                  <a:srgbClr val="FFFFFF"/>
                </a:solidFill>
              </a:rPr>
              <a:t> ibn </a:t>
            </a:r>
            <a:r>
              <a:rPr lang="en-US" sz="2400" dirty="0" err="1">
                <a:solidFill>
                  <a:srgbClr val="FFFFFF"/>
                </a:solidFill>
              </a:rPr>
              <a:t>Qays</a:t>
            </a:r>
            <a:r>
              <a:rPr lang="en-US" sz="2400" dirty="0">
                <a:solidFill>
                  <a:srgbClr val="FFFFFF"/>
                </a:solidFill>
              </a:rPr>
              <a:t> al-</a:t>
            </a:r>
            <a:r>
              <a:rPr lang="en-US" sz="2400" dirty="0" err="1">
                <a:solidFill>
                  <a:srgbClr val="FFFFFF"/>
                </a:solidFill>
              </a:rPr>
              <a:t>Hilali</a:t>
            </a:r>
            <a:r>
              <a:rPr lang="en-US" sz="2400" dirty="0">
                <a:solidFill>
                  <a:srgbClr val="FFFFFF"/>
                </a:solidFill>
              </a:rPr>
              <a:t> (d. 80 AH). He narrates from Abu </a:t>
            </a:r>
            <a:r>
              <a:rPr lang="en-US" sz="2400" dirty="0" err="1">
                <a:solidFill>
                  <a:srgbClr val="FFFFFF"/>
                </a:solidFill>
              </a:rPr>
              <a:t>Sa’id</a:t>
            </a:r>
            <a:r>
              <a:rPr lang="en-US" sz="2400" dirty="0">
                <a:solidFill>
                  <a:srgbClr val="FFFFFF"/>
                </a:solidFill>
              </a:rPr>
              <a:t> al-Khudri, who relates that on the day of Ghadir </a:t>
            </a:r>
            <a:r>
              <a:rPr lang="en-US" sz="2400" dirty="0" err="1">
                <a:solidFill>
                  <a:srgbClr val="FFFFFF"/>
                </a:solidFill>
              </a:rPr>
              <a:t>Khumm</a:t>
            </a:r>
            <a:r>
              <a:rPr lang="en-US" sz="2400" dirty="0">
                <a:solidFill>
                  <a:srgbClr val="FFFFFF"/>
                </a:solidFill>
              </a:rPr>
              <a:t>, the </a:t>
            </a:r>
            <a:r>
              <a:rPr lang="en-US" sz="2400" dirty="0" err="1">
                <a:solidFill>
                  <a:srgbClr val="FFFFFF"/>
                </a:solidFill>
              </a:rPr>
              <a:t>Prophe</a:t>
            </a:r>
            <a:r>
              <a:rPr lang="en-US" sz="2400" dirty="0">
                <a:solidFill>
                  <a:srgbClr val="FFFFFF"/>
                </a:solidFill>
              </a:rPr>
              <a:t> (s), did not leave until the following verse was revealed: </a:t>
            </a:r>
          </a:p>
          <a:p>
            <a:pPr marL="0" indent="0" algn="ctr">
              <a:buNone/>
            </a:pPr>
            <a:r>
              <a:rPr lang="ar-AE" sz="2400" dirty="0">
                <a:solidFill>
                  <a:srgbClr val="FFFFFF"/>
                </a:solidFill>
              </a:rPr>
              <a:t>ٱلْيَوْمَ أَكْمَلْتُ لَكُمْ دِينَكُمْ وَأَتْمَمْتُ عَلَيْكُمْ نِعْمَتِى وَرَضِيتُ لَكُمُ ٱلْإِسْلَـٰمَ دِينًا</a:t>
            </a:r>
            <a:endParaRPr lang="en-US" sz="2400" dirty="0">
              <a:solidFill>
                <a:srgbClr val="FFFFFF"/>
              </a:solidFill>
            </a:endParaRPr>
          </a:p>
          <a:p>
            <a:pPr marL="0" indent="0" algn="ctr">
              <a:buNone/>
            </a:pPr>
            <a:r>
              <a:rPr lang="en-US" sz="2400" dirty="0">
                <a:solidFill>
                  <a:srgbClr val="FFFFFF"/>
                </a:solidFill>
              </a:rPr>
              <a:t>“Today I have perfected for you your religion, completed My favor upon you, and have chosen Islam as your religion.” </a:t>
            </a:r>
          </a:p>
        </p:txBody>
      </p:sp>
    </p:spTree>
    <p:extLst>
      <p:ext uri="{BB962C8B-B14F-4D97-AF65-F5344CB8AC3E}">
        <p14:creationId xmlns:p14="http://schemas.microsoft.com/office/powerpoint/2010/main" val="3032049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09ABA-FC95-467A-1989-AB2052E631EE}"/>
              </a:ext>
            </a:extLst>
          </p:cNvPr>
          <p:cNvSpPr>
            <a:spLocks noGrp="1"/>
          </p:cNvSpPr>
          <p:nvPr>
            <p:ph type="title"/>
          </p:nvPr>
        </p:nvSpPr>
        <p:spPr>
          <a:xfrm>
            <a:off x="720000" y="619200"/>
            <a:ext cx="10728322" cy="863236"/>
          </a:xfrm>
        </p:spPr>
        <p:txBody>
          <a:bodyPr/>
          <a:lstStyle/>
          <a:p>
            <a:pPr algn="ctr"/>
            <a:r>
              <a:rPr lang="en-US" dirty="0"/>
              <a:t>The Aftermath of Ghadir </a:t>
            </a:r>
            <a:r>
              <a:rPr lang="en-US" dirty="0" err="1"/>
              <a:t>Khumm</a:t>
            </a:r>
            <a:endParaRPr lang="en-US" dirty="0"/>
          </a:p>
        </p:txBody>
      </p:sp>
      <p:sp>
        <p:nvSpPr>
          <p:cNvPr id="3" name="Content Placeholder 2">
            <a:extLst>
              <a:ext uri="{FF2B5EF4-FFF2-40B4-BE49-F238E27FC236}">
                <a16:creationId xmlns:a16="http://schemas.microsoft.com/office/drawing/2014/main" id="{B1E012A7-1605-2DEE-A711-D7D5DC6B539D}"/>
              </a:ext>
            </a:extLst>
          </p:cNvPr>
          <p:cNvSpPr>
            <a:spLocks noGrp="1"/>
          </p:cNvSpPr>
          <p:nvPr>
            <p:ph idx="1"/>
          </p:nvPr>
        </p:nvSpPr>
        <p:spPr>
          <a:xfrm>
            <a:off x="720000" y="1482435"/>
            <a:ext cx="10728325" cy="5084619"/>
          </a:xfrm>
        </p:spPr>
        <p:txBody>
          <a:bodyPr>
            <a:normAutofit/>
          </a:bodyPr>
          <a:lstStyle/>
          <a:p>
            <a:pPr marL="0" indent="0" algn="ctr">
              <a:buNone/>
            </a:pPr>
            <a:r>
              <a:rPr lang="ar-AE" sz="2400" dirty="0">
                <a:solidFill>
                  <a:srgbClr val="FFFFFF"/>
                </a:solidFill>
              </a:rPr>
              <a:t> فقال رسول اللّه: اللّه أكبر على إكمال الدين و إتمام النعمة و رضى الربّ برسالتي و بولاية عليّ من بعدي</a:t>
            </a:r>
            <a:endParaRPr lang="en-CA" sz="2400" dirty="0">
              <a:solidFill>
                <a:srgbClr val="FFFFFF"/>
              </a:solidFill>
            </a:endParaRPr>
          </a:p>
          <a:p>
            <a:pPr marL="0" indent="0" algn="ctr">
              <a:buNone/>
            </a:pPr>
            <a:r>
              <a:rPr lang="en-CA" sz="2400" dirty="0">
                <a:solidFill>
                  <a:srgbClr val="FFFFFF"/>
                </a:solidFill>
              </a:rPr>
              <a:t>Allah is the Greatest for the perfection of religion, the completion of favor, and the Lord’s satisfaction with my message and with the guardianship of Ali after me.”</a:t>
            </a:r>
          </a:p>
          <a:p>
            <a:r>
              <a:rPr lang="en-CA" sz="2400" dirty="0">
                <a:solidFill>
                  <a:srgbClr val="FFFFFF"/>
                </a:solidFill>
              </a:rPr>
              <a:t>Al-</a:t>
            </a:r>
            <a:r>
              <a:rPr lang="en-CA" sz="2400" dirty="0" err="1">
                <a:solidFill>
                  <a:srgbClr val="FFFFFF"/>
                </a:solidFill>
              </a:rPr>
              <a:t>Himyari</a:t>
            </a:r>
            <a:r>
              <a:rPr lang="en-CA" sz="2400" dirty="0">
                <a:solidFill>
                  <a:srgbClr val="FFFFFF"/>
                </a:solidFill>
              </a:rPr>
              <a:t> narrates in </a:t>
            </a:r>
            <a:r>
              <a:rPr lang="en-CA" sz="2400" dirty="0" err="1">
                <a:solidFill>
                  <a:srgbClr val="FFFFFF"/>
                </a:solidFill>
              </a:rPr>
              <a:t>Qurb</a:t>
            </a:r>
            <a:r>
              <a:rPr lang="en-CA" sz="2400" dirty="0">
                <a:solidFill>
                  <a:srgbClr val="FFFFFF"/>
                </a:solidFill>
              </a:rPr>
              <a:t> al-Isnad with his chain of transmission from Imam al-Sadiq (s), who said: </a:t>
            </a:r>
          </a:p>
          <a:p>
            <a:pPr marL="0" indent="0" algn="ctr">
              <a:buNone/>
            </a:pPr>
            <a:r>
              <a:rPr lang="ar-AE" sz="2400" b="0" i="0" dirty="0">
                <a:solidFill>
                  <a:srgbClr val="FFFFFF"/>
                </a:solidFill>
                <a:effectLst/>
              </a:rPr>
              <a:t> ثم أمر الناس أن يبايعوا عليّا عليه السّلام، فبايعه الناس</a:t>
            </a:r>
            <a:endParaRPr lang="en-CA" sz="2400" b="0" i="0" dirty="0">
              <a:solidFill>
                <a:srgbClr val="FFFFFF"/>
              </a:solidFill>
              <a:effectLst/>
            </a:endParaRPr>
          </a:p>
          <a:p>
            <a:pPr marL="0" indent="0" algn="ctr">
              <a:buNone/>
            </a:pPr>
            <a:r>
              <a:rPr lang="ar-AE" sz="2400" b="0" i="0" dirty="0">
                <a:solidFill>
                  <a:srgbClr val="FFFFFF"/>
                </a:solidFill>
                <a:effectLst/>
              </a:rPr>
              <a:t>‌</a:t>
            </a:r>
            <a:r>
              <a:rPr lang="en-CA" sz="2400" b="0" i="0" dirty="0">
                <a:solidFill>
                  <a:srgbClr val="FFFFFF"/>
                </a:solidFill>
                <a:effectLst/>
              </a:rPr>
              <a:t>Then the people were commanded to pledge allegiance to Ali (a), and so the people pledged allegiance to him</a:t>
            </a:r>
            <a:endParaRPr lang="en-CA" sz="2400" dirty="0">
              <a:solidFill>
                <a:srgbClr val="FFFFFF"/>
              </a:solidFill>
            </a:endParaRPr>
          </a:p>
          <a:p>
            <a:pPr marL="0" indent="0" algn="ctr">
              <a:buNone/>
            </a:pPr>
            <a:r>
              <a:rPr lang="ar-AE" sz="2400" dirty="0">
                <a:solidFill>
                  <a:srgbClr val="FFFFFF"/>
                </a:solidFill>
              </a:rPr>
              <a:t>‌</a:t>
            </a:r>
            <a:endParaRPr lang="en-US" sz="2400" dirty="0">
              <a:solidFill>
                <a:srgbClr val="FFFFFF"/>
              </a:solidFill>
            </a:endParaRPr>
          </a:p>
        </p:txBody>
      </p:sp>
    </p:spTree>
    <p:extLst>
      <p:ext uri="{BB962C8B-B14F-4D97-AF65-F5344CB8AC3E}">
        <p14:creationId xmlns:p14="http://schemas.microsoft.com/office/powerpoint/2010/main" val="3173369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C6614-4FA6-0E78-598D-E21E6484B0BD}"/>
              </a:ext>
            </a:extLst>
          </p:cNvPr>
          <p:cNvSpPr>
            <a:spLocks noGrp="1"/>
          </p:cNvSpPr>
          <p:nvPr>
            <p:ph type="title"/>
          </p:nvPr>
        </p:nvSpPr>
        <p:spPr>
          <a:xfrm>
            <a:off x="720000" y="619200"/>
            <a:ext cx="10728322" cy="835527"/>
          </a:xfrm>
        </p:spPr>
        <p:txBody>
          <a:bodyPr/>
          <a:lstStyle/>
          <a:p>
            <a:pPr algn="ctr"/>
            <a:r>
              <a:rPr lang="en-US" dirty="0"/>
              <a:t>The Aftermath of Ghadir </a:t>
            </a:r>
            <a:r>
              <a:rPr lang="en-US" dirty="0" err="1"/>
              <a:t>Khumm</a:t>
            </a:r>
            <a:endParaRPr lang="en-US" dirty="0"/>
          </a:p>
        </p:txBody>
      </p:sp>
      <p:sp>
        <p:nvSpPr>
          <p:cNvPr id="3" name="Content Placeholder 2">
            <a:extLst>
              <a:ext uri="{FF2B5EF4-FFF2-40B4-BE49-F238E27FC236}">
                <a16:creationId xmlns:a16="http://schemas.microsoft.com/office/drawing/2014/main" id="{5677A5B8-7B63-0293-269C-FD5B2627CF68}"/>
              </a:ext>
            </a:extLst>
          </p:cNvPr>
          <p:cNvSpPr>
            <a:spLocks noGrp="1"/>
          </p:cNvSpPr>
          <p:nvPr>
            <p:ph idx="1"/>
          </p:nvPr>
        </p:nvSpPr>
        <p:spPr>
          <a:xfrm>
            <a:off x="720000" y="1593274"/>
            <a:ext cx="10728325" cy="4175702"/>
          </a:xfrm>
        </p:spPr>
        <p:txBody>
          <a:bodyPr>
            <a:normAutofit/>
          </a:bodyPr>
          <a:lstStyle/>
          <a:p>
            <a:pPr marL="0" indent="0" algn="ctr">
              <a:buNone/>
            </a:pPr>
            <a:r>
              <a:rPr lang="ar-AE" sz="2400" dirty="0">
                <a:solidFill>
                  <a:srgbClr val="FFFFFF"/>
                </a:solidFill>
              </a:rPr>
              <a:t>و روى القمي في تفسيره عن الصادق عليه السّلام قال: قال رسول اللّه صلّى اللّه عليه و آله لهم: سلّموا على عليّ بإمرة المؤمنين</a:t>
            </a:r>
            <a:endParaRPr lang="en-CA" sz="2400" dirty="0">
              <a:solidFill>
                <a:srgbClr val="FFFFFF"/>
              </a:solidFill>
            </a:endParaRPr>
          </a:p>
          <a:p>
            <a:pPr marL="0" indent="0" algn="ctr">
              <a:buNone/>
            </a:pPr>
            <a:r>
              <a:rPr lang="en-CA" sz="2400" dirty="0">
                <a:solidFill>
                  <a:srgbClr val="FFFFFF"/>
                </a:solidFill>
              </a:rPr>
              <a:t>Imam al-Sadiq (a) who said: "The Messenger of Allah (s) said to them, 'Greet Ali with the title of Commander of the Faithful.’”</a:t>
            </a:r>
          </a:p>
          <a:p>
            <a:pPr marL="0" indent="0" algn="ctr">
              <a:buNone/>
            </a:pPr>
            <a:r>
              <a:rPr lang="ar-AE" sz="2400" dirty="0">
                <a:solidFill>
                  <a:srgbClr val="FFFFFF"/>
                </a:solidFill>
              </a:rPr>
              <a:t>و روى الصدوق في «الأمالي» بسنده عن ابن عباس: أنّه أمر أصحابه فسلّموا على عليّ بإمرة المؤمنين رجلا فرجلا‌</a:t>
            </a:r>
            <a:endParaRPr lang="en-CA" sz="2400" dirty="0">
              <a:solidFill>
                <a:srgbClr val="FFFFFF"/>
              </a:solidFill>
            </a:endParaRPr>
          </a:p>
          <a:p>
            <a:pPr marL="0" indent="0" algn="ctr">
              <a:buNone/>
            </a:pPr>
            <a:r>
              <a:rPr lang="en-US" sz="2400" dirty="0">
                <a:solidFill>
                  <a:srgbClr val="FFFFFF"/>
                </a:solidFill>
              </a:rPr>
              <a:t>The Prophet commanded his companions to greet Ali with the title of Commander of the Faithful, one by one."</a:t>
            </a:r>
          </a:p>
        </p:txBody>
      </p:sp>
    </p:spTree>
    <p:extLst>
      <p:ext uri="{BB962C8B-B14F-4D97-AF65-F5344CB8AC3E}">
        <p14:creationId xmlns:p14="http://schemas.microsoft.com/office/powerpoint/2010/main" val="4241014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E1019-A13B-8951-B758-84DAD4E507C0}"/>
              </a:ext>
            </a:extLst>
          </p:cNvPr>
          <p:cNvSpPr>
            <a:spLocks noGrp="1"/>
          </p:cNvSpPr>
          <p:nvPr>
            <p:ph type="title"/>
          </p:nvPr>
        </p:nvSpPr>
        <p:spPr>
          <a:xfrm>
            <a:off x="720000" y="619200"/>
            <a:ext cx="10728322" cy="738545"/>
          </a:xfrm>
        </p:spPr>
        <p:txBody>
          <a:bodyPr/>
          <a:lstStyle/>
          <a:p>
            <a:pPr algn="ctr"/>
            <a:r>
              <a:rPr lang="en-US" dirty="0"/>
              <a:t>The Aftermath of Ghadir </a:t>
            </a:r>
            <a:r>
              <a:rPr lang="en-US" dirty="0" err="1"/>
              <a:t>Khumm</a:t>
            </a:r>
            <a:endParaRPr lang="en-US" dirty="0"/>
          </a:p>
        </p:txBody>
      </p:sp>
      <p:sp>
        <p:nvSpPr>
          <p:cNvPr id="3" name="Content Placeholder 2">
            <a:extLst>
              <a:ext uri="{FF2B5EF4-FFF2-40B4-BE49-F238E27FC236}">
                <a16:creationId xmlns:a16="http://schemas.microsoft.com/office/drawing/2014/main" id="{31E82B11-DFD2-7692-DA21-470A1E98AE3A}"/>
              </a:ext>
            </a:extLst>
          </p:cNvPr>
          <p:cNvSpPr>
            <a:spLocks noGrp="1"/>
          </p:cNvSpPr>
          <p:nvPr>
            <p:ph idx="1"/>
          </p:nvPr>
        </p:nvSpPr>
        <p:spPr>
          <a:xfrm>
            <a:off x="720000" y="1357746"/>
            <a:ext cx="10728325" cy="4411230"/>
          </a:xfrm>
        </p:spPr>
        <p:txBody>
          <a:bodyPr>
            <a:normAutofit/>
          </a:bodyPr>
          <a:lstStyle/>
          <a:p>
            <a:r>
              <a:rPr lang="en-US" sz="2400" dirty="0">
                <a:solidFill>
                  <a:srgbClr val="FFFFFF"/>
                </a:solidFill>
              </a:rPr>
              <a:t>A number of sources mention that the companions of the Prophet came to the Commander of the Faithful and congratulated him on the leadership. The first to address him was Umar ibn Al-Khattab:</a:t>
            </a:r>
          </a:p>
          <a:p>
            <a:pPr marL="0" indent="0" algn="ctr">
              <a:buNone/>
            </a:pPr>
            <a:r>
              <a:rPr lang="ar-AE" sz="2400" dirty="0">
                <a:solidFill>
                  <a:srgbClr val="FFFFFF"/>
                </a:solidFill>
              </a:rPr>
              <a:t> يا علي، أصبحت مولاي و مولى كل مؤمن و مؤمنة</a:t>
            </a:r>
            <a:endParaRPr lang="en-US" sz="2400" dirty="0">
              <a:solidFill>
                <a:srgbClr val="FFFFFF"/>
              </a:solidFill>
            </a:endParaRPr>
          </a:p>
          <a:p>
            <a:pPr marL="0" indent="0" algn="ctr">
              <a:buNone/>
            </a:pPr>
            <a:r>
              <a:rPr lang="en-US" sz="2400" dirty="0">
                <a:solidFill>
                  <a:srgbClr val="FFFFFF"/>
                </a:solidFill>
              </a:rPr>
              <a:t>"O Ali, you have become my master and the master of every believing man and woman."</a:t>
            </a:r>
          </a:p>
          <a:p>
            <a:endParaRPr lang="en-US" sz="2400" dirty="0">
              <a:solidFill>
                <a:srgbClr val="FFFFFF"/>
              </a:solidFill>
            </a:endParaRPr>
          </a:p>
        </p:txBody>
      </p:sp>
    </p:spTree>
    <p:extLst>
      <p:ext uri="{BB962C8B-B14F-4D97-AF65-F5344CB8AC3E}">
        <p14:creationId xmlns:p14="http://schemas.microsoft.com/office/powerpoint/2010/main" val="168951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570BB-2661-A750-10D0-B9F1899178B4}"/>
              </a:ext>
            </a:extLst>
          </p:cNvPr>
          <p:cNvSpPr>
            <a:spLocks noGrp="1"/>
          </p:cNvSpPr>
          <p:nvPr>
            <p:ph type="title"/>
          </p:nvPr>
        </p:nvSpPr>
        <p:spPr>
          <a:xfrm>
            <a:off x="720000" y="619200"/>
            <a:ext cx="10728322" cy="807818"/>
          </a:xfrm>
        </p:spPr>
        <p:txBody>
          <a:bodyPr/>
          <a:lstStyle/>
          <a:p>
            <a:pPr algn="ctr"/>
            <a:r>
              <a:rPr lang="en-US" dirty="0"/>
              <a:t>The Aftermath of Ghadir </a:t>
            </a:r>
            <a:r>
              <a:rPr lang="en-US" dirty="0" err="1"/>
              <a:t>Khumm</a:t>
            </a:r>
            <a:endParaRPr lang="en-US" dirty="0"/>
          </a:p>
        </p:txBody>
      </p:sp>
      <p:sp>
        <p:nvSpPr>
          <p:cNvPr id="3" name="Content Placeholder 2">
            <a:extLst>
              <a:ext uri="{FF2B5EF4-FFF2-40B4-BE49-F238E27FC236}">
                <a16:creationId xmlns:a16="http://schemas.microsoft.com/office/drawing/2014/main" id="{7F9A7756-C8A2-13E1-5B85-CD84ED7F36B5}"/>
              </a:ext>
            </a:extLst>
          </p:cNvPr>
          <p:cNvSpPr>
            <a:spLocks noGrp="1"/>
          </p:cNvSpPr>
          <p:nvPr>
            <p:ph idx="1"/>
          </p:nvPr>
        </p:nvSpPr>
        <p:spPr>
          <a:xfrm>
            <a:off x="720000" y="1427018"/>
            <a:ext cx="10728325" cy="5029200"/>
          </a:xfrm>
        </p:spPr>
        <p:txBody>
          <a:bodyPr>
            <a:noAutofit/>
          </a:bodyPr>
          <a:lstStyle/>
          <a:p>
            <a:pPr marL="0" indent="0" algn="ctr">
              <a:buNone/>
            </a:pPr>
            <a:r>
              <a:rPr lang="ar-AE" sz="2400" dirty="0">
                <a:solidFill>
                  <a:srgbClr val="FFFFFF"/>
                </a:solidFill>
              </a:rPr>
              <a:t>و في خبر «الاحتجاج» بسنده عن الباقر عليه السّلام قال: قال معاشر الناس، إنّكم أكثر من أن تصافقوني بكف واحدة في وقت واحد، و قد أمرني اللّه عزّ و جل أن آخذ من ألسنتكم الإقرار بما عقدت من إمرة المؤمنين لعلي و لمن جاء بعده من الأئمة مني و منه، على ما أعلمتكم أنّ ذريّتي من صلبه.</a:t>
            </a:r>
            <a:endParaRPr lang="en-CA" sz="2400" dirty="0">
              <a:solidFill>
                <a:srgbClr val="FFFFFF"/>
              </a:solidFill>
            </a:endParaRPr>
          </a:p>
          <a:p>
            <a:pPr marL="0" indent="0" algn="ctr">
              <a:buNone/>
            </a:pPr>
            <a:r>
              <a:rPr lang="en-US" sz="2400" dirty="0">
                <a:solidFill>
                  <a:srgbClr val="FFFFFF"/>
                </a:solidFill>
              </a:rPr>
              <a:t>it is narrated from Imam al-</a:t>
            </a:r>
            <a:r>
              <a:rPr lang="en-US" sz="2400" dirty="0" err="1">
                <a:solidFill>
                  <a:srgbClr val="FFFFFF"/>
                </a:solidFill>
              </a:rPr>
              <a:t>Baqir</a:t>
            </a:r>
            <a:r>
              <a:rPr lang="en-US" sz="2400" dirty="0">
                <a:solidFill>
                  <a:srgbClr val="FFFFFF"/>
                </a:solidFill>
              </a:rPr>
              <a:t> (a) that he said: “O people, you are too many to shake hands with me all at once, and Allah, Mighty and Glorious, has commanded me to take from your tongues a verbal acknowledgment of what I have established regarding the leadership of the Commander of the Faithful, Ali, and of those Imams who will come after him from me and from him, as I have informed you that my lineage will continue through his descendants.”</a:t>
            </a:r>
          </a:p>
        </p:txBody>
      </p:sp>
    </p:spTree>
    <p:extLst>
      <p:ext uri="{BB962C8B-B14F-4D97-AF65-F5344CB8AC3E}">
        <p14:creationId xmlns:p14="http://schemas.microsoft.com/office/powerpoint/2010/main" val="3774122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72C6E-6828-8725-A7D9-3A0654639946}"/>
              </a:ext>
            </a:extLst>
          </p:cNvPr>
          <p:cNvSpPr>
            <a:spLocks noGrp="1"/>
          </p:cNvSpPr>
          <p:nvPr>
            <p:ph type="title"/>
          </p:nvPr>
        </p:nvSpPr>
        <p:spPr>
          <a:xfrm>
            <a:off x="720000" y="619200"/>
            <a:ext cx="10728322" cy="696982"/>
          </a:xfrm>
        </p:spPr>
        <p:txBody>
          <a:bodyPr/>
          <a:lstStyle/>
          <a:p>
            <a:pPr algn="ctr"/>
            <a:r>
              <a:rPr lang="en-US" dirty="0"/>
              <a:t>The Aftermath of Ghadir </a:t>
            </a:r>
            <a:r>
              <a:rPr lang="en-US" dirty="0" err="1"/>
              <a:t>Khumm</a:t>
            </a:r>
            <a:endParaRPr lang="en-US" dirty="0"/>
          </a:p>
        </p:txBody>
      </p:sp>
      <p:sp>
        <p:nvSpPr>
          <p:cNvPr id="3" name="Content Placeholder 2">
            <a:extLst>
              <a:ext uri="{FF2B5EF4-FFF2-40B4-BE49-F238E27FC236}">
                <a16:creationId xmlns:a16="http://schemas.microsoft.com/office/drawing/2014/main" id="{DF7E0649-31FB-FEC8-262F-B8E449725E79}"/>
              </a:ext>
            </a:extLst>
          </p:cNvPr>
          <p:cNvSpPr>
            <a:spLocks noGrp="1"/>
          </p:cNvSpPr>
          <p:nvPr>
            <p:ph idx="1"/>
          </p:nvPr>
        </p:nvSpPr>
        <p:spPr>
          <a:xfrm>
            <a:off x="720000" y="1579418"/>
            <a:ext cx="10728325" cy="4189557"/>
          </a:xfrm>
        </p:spPr>
        <p:txBody>
          <a:bodyPr/>
          <a:lstStyle/>
          <a:p>
            <a:pPr marL="0" indent="0" algn="ctr">
              <a:buNone/>
            </a:pPr>
            <a:r>
              <a:rPr lang="ar-AE" sz="2400" dirty="0">
                <a:solidFill>
                  <a:srgbClr val="FFFFFF"/>
                </a:solidFill>
              </a:rPr>
              <a:t>فَقُولُوا بِأَجْمَعِكُمْ: إِنَّا سَامِعُونَ مُطِيعُونَ رَاضُونَ، وَمُنْقَادُونَ لِمَا بَلَّغْتَ عَنْ رَبِّنَا وَرَبِّكَ فِي أَمْرِ عَلِيٍّ وَأَمْرِ وُلْدِهِ مِنْ صُلْبِهِ مِنَ الأَئِمَّةِ، نُبَايِعُكَ عَلَى ذَلِكَ بِقُلُوبِنَا وَأَنْفُسِنَا وَأَلْسِنَتِنَا وَأَيْدِينَا، عَلَى ذَلِكَ نَحْيَا وَنَمُوتُ وَنُبْعَثُ، لَا نُغَيِّرُ وَلَا نُبَدِّلُ وَلَا نَشُكُّ وَلَا نَرْتَابُ، وَلَا نَرْجِعُ عَنْ عَهْدٍ وَلَا نَنْقُضُ الْمِيثَاقَ</a:t>
            </a:r>
            <a:endParaRPr lang="en-CA" sz="2400" dirty="0">
              <a:solidFill>
                <a:srgbClr val="FFFFFF"/>
              </a:solidFill>
            </a:endParaRPr>
          </a:p>
          <a:p>
            <a:pPr marL="0" indent="0" algn="ctr">
              <a:buNone/>
            </a:pPr>
            <a:r>
              <a:rPr lang="en-CA" sz="2400" dirty="0">
                <a:solidFill>
                  <a:srgbClr val="FFFFFF"/>
                </a:solidFill>
              </a:rPr>
              <a:t>Therefore say: We hear and obey. We are satisfied and we submit to what you have conveyed to us from our Lord and your Lord with regard to Ali and his progeny. We pledge our allegiance to you with our hearts and our souls and our tongues and our hands. We shall live by that and die by that. We shall not alter our word or go back on it or doubt it in. We shall not renege on our oath or break our covenant.</a:t>
            </a:r>
            <a:endParaRPr lang="ar-AE" sz="2400" dirty="0">
              <a:solidFill>
                <a:srgbClr val="FFFFFF"/>
              </a:solidFill>
            </a:endParaRPr>
          </a:p>
          <a:p>
            <a:pPr marL="0" indent="0" algn="ctr">
              <a:buNone/>
            </a:pPr>
            <a:endParaRPr lang="en-US" dirty="0"/>
          </a:p>
        </p:txBody>
      </p:sp>
    </p:spTree>
    <p:extLst>
      <p:ext uri="{BB962C8B-B14F-4D97-AF65-F5344CB8AC3E}">
        <p14:creationId xmlns:p14="http://schemas.microsoft.com/office/powerpoint/2010/main" val="4078233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7DE9F-99E5-F836-A729-214142C3A2D4}"/>
              </a:ext>
            </a:extLst>
          </p:cNvPr>
          <p:cNvSpPr>
            <a:spLocks noGrp="1"/>
          </p:cNvSpPr>
          <p:nvPr>
            <p:ph type="title"/>
          </p:nvPr>
        </p:nvSpPr>
        <p:spPr>
          <a:xfrm>
            <a:off x="720000" y="619200"/>
            <a:ext cx="10728322" cy="724691"/>
          </a:xfrm>
        </p:spPr>
        <p:txBody>
          <a:bodyPr/>
          <a:lstStyle/>
          <a:p>
            <a:pPr algn="ctr"/>
            <a:r>
              <a:rPr lang="en-US" dirty="0"/>
              <a:t>The Aftermath of Ghadir </a:t>
            </a:r>
            <a:r>
              <a:rPr lang="en-US" dirty="0" err="1"/>
              <a:t>Khumm</a:t>
            </a:r>
            <a:endParaRPr lang="en-US" dirty="0"/>
          </a:p>
        </p:txBody>
      </p:sp>
      <p:sp>
        <p:nvSpPr>
          <p:cNvPr id="3" name="Content Placeholder 2">
            <a:extLst>
              <a:ext uri="{FF2B5EF4-FFF2-40B4-BE49-F238E27FC236}">
                <a16:creationId xmlns:a16="http://schemas.microsoft.com/office/drawing/2014/main" id="{79CDD598-6EA8-63F9-627A-7E9FB3BCF552}"/>
              </a:ext>
            </a:extLst>
          </p:cNvPr>
          <p:cNvSpPr>
            <a:spLocks noGrp="1"/>
          </p:cNvSpPr>
          <p:nvPr>
            <p:ph idx="1"/>
          </p:nvPr>
        </p:nvSpPr>
        <p:spPr>
          <a:xfrm>
            <a:off x="720000" y="1343892"/>
            <a:ext cx="10728325" cy="4425084"/>
          </a:xfrm>
        </p:spPr>
        <p:txBody>
          <a:bodyPr/>
          <a:lstStyle/>
          <a:p>
            <a:pPr marL="0" indent="0" algn="ctr">
              <a:buNone/>
            </a:pPr>
            <a:r>
              <a:rPr lang="ar-AE" sz="2400" dirty="0">
                <a:solidFill>
                  <a:srgbClr val="FFFFFF"/>
                </a:solidFill>
              </a:rPr>
              <a:t>وَنُطِيعُ اللَّهَ وَنُطِيعُكَ وَعَلِيًّا أَمِيرَ الْمُؤْمِنِينَ وَوُلْدَهُ الْأَئِمَّةَ الَّذِينَ ذَكَرْتَهُمْ مِنْ ذُرِّيَّتِكَ مِنْ صُلْبِهِ بَعْدَ الْحَسَنِ وَالْحُسَيْنِ الَّذِي قَدْ عَرَّفْتُكُمْ مَكَانَهُمَا مِنِّي وَمَحِلَّهُمَا عِنْدِي وَمَنْزِلَتَهُمَا مِنْ رَبِّي، فَقَدْ أَدَّيْتُ ذَلِكَ إِلَيْكُمْ، فَإِنَّهُمَا سَيِّدَا شَبَابِ أَهْلِ الْجَنَّةِ، وَإِنَّهُمَا الْإِمَامَانِ بَعْدَ أَبِيهِمَا عَلِيٍّ، وَأَنَا أَبُوهُمَا قَبْلَهُ.</a:t>
            </a:r>
            <a:endParaRPr lang="en-CA" sz="2400" dirty="0">
              <a:solidFill>
                <a:srgbClr val="FFFFFF"/>
              </a:solidFill>
            </a:endParaRPr>
          </a:p>
          <a:p>
            <a:pPr marL="0" indent="0" algn="ctr">
              <a:buNone/>
            </a:pPr>
            <a:r>
              <a:rPr lang="en-CA" sz="2400" dirty="0">
                <a:solidFill>
                  <a:srgbClr val="FFFFFF"/>
                </a:solidFill>
              </a:rPr>
              <a:t>We shall obey God and his Messenger, and Ali, the Commander of the Faithful, and his progeny, the Imams whom you have mentioned are from your progeny after al-</a:t>
            </a:r>
            <a:r>
              <a:rPr lang="en-CA" sz="2400" dirty="0" err="1">
                <a:solidFill>
                  <a:srgbClr val="FFFFFF"/>
                </a:solidFill>
              </a:rPr>
              <a:t>Ḥasan</a:t>
            </a:r>
            <a:r>
              <a:rPr lang="en-CA" sz="2400" dirty="0">
                <a:solidFill>
                  <a:srgbClr val="FFFFFF"/>
                </a:solidFill>
              </a:rPr>
              <a:t> and al-</a:t>
            </a:r>
            <a:r>
              <a:rPr lang="en-CA" sz="2400" dirty="0" err="1">
                <a:solidFill>
                  <a:srgbClr val="FFFFFF"/>
                </a:solidFill>
              </a:rPr>
              <a:t>Ḥusayn</a:t>
            </a:r>
            <a:r>
              <a:rPr lang="en-CA" sz="2400" dirty="0">
                <a:solidFill>
                  <a:srgbClr val="FFFFFF"/>
                </a:solidFill>
              </a:rPr>
              <a:t> of whose station before you and before our Lord you have taught us. They are the foremost of the youth of paradise. They are imams after their father Ali, and I am their father before him.</a:t>
            </a:r>
            <a:endParaRPr lang="ar-AE" sz="2400" dirty="0">
              <a:solidFill>
                <a:srgbClr val="FFFFFF"/>
              </a:solidFill>
            </a:endParaRPr>
          </a:p>
          <a:p>
            <a:pPr marL="0" indent="0" algn="ctr">
              <a:buNone/>
            </a:pPr>
            <a:endParaRPr lang="en-US" dirty="0"/>
          </a:p>
        </p:txBody>
      </p:sp>
    </p:spTree>
    <p:extLst>
      <p:ext uri="{BB962C8B-B14F-4D97-AF65-F5344CB8AC3E}">
        <p14:creationId xmlns:p14="http://schemas.microsoft.com/office/powerpoint/2010/main" val="2199320797"/>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32539</TotalTime>
  <Words>2693</Words>
  <Application>Microsoft Macintosh PowerPoint</Application>
  <PresentationFormat>Widescreen</PresentationFormat>
  <Paragraphs>99</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Avenir Next LT Pro</vt:lpstr>
      <vt:lpstr>Sagona Book</vt:lpstr>
      <vt:lpstr>The Hand Extrablack</vt:lpstr>
      <vt:lpstr>BlobVTI</vt:lpstr>
      <vt:lpstr>The Life of Prophet Muhammad</vt:lpstr>
      <vt:lpstr>The Aftermath of Ghadir Khumm</vt:lpstr>
      <vt:lpstr>The Aftermath of Ghadir Khumm</vt:lpstr>
      <vt:lpstr>The Aftermath of Ghadir Khumm</vt:lpstr>
      <vt:lpstr>The Aftermath of Ghadir Khumm</vt:lpstr>
      <vt:lpstr>The Aftermath of Ghadir Khumm</vt:lpstr>
      <vt:lpstr>The Aftermath of Ghadir Khumm</vt:lpstr>
      <vt:lpstr>The Aftermath of Ghadir Khumm</vt:lpstr>
      <vt:lpstr>The Aftermath of Ghadir Khumm</vt:lpstr>
      <vt:lpstr>The Aftermath of Ghadir Khumm</vt:lpstr>
      <vt:lpstr>The Aftermath of Ghadir Khumm</vt:lpstr>
      <vt:lpstr>The Aftermath of Ghadir Khumm</vt:lpstr>
      <vt:lpstr>The Aftermath of Ghadir Khumm</vt:lpstr>
      <vt:lpstr>The Aftermath of Ghadir Khumm</vt:lpstr>
      <vt:lpstr>The Aftermath of Ghadir Khumm</vt:lpstr>
      <vt:lpstr>The Aftermath of Ghadir Khumm</vt:lpstr>
      <vt:lpstr>The Aftermath of Ghadir Khumm</vt:lpstr>
      <vt:lpstr>The Aftermath of Ghadir Khumm</vt:lpstr>
      <vt:lpstr>The Aftermath of Ghadir Khumm</vt:lpstr>
      <vt:lpstr>The Aftermath of Ghadir Khumm</vt:lpstr>
      <vt:lpstr>The Aftermath of Ghadir Khumm</vt:lpstr>
      <vt:lpstr>The Aftermath of Ghadir Khumm</vt:lpstr>
      <vt:lpstr>The Aftermath of Ghadir Khumm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Sheikh Azhar Nasser</cp:lastModifiedBy>
  <cp:revision>1954</cp:revision>
  <dcterms:created xsi:type="dcterms:W3CDTF">2020-11-25T07:02:27Z</dcterms:created>
  <dcterms:modified xsi:type="dcterms:W3CDTF">2024-10-30T19:57:06Z</dcterms:modified>
</cp:coreProperties>
</file>